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1"/>
  </p:notesMasterIdLst>
  <p:sldIdLst>
    <p:sldId id="1233" r:id="rId2"/>
    <p:sldId id="304" r:id="rId3"/>
    <p:sldId id="1072" r:id="rId4"/>
    <p:sldId id="1093" r:id="rId5"/>
    <p:sldId id="1255" r:id="rId6"/>
    <p:sldId id="1256" r:id="rId7"/>
    <p:sldId id="1257" r:id="rId8"/>
    <p:sldId id="1081" r:id="rId9"/>
    <p:sldId id="337" r:id="rId10"/>
    <p:sldId id="1221" r:id="rId11"/>
    <p:sldId id="1258" r:id="rId12"/>
    <p:sldId id="1278" r:id="rId13"/>
    <p:sldId id="1262" r:id="rId14"/>
    <p:sldId id="1263" r:id="rId15"/>
    <p:sldId id="1264" r:id="rId16"/>
    <p:sldId id="1279" r:id="rId17"/>
    <p:sldId id="276" r:id="rId18"/>
    <p:sldId id="1229" r:id="rId19"/>
    <p:sldId id="1230" r:id="rId20"/>
    <p:sldId id="1231" r:id="rId21"/>
    <p:sldId id="1206" r:id="rId22"/>
    <p:sldId id="287" r:id="rId23"/>
    <p:sldId id="1232" r:id="rId24"/>
    <p:sldId id="280" r:id="rId25"/>
    <p:sldId id="1209" r:id="rId26"/>
    <p:sldId id="291" r:id="rId27"/>
    <p:sldId id="289" r:id="rId28"/>
    <p:sldId id="292" r:id="rId29"/>
    <p:sldId id="298" r:id="rId30"/>
    <p:sldId id="1280" r:id="rId31"/>
    <p:sldId id="316" r:id="rId32"/>
    <p:sldId id="1273" r:id="rId33"/>
    <p:sldId id="333" r:id="rId34"/>
    <p:sldId id="314" r:id="rId35"/>
    <p:sldId id="1274" r:id="rId36"/>
    <p:sldId id="1172" r:id="rId37"/>
    <p:sldId id="1173" r:id="rId38"/>
    <p:sldId id="1174" r:id="rId39"/>
    <p:sldId id="1282" r:id="rId40"/>
    <p:sldId id="1223" r:id="rId41"/>
    <p:sldId id="1307" r:id="rId42"/>
    <p:sldId id="1308" r:id="rId43"/>
    <p:sldId id="1283" r:id="rId44"/>
    <p:sldId id="1284" r:id="rId45"/>
    <p:sldId id="1286" r:id="rId46"/>
    <p:sldId id="1287" r:id="rId47"/>
    <p:sldId id="1288" r:id="rId48"/>
    <p:sldId id="1306" r:id="rId49"/>
    <p:sldId id="1281" r:id="rId50"/>
    <p:sldId id="1196" r:id="rId51"/>
    <p:sldId id="1212" r:id="rId52"/>
    <p:sldId id="1215" r:id="rId53"/>
    <p:sldId id="1217" r:id="rId54"/>
    <p:sldId id="1201" r:id="rId55"/>
    <p:sldId id="1203" r:id="rId56"/>
    <p:sldId id="1202" r:id="rId57"/>
    <p:sldId id="1191" r:id="rId58"/>
    <p:sldId id="1192" r:id="rId59"/>
    <p:sldId id="1193" r:id="rId60"/>
    <p:sldId id="1129" r:id="rId61"/>
    <p:sldId id="1163" r:id="rId62"/>
    <p:sldId id="1084" r:id="rId63"/>
    <p:sldId id="1103" r:id="rId64"/>
    <p:sldId id="1085" r:id="rId65"/>
    <p:sldId id="1276" r:id="rId66"/>
    <p:sldId id="1305" r:id="rId67"/>
    <p:sldId id="1268" r:id="rId68"/>
    <p:sldId id="1077" r:id="rId69"/>
    <p:sldId id="339" r:id="rId70"/>
    <p:sldId id="1178" r:id="rId71"/>
    <p:sldId id="1224" r:id="rId72"/>
    <p:sldId id="1309" r:id="rId73"/>
    <p:sldId id="1289" r:id="rId74"/>
    <p:sldId id="1270" r:id="rId75"/>
    <p:sldId id="1099" r:id="rId76"/>
    <p:sldId id="1105" r:id="rId77"/>
    <p:sldId id="1102" r:id="rId78"/>
    <p:sldId id="1100" r:id="rId79"/>
    <p:sldId id="1101" r:id="rId8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EFDD"/>
    <a:srgbClr val="6B8EBF"/>
    <a:srgbClr val="7EB163"/>
    <a:srgbClr val="D1E8D2"/>
    <a:srgbClr val="EAF0FC"/>
    <a:srgbClr val="FFE958"/>
    <a:srgbClr val="FFFCE9"/>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200"/>
    <p:restoredTop sz="65457"/>
  </p:normalViewPr>
  <p:slideViewPr>
    <p:cSldViewPr snapToGrid="0" snapToObjects="1">
      <p:cViewPr>
        <p:scale>
          <a:sx n="81" d="100"/>
          <a:sy n="81" d="100"/>
        </p:scale>
        <p:origin x="2272" y="640"/>
      </p:cViewPr>
      <p:guideLst/>
    </p:cSldViewPr>
  </p:slideViewPr>
  <p:outlineViewPr>
    <p:cViewPr>
      <p:scale>
        <a:sx n="33" d="100"/>
        <a:sy n="33" d="100"/>
      </p:scale>
      <p:origin x="0" y="-42456"/>
    </p:cViewPr>
  </p:outlineViewPr>
  <p:notesTextViewPr>
    <p:cViewPr>
      <p:scale>
        <a:sx n="150" d="100"/>
        <a:sy n="150" d="100"/>
      </p:scale>
      <p:origin x="0" y="0"/>
    </p:cViewPr>
  </p:notesTextViewPr>
  <p:sorterViewPr>
    <p:cViewPr>
      <p:scale>
        <a:sx n="80" d="100"/>
        <a:sy n="80" d="100"/>
      </p:scale>
      <p:origin x="0" y="0"/>
    </p:cViewPr>
  </p:sorterViewPr>
  <p:notesViewPr>
    <p:cSldViewPr snapToGrid="0" snapToObjects="1">
      <p:cViewPr varScale="1">
        <p:scale>
          <a:sx n="121" d="100"/>
          <a:sy n="121" d="100"/>
        </p:scale>
        <p:origin x="5072" y="17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hdphoto1.wdp>
</file>

<file path=ppt/media/image1.png>
</file>

<file path=ppt/media/image10.jpeg>
</file>

<file path=ppt/media/image100.png>
</file>

<file path=ppt/media/image1000.png>
</file>

<file path=ppt/media/image101.png>
</file>

<file path=ppt/media/image1010.png>
</file>

<file path=ppt/media/image102.png>
</file>

<file path=ppt/media/image1020.png>
</file>

<file path=ppt/media/image103.png>
</file>

<file path=ppt/media/image1030.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6.png>
</file>

<file path=ppt/media/image127.png>
</file>

<file path=ppt/media/image128.png>
</file>

<file path=ppt/media/image129.png>
</file>

<file path=ppt/media/image13.png>
</file>

<file path=ppt/media/image130.png>
</file>

<file path=ppt/media/image1300.png>
</file>

<file path=ppt/media/image131.png>
</file>

<file path=ppt/media/image132.png>
</file>

<file path=ppt/media/image133.png>
</file>

<file path=ppt/media/image134.png>
</file>

<file path=ppt/media/image135.png>
</file>

<file path=ppt/media/image136.png>
</file>

<file path=ppt/media/image14.png>
</file>

<file path=ppt/media/image141.png>
</file>

<file path=ppt/media/image159.png>
</file>

<file path=ppt/media/image16.png>
</file>

<file path=ppt/media/image160.png>
</file>

<file path=ppt/media/image161.png>
</file>

<file path=ppt/media/image165.png>
</file>

<file path=ppt/media/image17.png>
</file>

<file path=ppt/media/image1710.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f>
</file>

<file path=ppt/media/image40.png>
</file>

<file path=ppt/media/image41.png>
</file>

<file path=ppt/media/image42.png>
</file>

<file path=ppt/media/image420.png>
</file>

<file path=ppt/media/image43.png>
</file>

<file path=ppt/media/image44.png>
</file>

<file path=ppt/media/image45.png>
</file>

<file path=ppt/media/image46.png>
</file>

<file path=ppt/media/image47.png>
</file>

<file path=ppt/media/image48.png>
</file>

<file path=ppt/media/image49.png>
</file>

<file path=ppt/media/image5.tiff>
</file>

<file path=ppt/media/image50.png>
</file>

<file path=ppt/media/image51.png>
</file>

<file path=ppt/media/image52.png>
</file>

<file path=ppt/media/image53.png>
</file>

<file path=ppt/media/image54.png>
</file>

<file path=ppt/media/image540.png>
</file>

<file path=ppt/media/image55.png>
</file>

<file path=ppt/media/image550.png>
</file>

<file path=ppt/media/image56.png>
</file>

<file path=ppt/media/image560.png>
</file>

<file path=ppt/media/image57.png>
</file>

<file path=ppt/media/image570.png>
</file>

<file path=ppt/media/image58.png>
</file>

<file path=ppt/media/image59.png>
</file>

<file path=ppt/media/image6.png>
</file>

<file path=ppt/media/image60.png>
</file>

<file path=ppt/media/image61.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30.png>
</file>

<file path=ppt/media/image84.png>
</file>

<file path=ppt/media/image840.png>
</file>

<file path=ppt/media/image85.png>
</file>

<file path=ppt/media/image850.png>
</file>

<file path=ppt/media/image86.png>
</file>

<file path=ppt/media/image87.png>
</file>

<file path=ppt/media/image870.png>
</file>

<file path=ppt/media/image88.tiff>
</file>

<file path=ppt/media/image880.png>
</file>

<file path=ppt/media/image89.png>
</file>

<file path=ppt/media/image890.png>
</file>

<file path=ppt/media/image9.png>
</file>

<file path=ppt/media/image90.tiff>
</file>

<file path=ppt/media/image91.png>
</file>

<file path=ppt/media/image910.png>
</file>

<file path=ppt/media/image92.png>
</file>

<file path=ppt/media/image920.png>
</file>

<file path=ppt/media/image93.png>
</file>

<file path=ppt/media/image930.png>
</file>

<file path=ppt/media/image94.png>
</file>

<file path=ppt/media/image940.png>
</file>

<file path=ppt/media/image95.png>
</file>

<file path=ppt/media/image950.png>
</file>

<file path=ppt/media/image951.png>
</file>

<file path=ppt/media/image96.png>
</file>

<file path=ppt/media/image960.png>
</file>

<file path=ppt/media/image97.png>
</file>

<file path=ppt/media/image970.png>
</file>

<file path=ppt/media/image98.png>
</file>

<file path=ppt/media/image980.png>
</file>

<file path=ppt/media/image99.png>
</file>

<file path=ppt/media/image9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A28D93-61E1-D14E-BE76-FD03CE95A9D6}" type="datetimeFigureOut">
              <a:rPr lang="en-US" smtClean="0"/>
              <a:t>2/27/25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91FC75-C9A7-1045-8278-CB4C79C9C1CB}" type="slidenum">
              <a:rPr lang="en-US" smtClean="0"/>
              <a:t>‹#›</a:t>
            </a:fld>
            <a:endParaRPr lang="en-US"/>
          </a:p>
        </p:txBody>
      </p:sp>
    </p:spTree>
    <p:extLst>
      <p:ext uri="{BB962C8B-B14F-4D97-AF65-F5344CB8AC3E}">
        <p14:creationId xmlns:p14="http://schemas.microsoft.com/office/powerpoint/2010/main" val="4191937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solidFill>
                  <a:srgbClr val="0E0E0E"/>
                </a:solidFill>
                <a:effectLst/>
                <a:latin typeface=".SF NS"/>
              </a:rPr>
              <a:t>Good morning, dear professors.</a:t>
            </a:r>
            <a:endParaRPr lang="en-US" altLang="zh-CN" dirty="0">
              <a:solidFill>
                <a:srgbClr val="0E0E0E"/>
              </a:solidFill>
              <a:effectLst/>
              <a:latin typeface=".SF NS"/>
            </a:endParaRPr>
          </a:p>
          <a:p>
            <a:r>
              <a:rPr lang="zh-CN" altLang="en-US" dirty="0">
                <a:solidFill>
                  <a:srgbClr val="0E0E0E"/>
                </a:solidFill>
                <a:effectLst/>
                <a:latin typeface=".SF NS"/>
              </a:rPr>
              <a:t> </a:t>
            </a:r>
            <a:endParaRPr lang="en-US" altLang="zh-CN" dirty="0">
              <a:solidFill>
                <a:srgbClr val="0E0E0E"/>
              </a:solidFill>
              <a:effectLst/>
              <a:latin typeface=".SF NS"/>
            </a:endParaRPr>
          </a:p>
          <a:p>
            <a:r>
              <a:rPr lang="en-US" altLang="zh-CN" dirty="0">
                <a:solidFill>
                  <a:srgbClr val="0E0E0E"/>
                </a:solidFill>
                <a:effectLst/>
                <a:latin typeface=".SF NS"/>
              </a:rPr>
              <a:t>Thank you for taking the time to attend my thesis</a:t>
            </a:r>
            <a:r>
              <a:rPr lang="zh-CN" altLang="en-US" dirty="0">
                <a:solidFill>
                  <a:srgbClr val="0E0E0E"/>
                </a:solidFill>
                <a:effectLst/>
                <a:latin typeface=".SF NS"/>
              </a:rPr>
              <a:t> </a:t>
            </a:r>
            <a:r>
              <a:rPr lang="en-US" altLang="zh-CN" dirty="0" err="1">
                <a:solidFill>
                  <a:srgbClr val="0E0E0E"/>
                </a:solidFill>
                <a:effectLst/>
                <a:latin typeface=".SF NS"/>
              </a:rPr>
              <a:t>defence</a:t>
            </a:r>
            <a:r>
              <a:rPr lang="en-US" altLang="zh-CN" dirty="0">
                <a:solidFill>
                  <a:srgbClr val="0E0E0E"/>
                </a:solidFill>
                <a:effectLst/>
                <a:latin typeface=".SF NS"/>
              </a:rPr>
              <a:t>. </a:t>
            </a:r>
          </a:p>
          <a:p>
            <a:r>
              <a:rPr lang="en-US" altLang="zh-CN" dirty="0">
                <a:solidFill>
                  <a:srgbClr val="0E0E0E"/>
                </a:solidFill>
                <a:effectLst/>
                <a:latin typeface=".SF NS"/>
              </a:rPr>
              <a:t>Today, I am honored to share my thesis titled: </a:t>
            </a:r>
            <a:r>
              <a:rPr lang="en-US" altLang="zh-CN" b="1" dirty="0">
                <a:solidFill>
                  <a:srgbClr val="0E0E0E"/>
                </a:solidFill>
                <a:effectLst/>
                <a:latin typeface=".SF NS"/>
              </a:rPr>
              <a:t>“Minimum-Exposure Approach for Trustworthy Vertical Federated Learning.”</a:t>
            </a:r>
          </a:p>
          <a:p>
            <a:endParaRPr lang="en-US" altLang="zh-CN" b="1" dirty="0">
              <a:solidFill>
                <a:srgbClr val="0E0E0E"/>
              </a:solidFill>
              <a:effectLst/>
              <a:latin typeface=".SF NS"/>
            </a:endParaRPr>
          </a:p>
          <a:p>
            <a:r>
              <a:rPr lang="en-US" altLang="zh-CN" dirty="0">
                <a:solidFill>
                  <a:srgbClr val="0E0E0E"/>
                </a:solidFill>
                <a:effectLst/>
                <a:latin typeface=".SF NS"/>
              </a:rPr>
              <a:t>This</a:t>
            </a:r>
            <a:r>
              <a:rPr lang="zh-CN" altLang="en-US" dirty="0">
                <a:solidFill>
                  <a:srgbClr val="0E0E0E"/>
                </a:solidFill>
                <a:effectLst/>
                <a:latin typeface=".SF NS"/>
              </a:rPr>
              <a:t> </a:t>
            </a:r>
            <a:r>
              <a:rPr lang="en-US" altLang="zh-CN" dirty="0">
                <a:solidFill>
                  <a:srgbClr val="0E0E0E"/>
                </a:solidFill>
                <a:effectLst/>
                <a:latin typeface=".SF NS"/>
              </a:rPr>
              <a:t>thesis</a:t>
            </a:r>
            <a:r>
              <a:rPr lang="zh-CN" altLang="en-US" dirty="0">
                <a:solidFill>
                  <a:srgbClr val="0E0E0E"/>
                </a:solidFill>
                <a:effectLst/>
                <a:latin typeface=".SF NS"/>
              </a:rPr>
              <a:t> </a:t>
            </a:r>
            <a:r>
              <a:rPr lang="en-US" altLang="zh-CN" dirty="0">
                <a:solidFill>
                  <a:srgbClr val="0E0E0E"/>
                </a:solidFill>
                <a:effectLst/>
                <a:latin typeface=".SF NS"/>
              </a:rPr>
              <a:t>is</a:t>
            </a:r>
            <a:r>
              <a:rPr lang="zh-CN" altLang="en-US" dirty="0">
                <a:solidFill>
                  <a:srgbClr val="0E0E0E"/>
                </a:solidFill>
                <a:effectLst/>
                <a:latin typeface=".SF NS"/>
              </a:rPr>
              <a:t> </a:t>
            </a:r>
            <a:r>
              <a:rPr lang="en-US" altLang="zh-CN" dirty="0">
                <a:solidFill>
                  <a:srgbClr val="0E0E0E"/>
                </a:solidFill>
                <a:effectLst/>
                <a:latin typeface=".SF NS"/>
              </a:rPr>
              <a:t>supervised</a:t>
            </a:r>
            <a:r>
              <a:rPr lang="zh-CN" altLang="en-US" dirty="0">
                <a:solidFill>
                  <a:srgbClr val="0E0E0E"/>
                </a:solidFill>
                <a:effectLst/>
                <a:latin typeface=".SF NS"/>
              </a:rPr>
              <a:t> </a:t>
            </a:r>
            <a:r>
              <a:rPr lang="en-US" altLang="zh-CN" dirty="0">
                <a:solidFill>
                  <a:srgbClr val="0E0E0E"/>
                </a:solidFill>
                <a:effectLst/>
                <a:latin typeface=".SF NS"/>
              </a:rPr>
              <a:t>by</a:t>
            </a:r>
            <a:r>
              <a:rPr lang="zh-CN" altLang="en-US" dirty="0">
                <a:solidFill>
                  <a:srgbClr val="0E0E0E"/>
                </a:solidFill>
                <a:effectLst/>
                <a:latin typeface=".SF NS"/>
              </a:rPr>
              <a:t> </a:t>
            </a:r>
            <a:r>
              <a:rPr lang="en-US" altLang="zh-CN" dirty="0">
                <a:solidFill>
                  <a:srgbClr val="0E0E0E"/>
                </a:solidFill>
                <a:effectLst/>
                <a:latin typeface=".SF NS"/>
              </a:rPr>
              <a:t>Professor</a:t>
            </a:r>
            <a:r>
              <a:rPr lang="zh-CN" altLang="en-US" dirty="0">
                <a:solidFill>
                  <a:srgbClr val="0E0E0E"/>
                </a:solidFill>
                <a:effectLst/>
                <a:latin typeface=".SF NS"/>
              </a:rPr>
              <a:t> </a:t>
            </a:r>
            <a:r>
              <a:rPr lang="en-US" altLang="zh-CN" dirty="0">
                <a:solidFill>
                  <a:srgbClr val="0E0E0E"/>
                </a:solidFill>
                <a:effectLst/>
                <a:latin typeface=".SF NS"/>
              </a:rPr>
              <a:t>Qiang</a:t>
            </a:r>
            <a:r>
              <a:rPr lang="zh-CN" altLang="en-US" dirty="0">
                <a:solidFill>
                  <a:srgbClr val="0E0E0E"/>
                </a:solidFill>
                <a:effectLst/>
                <a:latin typeface=".SF NS"/>
              </a:rPr>
              <a:t> </a:t>
            </a:r>
            <a:r>
              <a:rPr lang="en-US" altLang="zh-CN" dirty="0">
                <a:solidFill>
                  <a:srgbClr val="0E0E0E"/>
                </a:solidFill>
                <a:effectLst/>
                <a:latin typeface=".SF NS"/>
              </a:rPr>
              <a:t>Yang,</a:t>
            </a:r>
            <a:r>
              <a:rPr lang="zh-CN" altLang="en-US" dirty="0">
                <a:solidFill>
                  <a:srgbClr val="0E0E0E"/>
                </a:solidFill>
                <a:effectLst/>
                <a:latin typeface=".SF NS"/>
              </a:rPr>
              <a:t> </a:t>
            </a:r>
            <a:r>
              <a:rPr lang="en-US" altLang="zh-CN" dirty="0">
                <a:solidFill>
                  <a:srgbClr val="0E0E0E"/>
                </a:solidFill>
                <a:effectLst/>
                <a:latin typeface=".SF NS"/>
              </a:rPr>
              <a:t>and</a:t>
            </a:r>
            <a:r>
              <a:rPr lang="zh-CN" altLang="en-US" dirty="0">
                <a:solidFill>
                  <a:srgbClr val="0E0E0E"/>
                </a:solidFill>
                <a:effectLst/>
                <a:latin typeface=".SF NS"/>
              </a:rPr>
              <a:t> </a:t>
            </a:r>
            <a:r>
              <a:rPr lang="en-US" altLang="zh-CN" dirty="0">
                <a:solidFill>
                  <a:srgbClr val="0E0E0E"/>
                </a:solidFill>
                <a:effectLst/>
                <a:latin typeface=".SF NS"/>
              </a:rPr>
              <a:t>co-supervised</a:t>
            </a:r>
            <a:r>
              <a:rPr lang="zh-CN" altLang="en-US" dirty="0">
                <a:solidFill>
                  <a:srgbClr val="0E0E0E"/>
                </a:solidFill>
                <a:effectLst/>
                <a:latin typeface=".SF NS"/>
              </a:rPr>
              <a:t> </a:t>
            </a:r>
            <a:r>
              <a:rPr lang="en-US" altLang="zh-CN" dirty="0">
                <a:solidFill>
                  <a:srgbClr val="0E0E0E"/>
                </a:solidFill>
                <a:effectLst/>
                <a:latin typeface=".SF NS"/>
              </a:rPr>
              <a:t>by</a:t>
            </a:r>
            <a:r>
              <a:rPr lang="zh-CN" altLang="en-US" dirty="0">
                <a:solidFill>
                  <a:srgbClr val="0E0E0E"/>
                </a:solidFill>
                <a:effectLst/>
                <a:latin typeface=".SF NS"/>
              </a:rPr>
              <a:t> </a:t>
            </a:r>
            <a:r>
              <a:rPr lang="en-US" altLang="zh-CN" dirty="0">
                <a:solidFill>
                  <a:srgbClr val="0E0E0E"/>
                </a:solidFill>
                <a:effectLst/>
                <a:latin typeface=".SF NS"/>
              </a:rPr>
              <a:t>professor</a:t>
            </a:r>
            <a:r>
              <a:rPr lang="zh-CN" altLang="en-US" dirty="0">
                <a:solidFill>
                  <a:srgbClr val="0E0E0E"/>
                </a:solidFill>
                <a:effectLst/>
                <a:latin typeface=".SF NS"/>
              </a:rPr>
              <a:t> </a:t>
            </a:r>
            <a:r>
              <a:rPr lang="en-US" altLang="zh-CN" dirty="0">
                <a:solidFill>
                  <a:srgbClr val="0E0E0E"/>
                </a:solidFill>
                <a:effectLst/>
                <a:latin typeface=".SF NS"/>
              </a:rPr>
              <a:t>Xin</a:t>
            </a:r>
            <a:r>
              <a:rPr lang="zh-CN" altLang="en-US" dirty="0">
                <a:solidFill>
                  <a:srgbClr val="0E0E0E"/>
                </a:solidFill>
                <a:effectLst/>
                <a:latin typeface=".SF NS"/>
              </a:rPr>
              <a:t> </a:t>
            </a:r>
            <a:r>
              <a:rPr lang="en-US" altLang="zh-CN" dirty="0">
                <a:solidFill>
                  <a:srgbClr val="0E0E0E"/>
                </a:solidFill>
                <a:effectLst/>
                <a:latin typeface=".SF NS"/>
              </a:rPr>
              <a:t>Yao</a:t>
            </a:r>
            <a:r>
              <a:rPr lang="zh-CN" altLang="en-US" dirty="0">
                <a:solidFill>
                  <a:srgbClr val="0E0E0E"/>
                </a:solidFill>
                <a:effectLst/>
                <a:latin typeface=".SF NS"/>
              </a:rPr>
              <a:t> </a:t>
            </a:r>
            <a:r>
              <a:rPr lang="en-US" altLang="zh-CN" dirty="0">
                <a:solidFill>
                  <a:srgbClr val="0E0E0E"/>
                </a:solidFill>
                <a:effectLst/>
                <a:latin typeface=".SF NS"/>
              </a:rPr>
              <a:t>when</a:t>
            </a:r>
            <a:r>
              <a:rPr lang="zh-CN" altLang="en-US" dirty="0">
                <a:solidFill>
                  <a:srgbClr val="0E0E0E"/>
                </a:solidFill>
                <a:effectLst/>
                <a:latin typeface=".SF NS"/>
              </a:rPr>
              <a:t> </a:t>
            </a:r>
            <a:r>
              <a:rPr lang="en-US" altLang="zh-CN" dirty="0">
                <a:solidFill>
                  <a:srgbClr val="0E0E0E"/>
                </a:solidFill>
                <a:effectLst/>
                <a:latin typeface=".SF NS"/>
              </a:rPr>
              <a:t>he</a:t>
            </a:r>
            <a:r>
              <a:rPr lang="zh-CN" altLang="en-US" dirty="0">
                <a:solidFill>
                  <a:srgbClr val="0E0E0E"/>
                </a:solidFill>
                <a:effectLst/>
                <a:latin typeface=".SF NS"/>
              </a:rPr>
              <a:t> </a:t>
            </a:r>
            <a:r>
              <a:rPr lang="en-US" altLang="zh-CN" dirty="0">
                <a:solidFill>
                  <a:srgbClr val="0E0E0E"/>
                </a:solidFill>
                <a:effectLst/>
                <a:latin typeface=".SF NS"/>
              </a:rPr>
              <a:t>was</a:t>
            </a:r>
            <a:r>
              <a:rPr lang="zh-CN" altLang="en-US" dirty="0">
                <a:solidFill>
                  <a:srgbClr val="0E0E0E"/>
                </a:solidFill>
                <a:effectLst/>
                <a:latin typeface=".SF NS"/>
              </a:rPr>
              <a:t> </a:t>
            </a:r>
            <a:r>
              <a:rPr lang="en-US" altLang="zh-CN" dirty="0">
                <a:solidFill>
                  <a:srgbClr val="0E0E0E"/>
                </a:solidFill>
                <a:effectLst/>
                <a:latin typeface=".SF NS"/>
              </a:rPr>
              <a:t>in</a:t>
            </a:r>
            <a:r>
              <a:rPr lang="zh-CN" altLang="en-US" dirty="0">
                <a:solidFill>
                  <a:srgbClr val="0E0E0E"/>
                </a:solidFill>
                <a:effectLst/>
                <a:latin typeface=".SF NS"/>
              </a:rPr>
              <a:t> </a:t>
            </a:r>
            <a:r>
              <a:rPr lang="en-US" altLang="zh-CN" dirty="0">
                <a:solidFill>
                  <a:srgbClr val="0E0E0E"/>
                </a:solidFill>
                <a:effectLst/>
                <a:latin typeface=".SF NS"/>
              </a:rPr>
              <a:t>SUSTech,</a:t>
            </a:r>
            <a:r>
              <a:rPr lang="zh-CN" altLang="en-US" dirty="0">
                <a:solidFill>
                  <a:srgbClr val="0E0E0E"/>
                </a:solidFill>
                <a:effectLst/>
                <a:latin typeface=".SF NS"/>
              </a:rPr>
              <a:t> </a:t>
            </a:r>
            <a:r>
              <a:rPr lang="en-US" altLang="zh-CN" dirty="0">
                <a:solidFill>
                  <a:srgbClr val="0E0E0E"/>
                </a:solidFill>
                <a:effectLst/>
                <a:latin typeface=".SF NS"/>
              </a:rPr>
              <a:t>now</a:t>
            </a:r>
            <a:r>
              <a:rPr lang="zh-CN" altLang="en-US" dirty="0">
                <a:solidFill>
                  <a:srgbClr val="0E0E0E"/>
                </a:solidFill>
                <a:effectLst/>
                <a:latin typeface=".SF NS"/>
              </a:rPr>
              <a:t> </a:t>
            </a:r>
            <a:r>
              <a:rPr lang="en-US" altLang="zh-CN" dirty="0">
                <a:solidFill>
                  <a:srgbClr val="0E0E0E"/>
                </a:solidFill>
                <a:effectLst/>
                <a:latin typeface=".SF NS"/>
              </a:rPr>
              <a:t>professor</a:t>
            </a:r>
            <a:r>
              <a:rPr lang="zh-CN" altLang="en-US" dirty="0">
                <a:solidFill>
                  <a:srgbClr val="0E0E0E"/>
                </a:solidFill>
                <a:effectLst/>
                <a:latin typeface=".SF NS"/>
              </a:rPr>
              <a:t> </a:t>
            </a:r>
            <a:r>
              <a:rPr lang="en-US" altLang="zh-CN" dirty="0">
                <a:solidFill>
                  <a:srgbClr val="0E0E0E"/>
                </a:solidFill>
                <a:effectLst/>
                <a:latin typeface=".SF NS"/>
              </a:rPr>
              <a:t>Xin</a:t>
            </a:r>
            <a:r>
              <a:rPr lang="zh-CN" altLang="en-US" dirty="0">
                <a:solidFill>
                  <a:srgbClr val="0E0E0E"/>
                </a:solidFill>
                <a:effectLst/>
                <a:latin typeface=".SF NS"/>
              </a:rPr>
              <a:t> </a:t>
            </a:r>
            <a:r>
              <a:rPr lang="en-US" altLang="zh-CN" dirty="0">
                <a:solidFill>
                  <a:srgbClr val="0E0E0E"/>
                </a:solidFill>
                <a:effectLst/>
                <a:latin typeface=".SF NS"/>
              </a:rPr>
              <a:t>Yao</a:t>
            </a:r>
            <a:r>
              <a:rPr lang="zh-CN" altLang="en-US" dirty="0">
                <a:solidFill>
                  <a:srgbClr val="0E0E0E"/>
                </a:solidFill>
                <a:effectLst/>
                <a:latin typeface=".SF NS"/>
              </a:rPr>
              <a:t> </a:t>
            </a:r>
            <a:r>
              <a:rPr lang="en-US" altLang="zh-CN" dirty="0">
                <a:solidFill>
                  <a:srgbClr val="0E0E0E"/>
                </a:solidFill>
                <a:effectLst/>
                <a:latin typeface=".SF NS"/>
              </a:rPr>
              <a:t>works</a:t>
            </a:r>
            <a:r>
              <a:rPr lang="zh-CN" altLang="en-US" dirty="0">
                <a:solidFill>
                  <a:srgbClr val="0E0E0E"/>
                </a:solidFill>
                <a:effectLst/>
                <a:latin typeface=".SF NS"/>
              </a:rPr>
              <a:t> </a:t>
            </a:r>
            <a:r>
              <a:rPr lang="en-US" altLang="zh-CN" dirty="0">
                <a:solidFill>
                  <a:srgbClr val="0E0E0E"/>
                </a:solidFill>
                <a:effectLst/>
                <a:latin typeface=".SF NS"/>
              </a:rPr>
              <a:t>in</a:t>
            </a:r>
            <a:r>
              <a:rPr lang="zh-CN" altLang="en-US" dirty="0">
                <a:solidFill>
                  <a:srgbClr val="0E0E0E"/>
                </a:solidFill>
                <a:effectLst/>
                <a:latin typeface=".SF NS"/>
              </a:rPr>
              <a:t> </a:t>
            </a:r>
            <a:r>
              <a:rPr lang="en-US" altLang="zh-CN" dirty="0">
                <a:solidFill>
                  <a:srgbClr val="0E0E0E"/>
                </a:solidFill>
                <a:effectLst/>
                <a:latin typeface=".SF NS"/>
              </a:rPr>
              <a:t>Lingnan</a:t>
            </a:r>
            <a:r>
              <a:rPr lang="zh-CN" altLang="en-US" dirty="0">
                <a:solidFill>
                  <a:srgbClr val="0E0E0E"/>
                </a:solidFill>
                <a:effectLst/>
                <a:latin typeface=".SF NS"/>
              </a:rPr>
              <a:t> </a:t>
            </a:r>
            <a:r>
              <a:rPr lang="en-US" altLang="zh-CN" dirty="0">
                <a:solidFill>
                  <a:srgbClr val="0E0E0E"/>
                </a:solidFill>
                <a:effectLst/>
                <a:latin typeface=".SF NS"/>
              </a:rPr>
              <a:t>university.</a:t>
            </a:r>
            <a:r>
              <a:rPr lang="zh-CN" altLang="en-US" dirty="0">
                <a:solidFill>
                  <a:srgbClr val="0E0E0E"/>
                </a:solidFill>
                <a:effectLst/>
                <a:latin typeface=".SF NS"/>
              </a:rPr>
              <a:t> </a:t>
            </a:r>
            <a:endParaRPr lang="en-US" altLang="zh-CN" dirty="0">
              <a:solidFill>
                <a:srgbClr val="0E0E0E"/>
              </a:solidFill>
              <a:effectLst/>
              <a:latin typeface=".SF NS"/>
            </a:endParaRPr>
          </a:p>
          <a:p>
            <a:endParaRPr lang="en-US" altLang="zh-CN" dirty="0">
              <a:solidFill>
                <a:srgbClr val="0E0E0E"/>
              </a:solidFill>
              <a:effectLst/>
              <a:latin typeface=".SF NS"/>
            </a:endParaRP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1</a:t>
            </a:fld>
            <a:endParaRPr lang="en-US"/>
          </a:p>
        </p:txBody>
      </p:sp>
    </p:spTree>
    <p:extLst>
      <p:ext uri="{BB962C8B-B14F-4D97-AF65-F5344CB8AC3E}">
        <p14:creationId xmlns:p14="http://schemas.microsoft.com/office/powerpoint/2010/main" val="1467184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a:t>
            </a:r>
            <a:r>
              <a:rPr kumimoji="1" lang="zh-CN" altLang="en-US" dirty="0"/>
              <a:t> </a:t>
            </a:r>
            <a:r>
              <a:rPr kumimoji="1" lang="en-US" altLang="zh-CN" dirty="0"/>
              <a:t>are</a:t>
            </a:r>
            <a:r>
              <a:rPr kumimoji="1" lang="zh-CN" altLang="en-US" dirty="0"/>
              <a:t> </a:t>
            </a:r>
            <a:r>
              <a:rPr kumimoji="1" lang="en-US" altLang="zh-CN" dirty="0"/>
              <a:t>multiple</a:t>
            </a:r>
            <a:r>
              <a:rPr kumimoji="1" lang="zh-CN" altLang="en-US" dirty="0"/>
              <a:t> </a:t>
            </a:r>
            <a:r>
              <a:rPr kumimoji="1" lang="en-US" altLang="zh-CN" dirty="0"/>
              <a:t>objectives</a:t>
            </a:r>
            <a:r>
              <a:rPr kumimoji="1" lang="zh-CN" altLang="en-US" dirty="0"/>
              <a:t> </a:t>
            </a:r>
            <a:r>
              <a:rPr kumimoji="1" lang="en-US" altLang="zh-CN" dirty="0"/>
              <a:t>of</a:t>
            </a:r>
            <a:r>
              <a:rPr kumimoji="1" lang="zh-CN" altLang="en-US" dirty="0"/>
              <a:t> </a:t>
            </a:r>
            <a:r>
              <a:rPr kumimoji="1" lang="en-US" altLang="zh-CN" dirty="0"/>
              <a:t>trustworthy</a:t>
            </a:r>
            <a:r>
              <a:rPr kumimoji="1" lang="zh-CN" altLang="en-US" dirty="0"/>
              <a:t> </a:t>
            </a:r>
            <a:r>
              <a:rPr kumimoji="1" lang="en-US" altLang="zh-CN" dirty="0"/>
              <a:t>VFL</a:t>
            </a:r>
            <a:r>
              <a:rPr kumimoji="1" lang="zh-CN" altLang="en-US" dirty="0"/>
              <a:t> </a:t>
            </a:r>
            <a:r>
              <a:rPr kumimoji="1" lang="en-US" altLang="zh-CN" dirty="0"/>
              <a:t>and</a:t>
            </a:r>
            <a:r>
              <a:rPr kumimoji="1" lang="zh-CN" altLang="en-US" dirty="0"/>
              <a:t> </a:t>
            </a:r>
            <a:r>
              <a:rPr kumimoji="1" lang="en-US" altLang="zh-CN" dirty="0"/>
              <a:t>we</a:t>
            </a:r>
            <a:r>
              <a:rPr kumimoji="1" lang="zh-CN" altLang="en-US" dirty="0"/>
              <a:t> </a:t>
            </a:r>
            <a:r>
              <a:rPr kumimoji="1" lang="en-US" altLang="zh-CN" dirty="0"/>
              <a:t>face</a:t>
            </a:r>
            <a:r>
              <a:rPr kumimoji="1" lang="zh-CN" altLang="en-US" dirty="0"/>
              <a:t> </a:t>
            </a:r>
            <a:r>
              <a:rPr kumimoji="1" lang="en-US" altLang="zh-CN" dirty="0"/>
              <a:t>trade-offs</a:t>
            </a:r>
            <a:r>
              <a:rPr kumimoji="1" lang="zh-CN" altLang="en-US" dirty="0"/>
              <a:t> </a:t>
            </a:r>
            <a:r>
              <a:rPr kumimoji="1" lang="en-US" altLang="zh-CN" dirty="0"/>
              <a:t>among</a:t>
            </a:r>
            <a:r>
              <a:rPr kumimoji="1" lang="zh-CN" altLang="en-US" dirty="0"/>
              <a:t> </a:t>
            </a:r>
            <a:r>
              <a:rPr kumimoji="1" lang="en-US" altLang="zh-CN" dirty="0"/>
              <a:t>these</a:t>
            </a:r>
            <a:r>
              <a:rPr kumimoji="1" lang="zh-CN" altLang="en-US" dirty="0"/>
              <a:t> </a:t>
            </a:r>
            <a:r>
              <a:rPr kumimoji="1" lang="en-US" altLang="zh-CN" dirty="0"/>
              <a:t>objectives.</a:t>
            </a:r>
          </a:p>
          <a:p>
            <a:r>
              <a:rPr kumimoji="1" lang="en-US" altLang="zh-CN" dirty="0"/>
              <a:t>For</a:t>
            </a:r>
            <a:r>
              <a:rPr kumimoji="1" lang="zh-CN" altLang="en-US" dirty="0"/>
              <a:t> </a:t>
            </a:r>
            <a:r>
              <a:rPr kumimoji="1" lang="en-US" altLang="zh-CN" dirty="0"/>
              <a:t>example,</a:t>
            </a:r>
            <a:r>
              <a:rPr kumimoji="1" lang="zh-CN" altLang="en-US" dirty="0"/>
              <a:t> </a:t>
            </a:r>
            <a:endParaRPr kumimoji="1" lang="en-US" altLang="zh-CN" dirty="0"/>
          </a:p>
          <a:p>
            <a:endParaRPr kumimoji="1" lang="en-US" altLang="zh-CN" dirty="0"/>
          </a:p>
        </p:txBody>
      </p:sp>
      <p:sp>
        <p:nvSpPr>
          <p:cNvPr id="4" name="灯片编号占位符 3"/>
          <p:cNvSpPr>
            <a:spLocks noGrp="1"/>
          </p:cNvSpPr>
          <p:nvPr>
            <p:ph type="sldNum" sz="quarter" idx="5"/>
          </p:nvPr>
        </p:nvSpPr>
        <p:spPr/>
        <p:txBody>
          <a:bodyPr/>
          <a:lstStyle/>
          <a:p>
            <a:fld id="{6791FC75-C9A7-1045-8278-CB4C79C9C1CB}" type="slidenum">
              <a:rPr lang="en-US" smtClean="0"/>
              <a:t>10</a:t>
            </a:fld>
            <a:endParaRPr lang="en-US"/>
          </a:p>
        </p:txBody>
      </p:sp>
    </p:spTree>
    <p:extLst>
      <p:ext uri="{BB962C8B-B14F-4D97-AF65-F5344CB8AC3E}">
        <p14:creationId xmlns:p14="http://schemas.microsoft.com/office/powerpoint/2010/main" val="1609738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a:t>
            </a:r>
            <a:r>
              <a:rPr kumimoji="1" lang="zh-CN" altLang="en-US" dirty="0"/>
              <a:t> </a:t>
            </a:r>
            <a:r>
              <a:rPr kumimoji="1" lang="en-US" altLang="zh-CN" dirty="0"/>
              <a:t>we</a:t>
            </a:r>
            <a:r>
              <a:rPr kumimoji="1" lang="zh-CN" altLang="en-US" dirty="0"/>
              <a:t> </a:t>
            </a:r>
            <a:r>
              <a:rPr kumimoji="1" lang="en-US" altLang="zh-CN" dirty="0"/>
              <a:t>formally</a:t>
            </a:r>
            <a:r>
              <a:rPr kumimoji="1" lang="zh-CN" altLang="en-US" dirty="0"/>
              <a:t> </a:t>
            </a:r>
            <a:r>
              <a:rPr kumimoji="1" lang="en-US" altLang="zh-CN" dirty="0"/>
              <a:t>define</a:t>
            </a:r>
            <a:r>
              <a:rPr kumimoji="1" lang="zh-CN" altLang="en-US" dirty="0"/>
              <a:t> </a:t>
            </a:r>
            <a:r>
              <a:rPr kumimoji="1" lang="en-US" altLang="zh-CN" dirty="0"/>
              <a:t>the</a:t>
            </a:r>
            <a:r>
              <a:rPr kumimoji="1" lang="zh-CN" altLang="en-US" dirty="0"/>
              <a:t> </a:t>
            </a:r>
            <a:r>
              <a:rPr kumimoji="1" lang="en-US" altLang="zh-CN" dirty="0"/>
              <a:t>concept</a:t>
            </a:r>
            <a:r>
              <a:rPr kumimoji="1" lang="zh-CN" altLang="en-US" dirty="0"/>
              <a:t> </a:t>
            </a:r>
            <a:r>
              <a:rPr kumimoji="1" lang="en-US" altLang="zh-CN" dirty="0"/>
              <a:t>of</a:t>
            </a:r>
            <a:r>
              <a:rPr kumimoji="1" lang="zh-CN" altLang="en-US" dirty="0"/>
              <a:t> </a:t>
            </a:r>
            <a:r>
              <a:rPr kumimoji="1" lang="en-US" altLang="zh-CN" dirty="0"/>
              <a:t>MNIE</a:t>
            </a:r>
            <a:r>
              <a:rPr kumimoji="1" lang="zh-CN" altLang="en-US" dirty="0"/>
              <a:t> </a:t>
            </a:r>
            <a:r>
              <a:rPr kumimoji="1" lang="en-US" altLang="zh-CN" dirty="0"/>
              <a:t>as</a:t>
            </a:r>
            <a:r>
              <a:rPr kumimoji="1" lang="zh-CN" altLang="en-US" dirty="0"/>
              <a:t> </a:t>
            </a:r>
            <a:r>
              <a:rPr kumimoji="1" lang="en-US" altLang="zh-CN" dirty="0"/>
              <a:t>a</a:t>
            </a:r>
            <a:r>
              <a:rPr kumimoji="1" lang="zh-CN" altLang="en-US" dirty="0"/>
              <a:t> </a:t>
            </a:r>
            <a:r>
              <a:rPr kumimoji="1" lang="en-US" altLang="zh-CN" dirty="0"/>
              <a:t>methodology</a:t>
            </a:r>
            <a:r>
              <a:rPr kumimoji="1" lang="zh-CN" altLang="en-US" dirty="0"/>
              <a:t> </a:t>
            </a:r>
            <a:r>
              <a:rPr kumimoji="1" lang="en-US" altLang="zh-CN" dirty="0"/>
              <a:t>to</a:t>
            </a:r>
            <a:r>
              <a:rPr kumimoji="1" lang="zh-CN" altLang="en-US" dirty="0"/>
              <a:t> </a:t>
            </a:r>
            <a:r>
              <a:rPr kumimoji="1" lang="en-US" altLang="zh-CN" dirty="0"/>
              <a:t>address</a:t>
            </a:r>
            <a:r>
              <a:rPr kumimoji="1" lang="zh-CN" altLang="en-US" dirty="0"/>
              <a:t> </a:t>
            </a:r>
            <a:r>
              <a:rPr kumimoji="1" lang="en-US" altLang="zh-CN" dirty="0"/>
              <a:t>the</a:t>
            </a:r>
            <a:r>
              <a:rPr kumimoji="1" lang="zh-CN" altLang="en-US" dirty="0"/>
              <a:t> </a:t>
            </a:r>
            <a:r>
              <a:rPr kumimoji="1" lang="en-US" altLang="zh-CN" dirty="0"/>
              <a:t>multi-objective</a:t>
            </a:r>
            <a:r>
              <a:rPr kumimoji="1" lang="zh-CN" altLang="en-US" dirty="0"/>
              <a:t> </a:t>
            </a:r>
            <a:r>
              <a:rPr kumimoji="1" lang="en-US" altLang="zh-CN" dirty="0"/>
              <a:t>trade-offs</a:t>
            </a:r>
            <a:r>
              <a:rPr kumimoji="1" lang="zh-CN" altLang="en-US" dirty="0"/>
              <a:t> </a:t>
            </a:r>
            <a:r>
              <a:rPr kumimoji="1" lang="en-US" altLang="zh-CN" dirty="0"/>
              <a:t>in</a:t>
            </a:r>
            <a:r>
              <a:rPr kumimoji="1" lang="zh-CN" altLang="en-US" dirty="0"/>
              <a:t> </a:t>
            </a:r>
            <a:r>
              <a:rPr kumimoji="1" lang="en-US" altLang="zh-CN" dirty="0"/>
              <a:t>trustworthy</a:t>
            </a:r>
            <a:r>
              <a:rPr kumimoji="1" lang="zh-CN" altLang="en-US" dirty="0"/>
              <a:t> </a:t>
            </a:r>
            <a:r>
              <a:rPr kumimoji="1" lang="en-US" altLang="zh-CN" dirty="0"/>
              <a:t>VFL.</a:t>
            </a:r>
            <a:r>
              <a:rPr kumimoji="1" lang="zh-CN" altLang="en-US" dirty="0"/>
              <a:t> </a:t>
            </a:r>
            <a:endParaRPr kumimoji="1" lang="en-US" altLang="zh-CN" dirty="0"/>
          </a:p>
          <a:p>
            <a:endParaRPr kumimoji="1" lang="en-US" altLang="zh-CN" dirty="0"/>
          </a:p>
          <a:p>
            <a:r>
              <a:rPr kumimoji="1" lang="en-US" altLang="zh-CN" dirty="0"/>
              <a:t>We</a:t>
            </a:r>
            <a:r>
              <a:rPr kumimoji="1" lang="zh-CN" altLang="en-US" dirty="0"/>
              <a:t> </a:t>
            </a:r>
            <a:r>
              <a:rPr kumimoji="1" lang="en-US" altLang="zh-CN" dirty="0"/>
              <a:t>assume</a:t>
            </a:r>
            <a:r>
              <a:rPr kumimoji="1" lang="zh-CN" altLang="en-US" dirty="0"/>
              <a:t> </a:t>
            </a:r>
            <a:r>
              <a:rPr kumimoji="1" lang="en-US" altLang="zh-CN" dirty="0"/>
              <a:t>K</a:t>
            </a:r>
            <a:r>
              <a:rPr kumimoji="1" lang="zh-CN" altLang="en-US" dirty="0"/>
              <a:t> </a:t>
            </a:r>
            <a:r>
              <a:rPr kumimoji="1" lang="en-US" altLang="zh-CN" dirty="0"/>
              <a:t>parties</a:t>
            </a:r>
            <a:r>
              <a:rPr kumimoji="1" lang="zh-CN" altLang="en-US" dirty="0"/>
              <a:t> </a:t>
            </a:r>
            <a:r>
              <a:rPr kumimoji="1" lang="en-US" altLang="zh-CN" dirty="0"/>
              <a:t>jointly</a:t>
            </a:r>
            <a:r>
              <a:rPr kumimoji="1" lang="zh-CN" altLang="en-US" dirty="0"/>
              <a:t> </a:t>
            </a:r>
            <a:r>
              <a:rPr kumimoji="1" lang="en-US" altLang="zh-CN" dirty="0"/>
              <a:t>hod</a:t>
            </a:r>
            <a:r>
              <a:rPr kumimoji="1" lang="zh-CN" altLang="en-US" dirty="0"/>
              <a:t> </a:t>
            </a:r>
            <a:r>
              <a:rPr kumimoji="1" lang="en-US" altLang="zh-CN" dirty="0"/>
              <a:t>a</a:t>
            </a:r>
            <a:r>
              <a:rPr kumimoji="1" lang="zh-CN" altLang="en-US" dirty="0"/>
              <a:t> </a:t>
            </a:r>
            <a:r>
              <a:rPr kumimoji="1" lang="en-US" altLang="zh-CN" dirty="0"/>
              <a:t>a</a:t>
            </a:r>
            <a:r>
              <a:rPr kumimoji="1" lang="zh-CN" altLang="en-US" dirty="0"/>
              <a:t> </a:t>
            </a:r>
            <a:r>
              <a:rPr kumimoji="1" lang="en-US" altLang="zh-CN" dirty="0"/>
              <a:t>global</a:t>
            </a:r>
            <a:r>
              <a:rPr kumimoji="1" lang="zh-CN" altLang="en-US" dirty="0"/>
              <a:t> </a:t>
            </a:r>
            <a:r>
              <a:rPr kumimoji="1" lang="en-US" altLang="zh-CN" dirty="0"/>
              <a:t>dataset</a:t>
            </a:r>
            <a:r>
              <a:rPr kumimoji="1" lang="zh-CN" altLang="en-US" dirty="0"/>
              <a:t> </a:t>
            </a:r>
            <a:r>
              <a:rPr kumimoji="1" lang="en-US" altLang="zh-CN" dirty="0"/>
              <a:t>D,</a:t>
            </a:r>
            <a:r>
              <a:rPr kumimoji="1" lang="zh-CN" altLang="en-US" dirty="0"/>
              <a:t> </a:t>
            </a:r>
            <a:r>
              <a:rPr kumimoji="1" lang="en-US" altLang="zh-CN" dirty="0"/>
              <a:t>MNIE</a:t>
            </a:r>
            <a:r>
              <a:rPr kumimoji="1" lang="zh-CN" altLang="en-US" dirty="0"/>
              <a:t> </a:t>
            </a:r>
            <a:r>
              <a:rPr kumimoji="1" lang="en-US" altLang="zh-CN" dirty="0"/>
              <a:t>finds</a:t>
            </a:r>
            <a:r>
              <a:rPr kumimoji="1" lang="zh-CN" altLang="en-US" dirty="0"/>
              <a:t> </a:t>
            </a:r>
            <a:r>
              <a:rPr kumimoji="1" lang="en-US" altLang="zh-CN" dirty="0"/>
              <a:t>a</a:t>
            </a:r>
            <a:r>
              <a:rPr kumimoji="1" lang="zh-CN" altLang="en-US" dirty="0"/>
              <a:t> </a:t>
            </a:r>
            <a:r>
              <a:rPr kumimoji="1" lang="en-US" altLang="zh-CN" dirty="0"/>
              <a:t>transformed</a:t>
            </a:r>
            <a:r>
              <a:rPr kumimoji="1" lang="zh-CN" altLang="en-US" dirty="0"/>
              <a:t> </a:t>
            </a:r>
            <a:r>
              <a:rPr kumimoji="1" lang="en-US" altLang="zh-CN" dirty="0"/>
              <a:t>dataset</a:t>
            </a:r>
            <a:r>
              <a:rPr kumimoji="1" lang="zh-CN" altLang="en-US" dirty="0"/>
              <a:t> </a:t>
            </a:r>
            <a:r>
              <a:rPr kumimoji="1" lang="en-US" altLang="zh-CN" dirty="0"/>
              <a:t>D’</a:t>
            </a:r>
            <a:r>
              <a:rPr kumimoji="1" lang="zh-CN" altLang="en-US" dirty="0"/>
              <a:t> </a:t>
            </a:r>
            <a:r>
              <a:rPr kumimoji="1" lang="en-US" altLang="zh-CN" dirty="0"/>
              <a:t>that</a:t>
            </a:r>
            <a:r>
              <a:rPr kumimoji="1" lang="zh-CN" altLang="en-US" dirty="0"/>
              <a:t> </a:t>
            </a:r>
            <a:r>
              <a:rPr kumimoji="1" lang="en-US" altLang="zh-CN" dirty="0"/>
              <a:t>minimizes</a:t>
            </a:r>
            <a:r>
              <a:rPr kumimoji="1" lang="zh-CN" altLang="en-US" dirty="0"/>
              <a:t> </a:t>
            </a:r>
            <a:r>
              <a:rPr kumimoji="1" lang="en-US" altLang="zh-CN" dirty="0"/>
              <a:t>the</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E(D’)</a:t>
            </a:r>
            <a:r>
              <a:rPr kumimoji="1" lang="zh-CN" altLang="en-US" dirty="0"/>
              <a:t> </a:t>
            </a:r>
            <a:r>
              <a:rPr kumimoji="1" lang="en-US" altLang="zh-CN" dirty="0"/>
              <a:t>while</a:t>
            </a:r>
            <a:r>
              <a:rPr kumimoji="1" lang="zh-CN" altLang="en-US" dirty="0"/>
              <a:t> </a:t>
            </a:r>
            <a:r>
              <a:rPr kumimoji="1" lang="en-US" altLang="zh-CN" dirty="0"/>
              <a:t>ensuring</a:t>
            </a:r>
            <a:r>
              <a:rPr kumimoji="1" lang="zh-CN" altLang="en-US" dirty="0"/>
              <a:t> </a:t>
            </a:r>
            <a:r>
              <a:rPr kumimoji="1" lang="en-US" altLang="zh-CN" dirty="0"/>
              <a:t>the</a:t>
            </a:r>
            <a:r>
              <a:rPr kumimoji="1" lang="zh-CN" altLang="en-US" dirty="0"/>
              <a:t> </a:t>
            </a:r>
            <a:r>
              <a:rPr kumimoji="1" lang="en-US" altLang="zh-CN" dirty="0"/>
              <a:t>utility</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model</a:t>
            </a:r>
            <a:r>
              <a:rPr kumimoji="1" lang="zh-CN" altLang="en-US" dirty="0"/>
              <a:t> </a:t>
            </a:r>
            <a:r>
              <a:rPr kumimoji="1" lang="en-US" altLang="zh-CN" dirty="0"/>
              <a:t>trained</a:t>
            </a:r>
            <a:r>
              <a:rPr kumimoji="1" lang="zh-CN" altLang="en-US" dirty="0"/>
              <a:t> </a:t>
            </a:r>
            <a:r>
              <a:rPr kumimoji="1" lang="en-US" altLang="zh-CN" dirty="0"/>
              <a:t>on</a:t>
            </a:r>
            <a:r>
              <a:rPr kumimoji="1" lang="zh-CN" altLang="en-US" dirty="0"/>
              <a:t> </a:t>
            </a:r>
            <a:r>
              <a:rPr kumimoji="1" lang="en-US" altLang="zh-CN" dirty="0"/>
              <a:t>D’</a:t>
            </a:r>
            <a:r>
              <a:rPr kumimoji="1" lang="zh-CN" altLang="en-US" dirty="0"/>
              <a:t> </a:t>
            </a:r>
            <a:r>
              <a:rPr kumimoji="1" lang="en-US" altLang="zh-CN" dirty="0"/>
              <a:t>is</a:t>
            </a:r>
            <a:r>
              <a:rPr kumimoji="1" lang="zh-CN" altLang="en-US" dirty="0"/>
              <a:t> </a:t>
            </a:r>
            <a:r>
              <a:rPr kumimoji="1" lang="en-US" altLang="zh-CN" dirty="0"/>
              <a:t>within</a:t>
            </a:r>
            <a:r>
              <a:rPr kumimoji="1" lang="zh-CN" altLang="en-US" dirty="0"/>
              <a:t> </a:t>
            </a:r>
            <a:r>
              <a:rPr kumimoji="1" lang="en-US" altLang="zh-CN" dirty="0"/>
              <a:t>an</a:t>
            </a:r>
            <a:r>
              <a:rPr kumimoji="1" lang="zh-CN" altLang="en-US" dirty="0"/>
              <a:t> </a:t>
            </a:r>
            <a:r>
              <a:rPr kumimoji="1" lang="en-US" altLang="zh-CN" dirty="0"/>
              <a:t>acceptable</a:t>
            </a:r>
            <a:r>
              <a:rPr kumimoji="1" lang="zh-CN" altLang="en-US" dirty="0"/>
              <a:t> </a:t>
            </a:r>
            <a:r>
              <a:rPr kumimoji="1" lang="en-US" altLang="zh-CN" dirty="0"/>
              <a:t>threshold</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utility</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original</a:t>
            </a:r>
            <a:r>
              <a:rPr kumimoji="1" lang="zh-CN" altLang="en-US" dirty="0"/>
              <a:t> </a:t>
            </a:r>
            <a:r>
              <a:rPr kumimoji="1" lang="en-US" altLang="zh-CN" dirty="0"/>
              <a:t>dataset</a:t>
            </a:r>
            <a:r>
              <a:rPr kumimoji="1" lang="zh-CN" altLang="en-US" dirty="0"/>
              <a:t> </a:t>
            </a:r>
            <a:r>
              <a:rPr kumimoji="1" lang="en-US" altLang="zh-CN" dirty="0"/>
              <a:t>D.</a:t>
            </a:r>
            <a:r>
              <a:rPr kumimoji="1" lang="zh-CN" altLang="en-US" dirty="0"/>
              <a:t> </a:t>
            </a:r>
            <a:endParaRPr kumimoji="1" lang="en-US" altLang="zh-CN" dirty="0"/>
          </a:p>
          <a:p>
            <a:endParaRPr kumimoji="1" lang="en-US" altLang="zh-CN" dirty="0"/>
          </a:p>
          <a:p>
            <a:r>
              <a:rPr kumimoji="1" lang="en-US" altLang="zh-CN" dirty="0"/>
              <a:t>The</a:t>
            </a:r>
            <a:r>
              <a:rPr kumimoji="1" lang="zh-CN" altLang="en-US" dirty="0"/>
              <a:t> </a:t>
            </a:r>
            <a:r>
              <a:rPr kumimoji="1" lang="en-US" altLang="zh-CN" dirty="0"/>
              <a:t>minimization</a:t>
            </a:r>
            <a:r>
              <a:rPr kumimoji="1" lang="zh-CN" altLang="en-US" dirty="0"/>
              <a:t> </a:t>
            </a:r>
            <a:r>
              <a:rPr kumimoji="1" lang="en-US" altLang="zh-CN" dirty="0"/>
              <a:t>term</a:t>
            </a:r>
            <a:r>
              <a:rPr kumimoji="1" lang="zh-CN" altLang="en-US" dirty="0"/>
              <a:t> </a:t>
            </a:r>
            <a:r>
              <a:rPr kumimoji="1" lang="en-US" altLang="zh-CN" dirty="0"/>
              <a:t>ensures</a:t>
            </a:r>
            <a:r>
              <a:rPr kumimoji="1" lang="zh-CN" altLang="en-US" dirty="0"/>
              <a:t> </a:t>
            </a:r>
            <a:r>
              <a:rPr kumimoji="1" lang="en-US" altLang="zh-CN" dirty="0"/>
              <a:t>minimal</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to</a:t>
            </a:r>
            <a:r>
              <a:rPr kumimoji="1" lang="zh-CN" altLang="en-US" dirty="0"/>
              <a:t> </a:t>
            </a:r>
            <a:r>
              <a:rPr kumimoji="1" lang="en-US" altLang="zh-CN" dirty="0"/>
              <a:t>ensure</a:t>
            </a:r>
            <a:r>
              <a:rPr kumimoji="1" lang="zh-CN" altLang="en-US" dirty="0"/>
              <a:t> </a:t>
            </a:r>
            <a:r>
              <a:rPr kumimoji="1" lang="en-US" altLang="zh-CN" dirty="0"/>
              <a:t>privacy</a:t>
            </a:r>
            <a:r>
              <a:rPr kumimoji="1" lang="zh-CN" altLang="en-US" dirty="0"/>
              <a:t> </a:t>
            </a:r>
            <a:r>
              <a:rPr kumimoji="1" lang="en-US" altLang="zh-CN" dirty="0"/>
              <a:t>and</a:t>
            </a:r>
            <a:r>
              <a:rPr kumimoji="1" lang="zh-CN" altLang="en-US" dirty="0"/>
              <a:t> </a:t>
            </a:r>
            <a:r>
              <a:rPr kumimoji="1" lang="en-US" altLang="zh-CN" dirty="0"/>
              <a:t>efficiency,</a:t>
            </a:r>
            <a:r>
              <a:rPr kumimoji="1" lang="zh-CN" altLang="en-US" dirty="0"/>
              <a:t> </a:t>
            </a:r>
            <a:endParaRPr kumimoji="1" lang="en-US" altLang="zh-CN" dirty="0"/>
          </a:p>
          <a:p>
            <a:r>
              <a:rPr kumimoji="1" lang="en-US" altLang="zh-CN" dirty="0"/>
              <a:t>and</a:t>
            </a:r>
            <a:r>
              <a:rPr kumimoji="1" lang="zh-CN" altLang="en-US" dirty="0"/>
              <a:t> </a:t>
            </a:r>
            <a:r>
              <a:rPr kumimoji="1" lang="en-US" altLang="zh-CN" dirty="0"/>
              <a:t>the</a:t>
            </a:r>
            <a:r>
              <a:rPr kumimoji="1" lang="zh-CN" altLang="en-US" dirty="0"/>
              <a:t> </a:t>
            </a:r>
            <a:r>
              <a:rPr kumimoji="1" lang="en-US" altLang="zh-CN" dirty="0"/>
              <a:t>constraint</a:t>
            </a:r>
            <a:r>
              <a:rPr kumimoji="1" lang="zh-CN" altLang="en-US" dirty="0"/>
              <a:t> </a:t>
            </a:r>
            <a:r>
              <a:rPr kumimoji="1" lang="en-US" altLang="zh-CN" dirty="0"/>
              <a:t>term</a:t>
            </a:r>
            <a:r>
              <a:rPr kumimoji="1" lang="zh-CN" altLang="en-US" dirty="0"/>
              <a:t> </a:t>
            </a:r>
            <a:r>
              <a:rPr kumimoji="1" lang="en-US" altLang="zh-CN" dirty="0"/>
              <a:t>ensures</a:t>
            </a:r>
            <a:r>
              <a:rPr kumimoji="1" lang="zh-CN" altLang="en-US" dirty="0"/>
              <a:t> </a:t>
            </a:r>
            <a:r>
              <a:rPr kumimoji="1" lang="en-US" altLang="zh-CN" dirty="0"/>
              <a:t>the</a:t>
            </a:r>
            <a:r>
              <a:rPr kumimoji="1" lang="zh-CN" altLang="en-US" dirty="0"/>
              <a:t> </a:t>
            </a:r>
            <a:r>
              <a:rPr kumimoji="1" lang="en-US" altLang="zh-CN" dirty="0"/>
              <a:t>necessary</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to</a:t>
            </a:r>
            <a:r>
              <a:rPr kumimoji="1" lang="zh-CN" altLang="en-US" dirty="0"/>
              <a:t> </a:t>
            </a:r>
            <a:r>
              <a:rPr kumimoji="1" lang="en-US" altLang="zh-CN" dirty="0"/>
              <a:t>maintain</a:t>
            </a:r>
            <a:r>
              <a:rPr kumimoji="1" lang="zh-CN" altLang="en-US" dirty="0"/>
              <a:t> </a:t>
            </a:r>
            <a:r>
              <a:rPr kumimoji="1" lang="en-US" altLang="zh-CN" dirty="0"/>
              <a:t>the</a:t>
            </a:r>
            <a:r>
              <a:rPr kumimoji="1" lang="zh-CN" altLang="en-US" dirty="0"/>
              <a:t> </a:t>
            </a:r>
            <a:r>
              <a:rPr kumimoji="1" lang="en-US" altLang="zh-CN" dirty="0"/>
              <a:t>utility.</a:t>
            </a:r>
            <a:r>
              <a:rPr kumimoji="1" lang="zh-CN" altLang="en-US" dirty="0"/>
              <a:t> </a:t>
            </a:r>
          </a:p>
        </p:txBody>
      </p:sp>
      <p:sp>
        <p:nvSpPr>
          <p:cNvPr id="4" name="灯片编号占位符 3"/>
          <p:cNvSpPr>
            <a:spLocks noGrp="1"/>
          </p:cNvSpPr>
          <p:nvPr>
            <p:ph type="sldNum" sz="quarter" idx="5"/>
          </p:nvPr>
        </p:nvSpPr>
        <p:spPr/>
        <p:txBody>
          <a:bodyPr/>
          <a:lstStyle/>
          <a:p>
            <a:fld id="{6791FC75-C9A7-1045-8278-CB4C79C9C1CB}" type="slidenum">
              <a:rPr lang="en-US" smtClean="0"/>
              <a:t>11</a:t>
            </a:fld>
            <a:endParaRPr lang="en-US"/>
          </a:p>
        </p:txBody>
      </p:sp>
    </p:spTree>
    <p:extLst>
      <p:ext uri="{BB962C8B-B14F-4D97-AF65-F5344CB8AC3E}">
        <p14:creationId xmlns:p14="http://schemas.microsoft.com/office/powerpoint/2010/main" val="3881772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972AD5-DA47-AF24-F2CE-7F984E6DF20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C3ED90A-B49C-4333-F2ED-B6B1215D61D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72567E-B655-26E6-494E-90DB578D3796}"/>
              </a:ext>
            </a:extLst>
          </p:cNvPr>
          <p:cNvSpPr>
            <a:spLocks noGrp="1"/>
          </p:cNvSpPr>
          <p:nvPr>
            <p:ph type="body" idx="1"/>
          </p:nvPr>
        </p:nvSpPr>
        <p:spPr/>
        <p:txBody>
          <a:bodyPr/>
          <a:lstStyle/>
          <a:p>
            <a:pPr>
              <a:spcBef>
                <a:spcPts val="900"/>
              </a:spcBef>
            </a:pPr>
            <a:r>
              <a:rPr lang="en-US" altLang="zh-CN" dirty="0">
                <a:solidFill>
                  <a:srgbClr val="0E0E0E"/>
                </a:solidFill>
                <a:effectLst/>
                <a:latin typeface=".SF NS"/>
              </a:rPr>
              <a:t>We</a:t>
            </a:r>
            <a:r>
              <a:rPr lang="zh-CN" altLang="en-US" dirty="0">
                <a:solidFill>
                  <a:srgbClr val="0E0E0E"/>
                </a:solidFill>
                <a:effectLst/>
                <a:latin typeface=".SF NS"/>
              </a:rPr>
              <a:t> </a:t>
            </a:r>
            <a:r>
              <a:rPr lang="en-US" altLang="zh-CN" dirty="0">
                <a:solidFill>
                  <a:srgbClr val="0E0E0E"/>
                </a:solidFill>
                <a:effectLst/>
                <a:latin typeface=".SF NS"/>
              </a:rPr>
              <a:t>can</a:t>
            </a:r>
            <a:r>
              <a:rPr lang="zh-CN" altLang="en-US" dirty="0">
                <a:solidFill>
                  <a:srgbClr val="0E0E0E"/>
                </a:solidFill>
                <a:effectLst/>
                <a:latin typeface=".SF NS"/>
              </a:rPr>
              <a:t> </a:t>
            </a:r>
            <a:r>
              <a:rPr lang="en-US" altLang="zh-CN" dirty="0">
                <a:solidFill>
                  <a:srgbClr val="0E0E0E"/>
                </a:solidFill>
                <a:effectLst/>
                <a:latin typeface=".SF NS"/>
              </a:rPr>
              <a:t>categorize</a:t>
            </a:r>
            <a:r>
              <a:rPr lang="zh-CN" altLang="en-US" dirty="0">
                <a:solidFill>
                  <a:srgbClr val="0E0E0E"/>
                </a:solidFill>
                <a:effectLst/>
                <a:latin typeface=".SF NS"/>
              </a:rPr>
              <a:t> </a:t>
            </a:r>
            <a:r>
              <a:rPr lang="en-US" altLang="zh-CN" dirty="0">
                <a:solidFill>
                  <a:srgbClr val="0E0E0E"/>
                </a:solidFill>
                <a:effectLst/>
                <a:latin typeface=".SF NS"/>
              </a:rPr>
              <a:t>our</a:t>
            </a:r>
            <a:r>
              <a:rPr lang="zh-CN" altLang="en-US" dirty="0">
                <a:solidFill>
                  <a:srgbClr val="0E0E0E"/>
                </a:solidFill>
                <a:effectLst/>
                <a:latin typeface=".SF NS"/>
              </a:rPr>
              <a:t> </a:t>
            </a:r>
            <a:r>
              <a:rPr lang="en-US" altLang="zh-CN" dirty="0">
                <a:solidFill>
                  <a:srgbClr val="0E0E0E"/>
                </a:solidFill>
                <a:effectLst/>
                <a:latin typeface=".SF NS"/>
              </a:rPr>
              <a:t>works</a:t>
            </a:r>
            <a:r>
              <a:rPr lang="zh-CN" altLang="en-US" dirty="0">
                <a:solidFill>
                  <a:srgbClr val="0E0E0E"/>
                </a:solidFill>
                <a:effectLst/>
                <a:latin typeface=".SF NS"/>
              </a:rPr>
              <a:t> </a:t>
            </a:r>
            <a:r>
              <a:rPr lang="en-US" altLang="zh-CN" dirty="0">
                <a:solidFill>
                  <a:srgbClr val="0E0E0E"/>
                </a:solidFill>
                <a:effectLst/>
                <a:latin typeface=".SF NS"/>
              </a:rPr>
              <a:t>from</a:t>
            </a:r>
            <a:r>
              <a:rPr lang="zh-CN" altLang="en-US" dirty="0">
                <a:solidFill>
                  <a:srgbClr val="0E0E0E"/>
                </a:solidFill>
                <a:effectLst/>
                <a:latin typeface=".SF NS"/>
              </a:rPr>
              <a:t> </a:t>
            </a:r>
            <a:r>
              <a:rPr lang="en-US" altLang="zh-CN" dirty="0">
                <a:solidFill>
                  <a:srgbClr val="0E0E0E"/>
                </a:solidFill>
                <a:effectLst/>
                <a:latin typeface=".SF NS"/>
              </a:rPr>
              <a:t>two</a:t>
            </a:r>
            <a:r>
              <a:rPr lang="zh-CN" altLang="en-US" dirty="0">
                <a:solidFill>
                  <a:srgbClr val="0E0E0E"/>
                </a:solidFill>
                <a:effectLst/>
                <a:latin typeface=".SF NS"/>
              </a:rPr>
              <a:t> </a:t>
            </a:r>
            <a:r>
              <a:rPr lang="en-US" altLang="zh-CN" dirty="0">
                <a:solidFill>
                  <a:srgbClr val="0E0E0E"/>
                </a:solidFill>
                <a:effectLst/>
                <a:latin typeface=".SF NS"/>
              </a:rPr>
              <a:t>perspectives.</a:t>
            </a:r>
            <a:r>
              <a:rPr lang="zh-CN" altLang="en-US" dirty="0">
                <a:solidFill>
                  <a:srgbClr val="0E0E0E"/>
                </a:solidFill>
                <a:effectLst/>
                <a:latin typeface=".SF NS"/>
              </a:rPr>
              <a:t> </a:t>
            </a:r>
            <a:endParaRPr lang="en-US" altLang="zh-CN" dirty="0">
              <a:solidFill>
                <a:srgbClr val="0E0E0E"/>
              </a:solidFill>
              <a:effectLst/>
              <a:latin typeface=".SF NS"/>
            </a:endParaRP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 On the left, we present the </a:t>
            </a:r>
            <a:r>
              <a:rPr lang="en-US" altLang="zh-CN" b="1" dirty="0">
                <a:solidFill>
                  <a:srgbClr val="0E0E0E"/>
                </a:solidFill>
                <a:effectLst/>
                <a:latin typeface=".SF NS"/>
              </a:rPr>
              <a:t>categorization of problem</a:t>
            </a:r>
            <a:r>
              <a:rPr lang="zh-CN" altLang="en-US" b="1" dirty="0">
                <a:solidFill>
                  <a:srgbClr val="0E0E0E"/>
                </a:solidFill>
                <a:effectLst/>
                <a:latin typeface=".SF NS"/>
              </a:rPr>
              <a:t> </a:t>
            </a:r>
            <a:r>
              <a:rPr lang="en-US" altLang="zh-CN" b="1" dirty="0">
                <a:solidFill>
                  <a:srgbClr val="0E0E0E"/>
                </a:solidFill>
                <a:effectLst/>
                <a:latin typeface=".SF NS"/>
              </a:rPr>
              <a:t>settings</a:t>
            </a:r>
            <a:r>
              <a:rPr lang="zh-CN" altLang="en-US" b="1" dirty="0">
                <a:solidFill>
                  <a:srgbClr val="0E0E0E"/>
                </a:solidFill>
                <a:effectLst/>
                <a:latin typeface=".SF NS"/>
              </a:rPr>
              <a:t> </a:t>
            </a:r>
            <a:r>
              <a:rPr lang="en-US" altLang="zh-CN" b="1" dirty="0">
                <a:solidFill>
                  <a:srgbClr val="0E0E0E"/>
                </a:solidFill>
                <a:effectLst/>
                <a:latin typeface=".SF NS"/>
              </a:rPr>
              <a:t>from</a:t>
            </a:r>
            <a:r>
              <a:rPr lang="zh-CN" altLang="en-US" b="1" dirty="0">
                <a:solidFill>
                  <a:srgbClr val="0E0E0E"/>
                </a:solidFill>
                <a:effectLst/>
                <a:latin typeface=".SF NS"/>
              </a:rPr>
              <a:t> </a:t>
            </a:r>
            <a:r>
              <a:rPr lang="en-US" altLang="zh-CN" b="1" dirty="0">
                <a:solidFill>
                  <a:srgbClr val="0E0E0E"/>
                </a:solidFill>
                <a:effectLst/>
                <a:latin typeface=".SF NS"/>
              </a:rPr>
              <a:t>transfer</a:t>
            </a:r>
            <a:r>
              <a:rPr lang="zh-CN" altLang="en-US" b="1" dirty="0">
                <a:solidFill>
                  <a:srgbClr val="0E0E0E"/>
                </a:solidFill>
                <a:effectLst/>
                <a:latin typeface=".SF NS"/>
              </a:rPr>
              <a:t> </a:t>
            </a:r>
            <a:r>
              <a:rPr lang="en-US" altLang="zh-CN" b="1" dirty="0">
                <a:solidFill>
                  <a:srgbClr val="0E0E0E"/>
                </a:solidFill>
                <a:effectLst/>
                <a:latin typeface=".SF NS"/>
              </a:rPr>
              <a:t>learning</a:t>
            </a:r>
            <a:r>
              <a:rPr lang="zh-CN" altLang="en-US" b="1" dirty="0">
                <a:solidFill>
                  <a:srgbClr val="0E0E0E"/>
                </a:solidFill>
                <a:effectLst/>
                <a:latin typeface=".SF NS"/>
              </a:rPr>
              <a:t> </a:t>
            </a:r>
            <a:r>
              <a:rPr lang="en-US" altLang="zh-CN" b="1" dirty="0">
                <a:solidFill>
                  <a:srgbClr val="0E0E0E"/>
                </a:solidFill>
                <a:effectLst/>
                <a:latin typeface=".SF NS"/>
              </a:rPr>
              <a:t>perspective.</a:t>
            </a:r>
          </a:p>
          <a:p>
            <a:pPr>
              <a:spcBef>
                <a:spcPts val="900"/>
              </a:spcBef>
            </a:pPr>
            <a:r>
              <a:rPr lang="en-US" altLang="zh-CN" b="1" dirty="0">
                <a:solidFill>
                  <a:srgbClr val="0E0E0E"/>
                </a:solidFill>
                <a:effectLst/>
                <a:latin typeface=".SF NS"/>
              </a:rPr>
              <a:t>which</a:t>
            </a:r>
            <a:r>
              <a:rPr lang="zh-CN" altLang="en-US" b="1" dirty="0">
                <a:solidFill>
                  <a:srgbClr val="0E0E0E"/>
                </a:solidFill>
                <a:effectLst/>
                <a:latin typeface=".SF NS"/>
              </a:rPr>
              <a:t> </a:t>
            </a:r>
            <a:r>
              <a:rPr lang="en-US" altLang="zh-CN" b="1" dirty="0">
                <a:solidFill>
                  <a:srgbClr val="0E0E0E"/>
                </a:solidFill>
                <a:effectLst/>
                <a:latin typeface=".SF NS"/>
              </a:rPr>
              <a:t>can</a:t>
            </a:r>
            <a:r>
              <a:rPr lang="zh-CN" altLang="en-US" b="1" dirty="0">
                <a:solidFill>
                  <a:srgbClr val="0E0E0E"/>
                </a:solidFill>
                <a:effectLst/>
                <a:latin typeface=".SF NS"/>
              </a:rPr>
              <a:t> </a:t>
            </a:r>
            <a:r>
              <a:rPr lang="en-US" altLang="zh-CN" b="1" dirty="0">
                <a:solidFill>
                  <a:srgbClr val="0E0E0E"/>
                </a:solidFill>
                <a:effectLst/>
                <a:latin typeface=".SF NS"/>
              </a:rPr>
              <a:t>be</a:t>
            </a:r>
            <a:r>
              <a:rPr lang="zh-CN" altLang="en-US" b="1" dirty="0">
                <a:solidFill>
                  <a:srgbClr val="0E0E0E"/>
                </a:solidFill>
                <a:effectLst/>
                <a:latin typeface=".SF NS"/>
              </a:rPr>
              <a:t> </a:t>
            </a:r>
            <a:r>
              <a:rPr lang="en-US" altLang="zh-CN" b="1" dirty="0">
                <a:solidFill>
                  <a:srgbClr val="0E0E0E"/>
                </a:solidFill>
                <a:effectLst/>
                <a:latin typeface=".SF NS"/>
              </a:rPr>
              <a:t>divided</a:t>
            </a:r>
            <a:r>
              <a:rPr lang="zh-CN" altLang="en-US" b="1" dirty="0">
                <a:solidFill>
                  <a:srgbClr val="0E0E0E"/>
                </a:solidFill>
                <a:effectLst/>
                <a:latin typeface=".SF NS"/>
              </a:rPr>
              <a:t> </a:t>
            </a:r>
            <a:r>
              <a:rPr lang="en-US" altLang="zh-CN" b="1" dirty="0">
                <a:solidFill>
                  <a:srgbClr val="0E0E0E"/>
                </a:solidFill>
                <a:effectLst/>
                <a:latin typeface=".SF NS"/>
              </a:rPr>
              <a:t>into</a:t>
            </a:r>
            <a:r>
              <a:rPr lang="zh-CN" altLang="en-US" b="1" dirty="0">
                <a:solidFill>
                  <a:srgbClr val="0E0E0E"/>
                </a:solidFill>
                <a:effectLst/>
                <a:latin typeface=".SF NS"/>
              </a:rPr>
              <a:t> </a:t>
            </a:r>
            <a:r>
              <a:rPr lang="en-US" altLang="zh-CN" b="1" dirty="0">
                <a:solidFill>
                  <a:srgbClr val="0E0E0E"/>
                </a:solidFill>
                <a:effectLst/>
                <a:latin typeface=".SF NS"/>
              </a:rPr>
              <a:t>vanilla</a:t>
            </a:r>
            <a:r>
              <a:rPr lang="zh-CN" altLang="en-US" b="1" dirty="0">
                <a:solidFill>
                  <a:srgbClr val="0E0E0E"/>
                </a:solidFill>
                <a:effectLst/>
                <a:latin typeface=".SF NS"/>
              </a:rPr>
              <a:t> </a:t>
            </a:r>
            <a:r>
              <a:rPr lang="en-US" altLang="zh-CN" b="1" dirty="0">
                <a:solidFill>
                  <a:srgbClr val="0E0E0E"/>
                </a:solidFill>
                <a:effectLst/>
                <a:latin typeface=".SF NS"/>
              </a:rPr>
              <a:t>VFL</a:t>
            </a:r>
            <a:r>
              <a:rPr lang="zh-CN" altLang="en-US" b="1" dirty="0">
                <a:solidFill>
                  <a:srgbClr val="0E0E0E"/>
                </a:solidFill>
                <a:effectLst/>
                <a:latin typeface=".SF NS"/>
              </a:rPr>
              <a:t> </a:t>
            </a:r>
            <a:r>
              <a:rPr lang="en-US" altLang="zh-CN" b="1" dirty="0">
                <a:solidFill>
                  <a:srgbClr val="0E0E0E"/>
                </a:solidFill>
                <a:effectLst/>
                <a:latin typeface=".SF NS"/>
              </a:rPr>
              <a:t>and</a:t>
            </a:r>
            <a:r>
              <a:rPr lang="zh-CN" altLang="en-US" b="1" dirty="0">
                <a:solidFill>
                  <a:srgbClr val="0E0E0E"/>
                </a:solidFill>
                <a:effectLst/>
                <a:latin typeface=".SF NS"/>
              </a:rPr>
              <a:t> </a:t>
            </a:r>
            <a:r>
              <a:rPr lang="en-US" altLang="zh-CN" b="1" dirty="0">
                <a:solidFill>
                  <a:srgbClr val="0E0E0E"/>
                </a:solidFill>
                <a:effectLst/>
                <a:latin typeface=".SF NS"/>
              </a:rPr>
              <a:t>hetero</a:t>
            </a:r>
            <a:r>
              <a:rPr lang="zh-CN" altLang="en-US" b="1" dirty="0">
                <a:solidFill>
                  <a:srgbClr val="0E0E0E"/>
                </a:solidFill>
                <a:effectLst/>
                <a:latin typeface=".SF NS"/>
              </a:rPr>
              <a:t> </a:t>
            </a:r>
            <a:r>
              <a:rPr lang="en-US" altLang="zh-CN" b="1" dirty="0">
                <a:solidFill>
                  <a:srgbClr val="0E0E0E"/>
                </a:solidFill>
                <a:effectLst/>
                <a:latin typeface=".SF NS"/>
              </a:rPr>
              <a:t>FTL.</a:t>
            </a:r>
            <a:r>
              <a:rPr lang="zh-CN" altLang="en-US" b="1" dirty="0">
                <a:solidFill>
                  <a:srgbClr val="0E0E0E"/>
                </a:solidFill>
                <a:effectLst/>
                <a:latin typeface=".SF NS"/>
              </a:rPr>
              <a:t> </a:t>
            </a:r>
            <a:endParaRPr lang="en-US" altLang="zh-CN" b="1" dirty="0">
              <a:solidFill>
                <a:srgbClr val="0E0E0E"/>
              </a:solidFill>
              <a:effectLst/>
              <a:latin typeface=".SF NS"/>
            </a:endParaRPr>
          </a:p>
          <a:p>
            <a:pPr>
              <a:spcBef>
                <a:spcPts val="900"/>
              </a:spcBef>
            </a:pPr>
            <a:r>
              <a:rPr lang="en-US" altLang="zh-CN" b="1" dirty="0">
                <a:solidFill>
                  <a:srgbClr val="0E0E0E"/>
                </a:solidFill>
                <a:effectLst/>
                <a:latin typeface=".SF NS"/>
              </a:rPr>
              <a:t>For</a:t>
            </a:r>
            <a:r>
              <a:rPr lang="zh-CN" altLang="en-US" b="1" dirty="0">
                <a:solidFill>
                  <a:srgbClr val="0E0E0E"/>
                </a:solidFill>
                <a:effectLst/>
                <a:latin typeface=".SF NS"/>
              </a:rPr>
              <a:t> </a:t>
            </a:r>
            <a:r>
              <a:rPr lang="en-US" altLang="zh-CN" b="1" dirty="0">
                <a:solidFill>
                  <a:srgbClr val="0E0E0E"/>
                </a:solidFill>
                <a:effectLst/>
                <a:latin typeface=".SF NS"/>
              </a:rPr>
              <a:t>FTL,</a:t>
            </a:r>
            <a:r>
              <a:rPr lang="zh-CN" altLang="en-US" b="1" dirty="0">
                <a:solidFill>
                  <a:srgbClr val="0E0E0E"/>
                </a:solidFill>
                <a:effectLst/>
                <a:latin typeface=".SF NS"/>
              </a:rPr>
              <a:t> </a:t>
            </a:r>
            <a:r>
              <a:rPr lang="en-US" altLang="zh-CN" b="1" dirty="0">
                <a:solidFill>
                  <a:srgbClr val="0E0E0E"/>
                </a:solidFill>
                <a:effectLst/>
                <a:latin typeface=".SF NS"/>
              </a:rPr>
              <a:t>knowledge</a:t>
            </a:r>
            <a:r>
              <a:rPr lang="zh-CN" altLang="en-US" b="1" dirty="0">
                <a:solidFill>
                  <a:srgbClr val="0E0E0E"/>
                </a:solidFill>
                <a:effectLst/>
                <a:latin typeface=".SF NS"/>
              </a:rPr>
              <a:t> </a:t>
            </a:r>
            <a:r>
              <a:rPr lang="en-US" altLang="zh-CN" b="1" dirty="0">
                <a:solidFill>
                  <a:srgbClr val="0E0E0E"/>
                </a:solidFill>
                <a:effectLst/>
                <a:latin typeface=".SF NS"/>
              </a:rPr>
              <a:t>can</a:t>
            </a:r>
            <a:r>
              <a:rPr lang="zh-CN" altLang="en-US" b="1" dirty="0">
                <a:solidFill>
                  <a:srgbClr val="0E0E0E"/>
                </a:solidFill>
                <a:effectLst/>
                <a:latin typeface=".SF NS"/>
              </a:rPr>
              <a:t> </a:t>
            </a:r>
            <a:r>
              <a:rPr lang="en-US" altLang="zh-CN" b="1" dirty="0">
                <a:solidFill>
                  <a:srgbClr val="0E0E0E"/>
                </a:solidFill>
                <a:effectLst/>
                <a:latin typeface=".SF NS"/>
              </a:rPr>
              <a:t>be</a:t>
            </a:r>
            <a:r>
              <a:rPr lang="zh-CN" altLang="en-US" b="1" dirty="0">
                <a:solidFill>
                  <a:srgbClr val="0E0E0E"/>
                </a:solidFill>
                <a:effectLst/>
                <a:latin typeface=".SF NS"/>
              </a:rPr>
              <a:t> </a:t>
            </a:r>
            <a:r>
              <a:rPr lang="en-US" altLang="zh-CN" b="1" dirty="0">
                <a:solidFill>
                  <a:srgbClr val="0E0E0E"/>
                </a:solidFill>
                <a:effectLst/>
                <a:latin typeface=".SF NS"/>
              </a:rPr>
              <a:t>transferred</a:t>
            </a:r>
            <a:r>
              <a:rPr lang="zh-CN" altLang="en-US" b="1" dirty="0">
                <a:solidFill>
                  <a:srgbClr val="0E0E0E"/>
                </a:solidFill>
                <a:effectLst/>
                <a:latin typeface=".SF NS"/>
              </a:rPr>
              <a:t> </a:t>
            </a:r>
            <a:r>
              <a:rPr lang="en-US" altLang="zh-CN" b="1" dirty="0">
                <a:solidFill>
                  <a:srgbClr val="0E0E0E"/>
                </a:solidFill>
                <a:effectLst/>
                <a:latin typeface=".SF NS"/>
              </a:rPr>
              <a:t>among</a:t>
            </a:r>
            <a:r>
              <a:rPr lang="zh-CN" altLang="en-US" b="1" dirty="0">
                <a:solidFill>
                  <a:srgbClr val="0E0E0E"/>
                </a:solidFill>
                <a:effectLst/>
                <a:latin typeface=".SF NS"/>
              </a:rPr>
              <a:t> </a:t>
            </a:r>
            <a:r>
              <a:rPr lang="en-US" altLang="zh-CN" b="1" dirty="0">
                <a:solidFill>
                  <a:srgbClr val="0E0E0E"/>
                </a:solidFill>
                <a:effectLst/>
                <a:latin typeface=".SF NS"/>
              </a:rPr>
              <a:t>parties</a:t>
            </a:r>
            <a:r>
              <a:rPr lang="zh-CN" altLang="en-US" b="1" dirty="0">
                <a:solidFill>
                  <a:srgbClr val="0E0E0E"/>
                </a:solidFill>
                <a:effectLst/>
                <a:latin typeface=".SF NS"/>
              </a:rPr>
              <a:t> </a:t>
            </a:r>
            <a:r>
              <a:rPr lang="en-US" altLang="zh-CN" b="1" dirty="0">
                <a:solidFill>
                  <a:srgbClr val="0E0E0E"/>
                </a:solidFill>
                <a:effectLst/>
                <a:latin typeface=".SF NS"/>
              </a:rPr>
              <a:t>through</a:t>
            </a:r>
            <a:r>
              <a:rPr lang="zh-CN" altLang="en-US" b="1" dirty="0">
                <a:solidFill>
                  <a:srgbClr val="0E0E0E"/>
                </a:solidFill>
                <a:effectLst/>
                <a:latin typeface=".SF NS"/>
              </a:rPr>
              <a:t> </a:t>
            </a:r>
            <a:r>
              <a:rPr lang="en-US" altLang="zh-CN" b="1" dirty="0">
                <a:solidFill>
                  <a:srgbClr val="0E0E0E"/>
                </a:solidFill>
                <a:effectLst/>
                <a:latin typeface=".SF NS"/>
              </a:rPr>
              <a:t>either</a:t>
            </a:r>
            <a:r>
              <a:rPr lang="zh-CN" altLang="en-US" b="1" dirty="0">
                <a:solidFill>
                  <a:srgbClr val="0E0E0E"/>
                </a:solidFill>
                <a:effectLst/>
                <a:latin typeface=".SF NS"/>
              </a:rPr>
              <a:t> </a:t>
            </a:r>
            <a:r>
              <a:rPr lang="en-US" altLang="zh-CN" b="1" dirty="0">
                <a:solidFill>
                  <a:srgbClr val="0E0E0E"/>
                </a:solidFill>
                <a:effectLst/>
                <a:latin typeface=".SF NS"/>
              </a:rPr>
              <a:t>shared</a:t>
            </a:r>
            <a:r>
              <a:rPr lang="zh-CN" altLang="en-US" b="1" dirty="0">
                <a:solidFill>
                  <a:srgbClr val="0E0E0E"/>
                </a:solidFill>
                <a:effectLst/>
                <a:latin typeface=".SF NS"/>
              </a:rPr>
              <a:t> </a:t>
            </a:r>
            <a:r>
              <a:rPr lang="en-US" altLang="zh-CN" b="1" dirty="0">
                <a:solidFill>
                  <a:srgbClr val="0E0E0E"/>
                </a:solidFill>
                <a:effectLst/>
                <a:latin typeface=".SF NS"/>
              </a:rPr>
              <a:t>samples,</a:t>
            </a:r>
            <a:r>
              <a:rPr lang="zh-CN" altLang="en-US" b="1" dirty="0">
                <a:solidFill>
                  <a:srgbClr val="0E0E0E"/>
                </a:solidFill>
                <a:effectLst/>
                <a:latin typeface=".SF NS"/>
              </a:rPr>
              <a:t> </a:t>
            </a:r>
            <a:r>
              <a:rPr lang="en-US" altLang="zh-CN" b="1" dirty="0">
                <a:solidFill>
                  <a:srgbClr val="0E0E0E"/>
                </a:solidFill>
                <a:effectLst/>
                <a:latin typeface=".SF NS"/>
              </a:rPr>
              <a:t>shared</a:t>
            </a:r>
            <a:r>
              <a:rPr lang="zh-CN" altLang="en-US" b="1" dirty="0">
                <a:solidFill>
                  <a:srgbClr val="0E0E0E"/>
                </a:solidFill>
                <a:effectLst/>
                <a:latin typeface=".SF NS"/>
              </a:rPr>
              <a:t> </a:t>
            </a:r>
            <a:r>
              <a:rPr lang="en-US" altLang="zh-CN" b="1" dirty="0">
                <a:solidFill>
                  <a:srgbClr val="0E0E0E"/>
                </a:solidFill>
                <a:effectLst/>
                <a:latin typeface=".SF NS"/>
              </a:rPr>
              <a:t>features</a:t>
            </a:r>
            <a:r>
              <a:rPr lang="zh-CN" altLang="en-US" b="1" dirty="0">
                <a:solidFill>
                  <a:srgbClr val="0E0E0E"/>
                </a:solidFill>
                <a:effectLst/>
                <a:latin typeface=".SF NS"/>
              </a:rPr>
              <a:t> </a:t>
            </a:r>
            <a:r>
              <a:rPr lang="en-US" altLang="zh-CN" b="1" dirty="0">
                <a:solidFill>
                  <a:srgbClr val="0E0E0E"/>
                </a:solidFill>
                <a:effectLst/>
                <a:latin typeface=".SF NS"/>
              </a:rPr>
              <a:t>or</a:t>
            </a:r>
            <a:r>
              <a:rPr lang="zh-CN" altLang="en-US" b="1" dirty="0">
                <a:solidFill>
                  <a:srgbClr val="0E0E0E"/>
                </a:solidFill>
                <a:effectLst/>
                <a:latin typeface=".SF NS"/>
              </a:rPr>
              <a:t> </a:t>
            </a:r>
            <a:r>
              <a:rPr lang="en-US" altLang="zh-CN" b="1" dirty="0">
                <a:solidFill>
                  <a:srgbClr val="0E0E0E"/>
                </a:solidFill>
                <a:effectLst/>
                <a:latin typeface=".SF NS"/>
              </a:rPr>
              <a:t>label</a:t>
            </a:r>
            <a:r>
              <a:rPr lang="zh-CN" altLang="en-US" b="1" dirty="0">
                <a:solidFill>
                  <a:srgbClr val="0E0E0E"/>
                </a:solidFill>
                <a:effectLst/>
                <a:latin typeface=".SF NS"/>
              </a:rPr>
              <a:t> </a:t>
            </a:r>
            <a:r>
              <a:rPr lang="en-US" altLang="zh-CN" b="1" dirty="0">
                <a:solidFill>
                  <a:srgbClr val="0E0E0E"/>
                </a:solidFill>
                <a:effectLst/>
                <a:latin typeface=".SF NS"/>
              </a:rPr>
              <a:t>space,</a:t>
            </a:r>
            <a:r>
              <a:rPr lang="zh-CN" altLang="en-US" b="1" dirty="0">
                <a:solidFill>
                  <a:srgbClr val="0E0E0E"/>
                </a:solidFill>
                <a:effectLst/>
                <a:latin typeface=".SF NS"/>
              </a:rPr>
              <a:t> </a:t>
            </a:r>
            <a:r>
              <a:rPr lang="en-US" altLang="zh-CN" b="1" dirty="0">
                <a:solidFill>
                  <a:srgbClr val="0E0E0E"/>
                </a:solidFill>
                <a:effectLst/>
                <a:latin typeface=".SF NS"/>
              </a:rPr>
              <a:t>corresponding</a:t>
            </a:r>
            <a:r>
              <a:rPr lang="zh-CN" altLang="en-US" b="1" dirty="0">
                <a:solidFill>
                  <a:srgbClr val="0E0E0E"/>
                </a:solidFill>
                <a:effectLst/>
                <a:latin typeface=".SF NS"/>
              </a:rPr>
              <a:t> </a:t>
            </a:r>
            <a:r>
              <a:rPr lang="en-US" altLang="zh-CN" b="1" dirty="0">
                <a:solidFill>
                  <a:srgbClr val="0E0E0E"/>
                </a:solidFill>
                <a:effectLst/>
                <a:latin typeface=".SF NS"/>
              </a:rPr>
              <a:t>to</a:t>
            </a:r>
            <a:r>
              <a:rPr lang="zh-CN" altLang="en-US" b="1" dirty="0">
                <a:solidFill>
                  <a:srgbClr val="0E0E0E"/>
                </a:solidFill>
                <a:effectLst/>
                <a:latin typeface=".SF NS"/>
              </a:rPr>
              <a:t> </a:t>
            </a:r>
            <a:r>
              <a:rPr lang="en-US" altLang="zh-CN" dirty="0">
                <a:solidFill>
                  <a:srgbClr val="0E0E0E"/>
                </a:solidFill>
                <a:effectLst/>
                <a:latin typeface=".SF NS"/>
              </a:rPr>
              <a:t>sample-sharing, feature-sharing, and label-sharing</a:t>
            </a:r>
            <a:r>
              <a:rPr lang="zh-CN" altLang="en-US" dirty="0">
                <a:solidFill>
                  <a:srgbClr val="0E0E0E"/>
                </a:solidFill>
                <a:effectLst/>
                <a:latin typeface=".SF NS"/>
              </a:rPr>
              <a:t> </a:t>
            </a:r>
            <a:r>
              <a:rPr lang="en-US" altLang="zh-CN" dirty="0">
                <a:solidFill>
                  <a:srgbClr val="0E0E0E"/>
                </a:solidFill>
                <a:effectLst/>
                <a:latin typeface=".SF NS"/>
              </a:rPr>
              <a:t>types.</a:t>
            </a:r>
          </a:p>
          <a:p>
            <a:pPr>
              <a:spcBef>
                <a:spcPts val="900"/>
              </a:spcBef>
            </a:pPr>
            <a:r>
              <a:rPr lang="en-US" altLang="zh-CN" dirty="0">
                <a:solidFill>
                  <a:srgbClr val="0E0E0E"/>
                </a:solidFill>
                <a:effectLst/>
                <a:latin typeface=".SF NS"/>
              </a:rPr>
              <a:t>Representative methods and corresponding works are listed for each category.</a:t>
            </a: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 On the right, we define the </a:t>
            </a:r>
            <a:r>
              <a:rPr lang="en-US" altLang="zh-CN" b="1" dirty="0">
                <a:solidFill>
                  <a:srgbClr val="0E0E0E"/>
                </a:solidFill>
                <a:effectLst/>
                <a:latin typeface=".SF NS"/>
              </a:rPr>
              <a:t>categorization of MNIE</a:t>
            </a:r>
            <a:r>
              <a:rPr lang="en-US" altLang="zh-CN" dirty="0">
                <a:solidFill>
                  <a:srgbClr val="0E0E0E"/>
                </a:solidFill>
                <a:effectLst/>
                <a:latin typeface=".SF NS"/>
              </a:rPr>
              <a:t> within VFL.</a:t>
            </a:r>
          </a:p>
          <a:p>
            <a:pPr>
              <a:spcBef>
                <a:spcPts val="900"/>
              </a:spcBef>
            </a:pPr>
            <a:r>
              <a:rPr lang="en-US" altLang="zh-CN" dirty="0">
                <a:solidFill>
                  <a:srgbClr val="0E0E0E"/>
                </a:solidFill>
                <a:effectLst/>
                <a:latin typeface=".SF NS"/>
              </a:rPr>
              <a:t>The</a:t>
            </a:r>
            <a:r>
              <a:rPr lang="zh-CN" altLang="en-US" dirty="0">
                <a:solidFill>
                  <a:srgbClr val="0E0E0E"/>
                </a:solidFill>
                <a:effectLst/>
                <a:latin typeface=".SF NS"/>
              </a:rPr>
              <a:t> </a:t>
            </a:r>
            <a:r>
              <a:rPr lang="en-US" altLang="zh-CN" dirty="0">
                <a:solidFill>
                  <a:srgbClr val="0E0E0E"/>
                </a:solidFill>
                <a:effectLst/>
                <a:latin typeface=".SF NS"/>
              </a:rPr>
              <a:t>information</a:t>
            </a:r>
            <a:r>
              <a:rPr lang="zh-CN" altLang="en-US" dirty="0">
                <a:solidFill>
                  <a:srgbClr val="0E0E0E"/>
                </a:solidFill>
                <a:effectLst/>
                <a:latin typeface=".SF NS"/>
              </a:rPr>
              <a:t> </a:t>
            </a:r>
            <a:r>
              <a:rPr lang="en-US" altLang="zh-CN" dirty="0">
                <a:solidFill>
                  <a:srgbClr val="0E0E0E"/>
                </a:solidFill>
                <a:effectLst/>
                <a:latin typeface=".SF NS"/>
              </a:rPr>
              <a:t>exposure</a:t>
            </a:r>
            <a:r>
              <a:rPr lang="zh-CN" altLang="en-US" dirty="0">
                <a:solidFill>
                  <a:srgbClr val="0E0E0E"/>
                </a:solidFill>
                <a:effectLst/>
                <a:latin typeface=".SF NS"/>
              </a:rPr>
              <a:t> </a:t>
            </a:r>
            <a:r>
              <a:rPr lang="en-US" altLang="zh-CN" dirty="0">
                <a:solidFill>
                  <a:srgbClr val="0E0E0E"/>
                </a:solidFill>
                <a:effectLst/>
                <a:latin typeface=".SF NS"/>
              </a:rPr>
              <a:t>can</a:t>
            </a:r>
            <a:r>
              <a:rPr lang="zh-CN" altLang="en-US" dirty="0">
                <a:solidFill>
                  <a:srgbClr val="0E0E0E"/>
                </a:solidFill>
                <a:effectLst/>
                <a:latin typeface=".SF NS"/>
              </a:rPr>
              <a:t> </a:t>
            </a:r>
            <a:r>
              <a:rPr lang="en-US" altLang="zh-CN" dirty="0">
                <a:solidFill>
                  <a:srgbClr val="0E0E0E"/>
                </a:solidFill>
                <a:effectLst/>
                <a:latin typeface=".SF NS"/>
              </a:rPr>
              <a:t>be divided into two main types: </a:t>
            </a:r>
            <a:r>
              <a:rPr lang="en-US" altLang="zh-CN" b="1" dirty="0">
                <a:solidFill>
                  <a:srgbClr val="0E0E0E"/>
                </a:solidFill>
                <a:effectLst/>
                <a:latin typeface=".SF NS"/>
              </a:rPr>
              <a:t>Data Exposure</a:t>
            </a:r>
            <a:r>
              <a:rPr lang="en-US" altLang="zh-CN" dirty="0">
                <a:solidFill>
                  <a:srgbClr val="0E0E0E"/>
                </a:solidFill>
                <a:effectLst/>
                <a:latin typeface=".SF NS"/>
              </a:rPr>
              <a:t> and </a:t>
            </a:r>
            <a:r>
              <a:rPr lang="en-US" altLang="zh-CN" b="1" dirty="0">
                <a:solidFill>
                  <a:srgbClr val="0E0E0E"/>
                </a:solidFill>
                <a:effectLst/>
                <a:latin typeface=".SF NS"/>
              </a:rPr>
              <a:t>Model Parameter Exposure</a:t>
            </a:r>
            <a:r>
              <a:rPr lang="en-US" altLang="zh-CN" dirty="0">
                <a:solidFill>
                  <a:srgbClr val="0E0E0E"/>
                </a:solidFill>
                <a:effectLst/>
                <a:latin typeface=".SF NS"/>
              </a:rPr>
              <a:t>. </a:t>
            </a:r>
          </a:p>
          <a:p>
            <a:pPr>
              <a:spcBef>
                <a:spcPts val="900"/>
              </a:spcBef>
            </a:pPr>
            <a:r>
              <a:rPr lang="en-US" altLang="zh-CN" dirty="0">
                <a:solidFill>
                  <a:srgbClr val="0E0E0E"/>
                </a:solidFill>
                <a:effectLst/>
                <a:latin typeface=".SF NS"/>
              </a:rPr>
              <a:t>Data exposure is further broken down into minimizing intra-sample and inter-sample exposure, while model parameter exposure focuses on exposing minimal model parameters.</a:t>
            </a:r>
          </a:p>
          <a:p>
            <a:pPr>
              <a:spcBef>
                <a:spcPts val="900"/>
              </a:spcBef>
            </a:pPr>
            <a:endParaRPr lang="en-US" altLang="zh-CN" dirty="0">
              <a:solidFill>
                <a:srgbClr val="0E0E0E"/>
              </a:solidFill>
              <a:effectLst/>
              <a:latin typeface=".SF NS"/>
            </a:endParaRPr>
          </a:p>
          <a:p>
            <a:pPr>
              <a:spcBef>
                <a:spcPts val="900"/>
              </a:spcBef>
            </a:pPr>
            <a:r>
              <a:rPr kumimoji="1" lang="en-US" altLang="zh-CN" sz="1200" dirty="0"/>
              <a:t>This categorization is followed throughout the presentation.</a:t>
            </a:r>
            <a:endParaRPr kumimoji="1" lang="en-US" altLang="zh-CN" dirty="0"/>
          </a:p>
        </p:txBody>
      </p:sp>
      <p:sp>
        <p:nvSpPr>
          <p:cNvPr id="4" name="灯片编号占位符 3">
            <a:extLst>
              <a:ext uri="{FF2B5EF4-FFF2-40B4-BE49-F238E27FC236}">
                <a16:creationId xmlns:a16="http://schemas.microsoft.com/office/drawing/2014/main" id="{27FD9935-0639-C69B-3544-70E9A48ECAE5}"/>
              </a:ext>
            </a:extLst>
          </p:cNvPr>
          <p:cNvSpPr>
            <a:spLocks noGrp="1"/>
          </p:cNvSpPr>
          <p:nvPr>
            <p:ph type="sldNum" sz="quarter" idx="5"/>
          </p:nvPr>
        </p:nvSpPr>
        <p:spPr/>
        <p:txBody>
          <a:bodyPr/>
          <a:lstStyle/>
          <a:p>
            <a:fld id="{6791FC75-C9A7-1045-8278-CB4C79C9C1CB}" type="slidenum">
              <a:rPr lang="en-US" smtClean="0"/>
              <a:t>12</a:t>
            </a:fld>
            <a:endParaRPr lang="en-US"/>
          </a:p>
        </p:txBody>
      </p:sp>
    </p:spTree>
    <p:extLst>
      <p:ext uri="{BB962C8B-B14F-4D97-AF65-F5344CB8AC3E}">
        <p14:creationId xmlns:p14="http://schemas.microsoft.com/office/powerpoint/2010/main" val="3548396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Before</a:t>
            </a:r>
            <a:r>
              <a:rPr kumimoji="1" lang="zh-CN" altLang="en-US" dirty="0"/>
              <a:t> </a:t>
            </a:r>
            <a:r>
              <a:rPr kumimoji="1" lang="en-US" altLang="zh-CN" dirty="0"/>
              <a:t>introducing</a:t>
            </a:r>
            <a:r>
              <a:rPr kumimoji="1" lang="zh-CN" altLang="en-US" dirty="0"/>
              <a:t> </a:t>
            </a:r>
            <a:r>
              <a:rPr kumimoji="1" lang="en-US" altLang="zh-CN" dirty="0"/>
              <a:t>each</a:t>
            </a:r>
            <a:r>
              <a:rPr kumimoji="1" lang="zh-CN" altLang="en-US" dirty="0"/>
              <a:t> </a:t>
            </a:r>
            <a:r>
              <a:rPr kumimoji="1" lang="en-US" altLang="zh-CN" dirty="0"/>
              <a:t>published</a:t>
            </a:r>
            <a:r>
              <a:rPr kumimoji="1" lang="zh-CN" altLang="en-US" dirty="0"/>
              <a:t> </a:t>
            </a:r>
            <a:r>
              <a:rPr kumimoji="1" lang="en-US" altLang="zh-CN" dirty="0"/>
              <a:t>work,</a:t>
            </a:r>
            <a:r>
              <a:rPr kumimoji="1" lang="zh-CN" altLang="en-US" dirty="0"/>
              <a:t> </a:t>
            </a:r>
            <a:r>
              <a:rPr kumimoji="1" lang="en-US" altLang="zh-CN" dirty="0"/>
              <a:t>we</a:t>
            </a:r>
            <a:r>
              <a:rPr kumimoji="1" lang="zh-CN" altLang="en-US" dirty="0"/>
              <a:t> </a:t>
            </a:r>
            <a:r>
              <a:rPr kumimoji="1" lang="en-US" altLang="zh-CN" dirty="0"/>
              <a:t>first</a:t>
            </a:r>
            <a:r>
              <a:rPr kumimoji="1" lang="zh-CN" altLang="en-US" dirty="0"/>
              <a:t> </a:t>
            </a:r>
            <a:r>
              <a:rPr kumimoji="1" lang="en-US" altLang="zh-CN" dirty="0"/>
              <a:t>overview</a:t>
            </a:r>
            <a:r>
              <a:rPr kumimoji="1" lang="zh-CN" altLang="en-US" dirty="0"/>
              <a:t> </a:t>
            </a:r>
            <a:r>
              <a:rPr kumimoji="1" lang="en-US" altLang="zh-CN" dirty="0"/>
              <a:t>the</a:t>
            </a:r>
            <a:r>
              <a:rPr kumimoji="1" lang="zh-CN" altLang="en-US" dirty="0"/>
              <a:t> </a:t>
            </a:r>
            <a:r>
              <a:rPr kumimoji="1" lang="en-US" altLang="zh-CN" dirty="0"/>
              <a:t>three</a:t>
            </a:r>
            <a:r>
              <a:rPr kumimoji="1" lang="zh-CN" altLang="en-US" dirty="0"/>
              <a:t> </a:t>
            </a:r>
            <a:r>
              <a:rPr kumimoji="1" lang="en-US" altLang="zh-CN" dirty="0"/>
              <a:t>types</a:t>
            </a:r>
            <a:r>
              <a:rPr kumimoji="1" lang="zh-CN" altLang="en-US" dirty="0"/>
              <a:t> </a:t>
            </a:r>
            <a:r>
              <a:rPr kumimoji="1" lang="en-US" altLang="zh-CN" dirty="0"/>
              <a:t>of</a:t>
            </a:r>
            <a:r>
              <a:rPr kumimoji="1" lang="zh-CN" altLang="en-US" dirty="0"/>
              <a:t> </a:t>
            </a:r>
            <a:r>
              <a:rPr kumimoji="1" lang="en-US" altLang="zh-CN" dirty="0"/>
              <a:t>MNIE</a:t>
            </a:r>
            <a:r>
              <a:rPr kumimoji="1" lang="zh-CN" altLang="en-US" dirty="0"/>
              <a:t> </a:t>
            </a:r>
            <a:r>
              <a:rPr kumimoji="1" lang="en-US" altLang="zh-CN" dirty="0"/>
              <a:t>corresponding</a:t>
            </a:r>
            <a:r>
              <a:rPr kumimoji="1" lang="zh-CN" altLang="en-US" dirty="0"/>
              <a:t> </a:t>
            </a:r>
            <a:r>
              <a:rPr kumimoji="1" lang="en-US" altLang="zh-CN" dirty="0"/>
              <a:t>to</a:t>
            </a:r>
            <a:r>
              <a:rPr kumimoji="1" lang="zh-CN" altLang="en-US" dirty="0"/>
              <a:t> </a:t>
            </a:r>
            <a:r>
              <a:rPr kumimoji="1" lang="en-US" altLang="zh-CN" dirty="0"/>
              <a:t>our</a:t>
            </a:r>
            <a:r>
              <a:rPr kumimoji="1" lang="zh-CN" altLang="en-US" dirty="0"/>
              <a:t> </a:t>
            </a:r>
            <a:r>
              <a:rPr kumimoji="1" lang="en-US" altLang="zh-CN" dirty="0"/>
              <a:t>four</a:t>
            </a:r>
            <a:r>
              <a:rPr kumimoji="1" lang="zh-CN" altLang="en-US" dirty="0"/>
              <a:t> </a:t>
            </a:r>
            <a:r>
              <a:rPr kumimoji="1" lang="en-US" altLang="zh-CN" dirty="0"/>
              <a:t>works.</a:t>
            </a:r>
            <a:r>
              <a:rPr kumimoji="1" lang="zh-CN" altLang="en-US" dirty="0"/>
              <a:t> </a:t>
            </a:r>
            <a:endParaRPr kumimoji="1" lang="en-US" altLang="zh-CN" dirty="0"/>
          </a:p>
          <a:p>
            <a:endParaRPr kumimoji="1" lang="en-US" altLang="zh-CN" dirty="0"/>
          </a:p>
          <a:p>
            <a:r>
              <a:rPr kumimoji="1" lang="en-US" altLang="zh-CN" dirty="0"/>
              <a:t>First,</a:t>
            </a:r>
            <a:r>
              <a:rPr kumimoji="1" lang="zh-CN" altLang="en-US" dirty="0"/>
              <a:t> </a:t>
            </a:r>
            <a:r>
              <a:rPr kumimoji="1" lang="en-US" altLang="zh-CN" dirty="0"/>
              <a:t>to</a:t>
            </a:r>
            <a:r>
              <a:rPr kumimoji="1" lang="zh-CN" altLang="en-US" dirty="0"/>
              <a:t> </a:t>
            </a:r>
            <a:r>
              <a:rPr kumimoji="1" lang="en-US" altLang="zh-CN" dirty="0"/>
              <a:t>minimize</a:t>
            </a:r>
            <a:r>
              <a:rPr kumimoji="1" lang="zh-CN" altLang="en-US" dirty="0"/>
              <a:t> </a:t>
            </a:r>
            <a:r>
              <a:rPr kumimoji="1" lang="en-US" altLang="zh-CN" dirty="0"/>
              <a:t>intra-sample</a:t>
            </a:r>
            <a:r>
              <a:rPr kumimoji="1" lang="zh-CN" altLang="en-US" dirty="0"/>
              <a:t> </a:t>
            </a:r>
            <a:r>
              <a:rPr kumimoji="1" lang="en-US" altLang="zh-CN" dirty="0"/>
              <a:t>data</a:t>
            </a:r>
            <a:r>
              <a:rPr kumimoji="1" lang="zh-CN" altLang="en-US" dirty="0"/>
              <a:t> </a:t>
            </a:r>
            <a:r>
              <a:rPr kumimoji="1" lang="en-US" altLang="zh-CN" dirty="0"/>
              <a:t>exposure,</a:t>
            </a:r>
            <a:r>
              <a:rPr kumimoji="1" lang="zh-CN" altLang="en-US" dirty="0"/>
              <a:t> </a:t>
            </a:r>
            <a:r>
              <a:rPr kumimoji="1" lang="en-US" altLang="zh-CN" dirty="0"/>
              <a:t>we</a:t>
            </a:r>
            <a:r>
              <a:rPr kumimoji="1" lang="zh-CN" altLang="en-US" dirty="0"/>
              <a:t> </a:t>
            </a:r>
            <a:r>
              <a:rPr kumimoji="1" lang="en-US" altLang="zh-CN" dirty="0"/>
              <a:t>aim</a:t>
            </a:r>
            <a:r>
              <a:rPr kumimoji="1" lang="zh-CN" altLang="en-US" dirty="0"/>
              <a:t> </a:t>
            </a:r>
            <a:r>
              <a:rPr kumimoji="1" lang="en-US" altLang="zh-CN" dirty="0"/>
              <a:t>to</a:t>
            </a:r>
            <a:r>
              <a:rPr kumimoji="1" lang="zh-CN" altLang="en-US" dirty="0"/>
              <a:t> </a:t>
            </a:r>
            <a:r>
              <a:rPr kumimoji="1" lang="en-US" altLang="zh-CN" dirty="0"/>
              <a:t>encode</a:t>
            </a:r>
            <a:r>
              <a:rPr kumimoji="1" lang="zh-CN" altLang="en-US" dirty="0"/>
              <a:t> </a:t>
            </a:r>
            <a:r>
              <a:rPr kumimoji="1" lang="en-US" altLang="zh-CN" dirty="0"/>
              <a:t>original</a:t>
            </a:r>
            <a:r>
              <a:rPr kumimoji="1" lang="zh-CN" altLang="en-US" dirty="0"/>
              <a:t> </a:t>
            </a:r>
            <a:r>
              <a:rPr kumimoji="1" lang="en-US" altLang="zh-CN" dirty="0"/>
              <a:t>labels</a:t>
            </a:r>
            <a:r>
              <a:rPr kumimoji="1" lang="zh-CN" altLang="en-US" dirty="0"/>
              <a:t> </a:t>
            </a:r>
            <a:r>
              <a:rPr kumimoji="1" lang="en-US" altLang="zh-CN" dirty="0"/>
              <a:t>for</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protection</a:t>
            </a:r>
            <a:r>
              <a:rPr kumimoji="1" lang="zh-CN" altLang="en-US" dirty="0"/>
              <a:t> </a:t>
            </a:r>
            <a:r>
              <a:rPr kumimoji="1" lang="en-US" altLang="zh-CN" dirty="0"/>
              <a:t>against</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parties.</a:t>
            </a:r>
          </a:p>
          <a:p>
            <a:r>
              <a:rPr kumimoji="1" lang="en-US" altLang="zh-CN" dirty="0"/>
              <a:t>The</a:t>
            </a:r>
            <a:r>
              <a:rPr kumimoji="1" lang="zh-CN" altLang="en-US" dirty="0"/>
              <a:t> </a:t>
            </a:r>
            <a:r>
              <a:rPr kumimoji="1" lang="en-US" altLang="zh-CN" dirty="0"/>
              <a:t>original</a:t>
            </a:r>
            <a:r>
              <a:rPr kumimoji="1" lang="zh-CN" altLang="en-US" dirty="0"/>
              <a:t> </a:t>
            </a:r>
            <a:r>
              <a:rPr kumimoji="1" lang="en-US" altLang="zh-CN" dirty="0"/>
              <a:t>MNIE</a:t>
            </a:r>
            <a:r>
              <a:rPr kumimoji="1" lang="zh-CN" altLang="en-US" dirty="0"/>
              <a:t> </a:t>
            </a:r>
            <a:r>
              <a:rPr kumimoji="1" lang="en-US" altLang="zh-CN" dirty="0"/>
              <a:t>objective</a:t>
            </a:r>
            <a:r>
              <a:rPr kumimoji="1" lang="zh-CN" altLang="en-US" dirty="0"/>
              <a:t> </a:t>
            </a:r>
            <a:r>
              <a:rPr kumimoji="1" lang="en-US" altLang="zh-CN" dirty="0"/>
              <a:t>is</a:t>
            </a:r>
            <a:r>
              <a:rPr kumimoji="1" lang="zh-CN" altLang="en-US" dirty="0"/>
              <a:t> </a:t>
            </a:r>
            <a:r>
              <a:rPr kumimoji="1" lang="en-US" altLang="zh-CN" dirty="0"/>
              <a:t>adapted</a:t>
            </a:r>
            <a:r>
              <a:rPr kumimoji="1" lang="zh-CN" altLang="en-US" dirty="0"/>
              <a:t> </a:t>
            </a:r>
            <a:r>
              <a:rPr kumimoji="1" lang="en-US" altLang="zh-CN" dirty="0"/>
              <a:t>by</a:t>
            </a:r>
            <a:r>
              <a:rPr kumimoji="1" lang="zh-CN" altLang="en-US" dirty="0"/>
              <a:t> </a:t>
            </a:r>
            <a:r>
              <a:rPr kumimoji="1" lang="en-US" altLang="zh-CN" dirty="0"/>
              <a:t>transforming</a:t>
            </a:r>
            <a:r>
              <a:rPr kumimoji="1" lang="zh-CN" altLang="en-US" dirty="0"/>
              <a:t> </a:t>
            </a:r>
            <a:r>
              <a:rPr kumimoji="1" lang="en-US" altLang="zh-CN" dirty="0"/>
              <a:t>the</a:t>
            </a:r>
            <a:r>
              <a:rPr kumimoji="1" lang="zh-CN" altLang="en-US" dirty="0"/>
              <a:t> </a:t>
            </a:r>
            <a:r>
              <a:rPr kumimoji="1" lang="en-US" altLang="zh-CN" dirty="0"/>
              <a:t>original</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y</a:t>
            </a:r>
            <a:r>
              <a:rPr kumimoji="1" lang="zh-CN" altLang="en-US" dirty="0"/>
              <a:t> </a:t>
            </a:r>
            <a:r>
              <a:rPr kumimoji="1" lang="en-US" altLang="zh-CN" dirty="0"/>
              <a:t>to</a:t>
            </a:r>
            <a:r>
              <a:rPr kumimoji="1" lang="zh-CN" altLang="en-US" dirty="0"/>
              <a:t> </a:t>
            </a:r>
            <a:r>
              <a:rPr kumimoji="1" lang="en-US" altLang="zh-CN" dirty="0"/>
              <a:t>a</a:t>
            </a:r>
            <a:r>
              <a:rPr kumimoji="1" lang="zh-CN" altLang="en-US" dirty="0"/>
              <a:t> </a:t>
            </a:r>
            <a:r>
              <a:rPr kumimoji="1" lang="en-US" altLang="zh-CN" dirty="0"/>
              <a:t>encoded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y’.</a:t>
            </a:r>
          </a:p>
          <a:p>
            <a:r>
              <a:rPr kumimoji="1" lang="en-US" altLang="zh-CN" dirty="0"/>
              <a:t>And</a:t>
            </a:r>
            <a:r>
              <a:rPr kumimoji="1" lang="zh-CN" altLang="en-US" dirty="0"/>
              <a:t> </a:t>
            </a:r>
            <a:r>
              <a:rPr kumimoji="1" lang="en-US" altLang="zh-CN" dirty="0"/>
              <a:t>taking</a:t>
            </a:r>
            <a:r>
              <a:rPr kumimoji="1" lang="zh-CN" altLang="en-US" dirty="0"/>
              <a:t> </a:t>
            </a:r>
            <a:r>
              <a:rPr kumimoji="1" lang="en-US" altLang="zh-CN" dirty="0"/>
              <a:t>y'</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new</a:t>
            </a:r>
            <a:r>
              <a:rPr kumimoji="1" lang="zh-CN" altLang="en-US" dirty="0"/>
              <a:t> </a:t>
            </a:r>
            <a:r>
              <a:rPr kumimoji="1" lang="en-US" altLang="zh-CN" dirty="0"/>
              <a:t>learning</a:t>
            </a:r>
            <a:r>
              <a:rPr kumimoji="1" lang="zh-CN" altLang="en-US" dirty="0"/>
              <a:t> </a:t>
            </a:r>
            <a:r>
              <a:rPr kumimoji="1" lang="en-US" altLang="zh-CN" dirty="0"/>
              <a:t>target</a:t>
            </a:r>
            <a:r>
              <a:rPr kumimoji="1" lang="zh-CN" altLang="en-US" dirty="0"/>
              <a:t> </a:t>
            </a:r>
            <a:r>
              <a:rPr kumimoji="1" lang="en-US" altLang="zh-CN" dirty="0"/>
              <a:t>in</a:t>
            </a:r>
            <a:r>
              <a:rPr kumimoji="1" lang="zh-CN" altLang="en-US" dirty="0"/>
              <a:t> </a:t>
            </a:r>
            <a:r>
              <a:rPr kumimoji="1" lang="en-US" altLang="zh-CN" dirty="0"/>
              <a:t>VFL.</a:t>
            </a:r>
            <a:r>
              <a:rPr kumimoji="1" lang="zh-CN" altLang="en-US" dirty="0"/>
              <a:t> </a:t>
            </a:r>
            <a:endParaRPr kumimoji="1" lang="en-US" altLang="zh-CN" dirty="0"/>
          </a:p>
          <a:p>
            <a:endParaRPr kumimoji="1" lang="en-US" altLang="zh-CN" dirty="0"/>
          </a:p>
          <a:p>
            <a:endParaRPr kumimoji="1" lang="en-US" altLang="zh-CN" dirty="0"/>
          </a:p>
          <a:p>
            <a:r>
              <a:rPr kumimoji="1" lang="zh-CN" altLang="en-US" dirty="0"/>
              <a:t> </a:t>
            </a:r>
          </a:p>
        </p:txBody>
      </p:sp>
      <p:sp>
        <p:nvSpPr>
          <p:cNvPr id="4" name="灯片编号占位符 3"/>
          <p:cNvSpPr>
            <a:spLocks noGrp="1"/>
          </p:cNvSpPr>
          <p:nvPr>
            <p:ph type="sldNum" sz="quarter" idx="5"/>
          </p:nvPr>
        </p:nvSpPr>
        <p:spPr/>
        <p:txBody>
          <a:bodyPr/>
          <a:lstStyle/>
          <a:p>
            <a:fld id="{6791FC75-C9A7-1045-8278-CB4C79C9C1CB}" type="slidenum">
              <a:rPr lang="en-US" smtClean="0"/>
              <a:t>13</a:t>
            </a:fld>
            <a:endParaRPr lang="en-US"/>
          </a:p>
        </p:txBody>
      </p:sp>
    </p:spTree>
    <p:extLst>
      <p:ext uri="{BB962C8B-B14F-4D97-AF65-F5344CB8AC3E}">
        <p14:creationId xmlns:p14="http://schemas.microsoft.com/office/powerpoint/2010/main" val="1283038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Second,</a:t>
            </a:r>
            <a:r>
              <a:rPr kumimoji="1" lang="zh-CN" altLang="en-US" dirty="0"/>
              <a:t> </a:t>
            </a:r>
            <a:r>
              <a:rPr kumimoji="1" lang="en-US" altLang="zh-CN" dirty="0"/>
              <a:t>to</a:t>
            </a:r>
            <a:r>
              <a:rPr kumimoji="1" lang="zh-CN" altLang="en-US" dirty="0"/>
              <a:t> </a:t>
            </a:r>
            <a:r>
              <a:rPr kumimoji="1" lang="en-US" altLang="zh-CN" dirty="0"/>
              <a:t>minimize</a:t>
            </a:r>
            <a:r>
              <a:rPr kumimoji="1" lang="zh-CN" altLang="en-US" dirty="0"/>
              <a:t> </a:t>
            </a:r>
            <a:r>
              <a:rPr kumimoji="1" lang="en-US" altLang="zh-CN" dirty="0"/>
              <a:t>the</a:t>
            </a:r>
            <a:r>
              <a:rPr kumimoji="1" lang="zh-CN" altLang="en-US" dirty="0"/>
              <a:t> </a:t>
            </a:r>
            <a:r>
              <a:rPr kumimoji="1" lang="en-US" altLang="zh-CN" dirty="0"/>
              <a:t>inter-sample</a:t>
            </a:r>
            <a:r>
              <a:rPr kumimoji="1" lang="zh-CN" altLang="en-US" dirty="0"/>
              <a:t> </a:t>
            </a:r>
            <a:r>
              <a:rPr kumimoji="1" lang="en-US" altLang="zh-CN" dirty="0"/>
              <a:t>data</a:t>
            </a:r>
            <a:r>
              <a:rPr kumimoji="1" lang="zh-CN" altLang="en-US" dirty="0"/>
              <a:t> </a:t>
            </a:r>
            <a:r>
              <a:rPr kumimoji="1" lang="en-US" altLang="zh-CN" dirty="0"/>
              <a:t>exposure,</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generate</a:t>
            </a:r>
            <a:r>
              <a:rPr kumimoji="1" lang="zh-CN" altLang="en-US" dirty="0"/>
              <a:t> </a:t>
            </a:r>
            <a:r>
              <a:rPr kumimoji="1" lang="en-US" altLang="zh-CN" dirty="0"/>
              <a:t>a</a:t>
            </a:r>
            <a:r>
              <a:rPr kumimoji="1" lang="zh-CN" altLang="en-US" dirty="0"/>
              <a:t> </a:t>
            </a:r>
            <a:r>
              <a:rPr kumimoji="1" lang="en-US" altLang="zh-CN" dirty="0"/>
              <a:t>small</a:t>
            </a:r>
            <a:r>
              <a:rPr kumimoji="1" lang="zh-CN" altLang="en-US" dirty="0"/>
              <a:t> </a:t>
            </a:r>
            <a:r>
              <a:rPr kumimoji="1" lang="en-US" altLang="zh-CN" dirty="0"/>
              <a:t>condensed</a:t>
            </a:r>
            <a:r>
              <a:rPr kumimoji="1" lang="zh-CN" altLang="en-US" dirty="0"/>
              <a:t> </a:t>
            </a:r>
            <a:r>
              <a:rPr kumimoji="1" lang="en-US" altLang="zh-CN" dirty="0"/>
              <a:t>synthetic</a:t>
            </a:r>
            <a:r>
              <a:rPr kumimoji="1" lang="zh-CN" altLang="en-US" dirty="0"/>
              <a:t> </a:t>
            </a:r>
            <a:r>
              <a:rPr kumimoji="1" lang="en-US" altLang="zh-CN" dirty="0"/>
              <a:t>dataset</a:t>
            </a:r>
            <a:r>
              <a:rPr kumimoji="1" lang="zh-CN" altLang="en-US" dirty="0"/>
              <a:t> </a:t>
            </a:r>
            <a:r>
              <a:rPr kumimoji="1" lang="en-US" altLang="zh-CN" dirty="0"/>
              <a:t>to</a:t>
            </a:r>
            <a:r>
              <a:rPr kumimoji="1" lang="zh-CN" altLang="en-US" dirty="0"/>
              <a:t> </a:t>
            </a:r>
            <a:r>
              <a:rPr kumimoji="1" lang="en-US" altLang="zh-CN" dirty="0"/>
              <a:t>improve</a:t>
            </a:r>
            <a:r>
              <a:rPr kumimoji="1" lang="zh-CN" altLang="en-US" dirty="0"/>
              <a:t> </a:t>
            </a:r>
            <a:r>
              <a:rPr kumimoji="1" lang="en-US" altLang="zh-CN" dirty="0"/>
              <a:t>privacy</a:t>
            </a:r>
            <a:r>
              <a:rPr kumimoji="1" lang="zh-CN" altLang="en-US" dirty="0"/>
              <a:t> </a:t>
            </a:r>
            <a:r>
              <a:rPr kumimoji="1" lang="en-US" altLang="zh-CN" dirty="0"/>
              <a:t>and</a:t>
            </a:r>
            <a:r>
              <a:rPr kumimoji="1" lang="zh-CN" altLang="en-US" dirty="0"/>
              <a:t> </a:t>
            </a:r>
            <a:r>
              <a:rPr kumimoji="1" lang="en-US" altLang="zh-CN" dirty="0"/>
              <a:t>efficiency.</a:t>
            </a:r>
            <a:r>
              <a:rPr kumimoji="1" lang="zh-CN" altLang="en-US" dirty="0"/>
              <a:t> </a:t>
            </a:r>
            <a:endParaRPr kumimoji="1" lang="en-US" altLang="zh-CN" dirty="0"/>
          </a:p>
          <a:p>
            <a:r>
              <a:rPr kumimoji="1" lang="en-US" altLang="zh-CN" dirty="0"/>
              <a:t>The</a:t>
            </a:r>
            <a:r>
              <a:rPr kumimoji="1" lang="zh-CN" altLang="en-US" dirty="0"/>
              <a:t> </a:t>
            </a:r>
            <a:r>
              <a:rPr kumimoji="1" lang="en-US" altLang="zh-CN" dirty="0"/>
              <a:t>original</a:t>
            </a:r>
            <a:r>
              <a:rPr kumimoji="1" lang="zh-CN" altLang="en-US" dirty="0"/>
              <a:t> </a:t>
            </a:r>
            <a:r>
              <a:rPr kumimoji="1" lang="en-US" altLang="zh-CN" dirty="0"/>
              <a:t>MNIE</a:t>
            </a:r>
            <a:r>
              <a:rPr kumimoji="1" lang="zh-CN" altLang="en-US" dirty="0"/>
              <a:t> </a:t>
            </a:r>
            <a:r>
              <a:rPr kumimoji="1" lang="en-US" altLang="zh-CN" dirty="0"/>
              <a:t>objective</a:t>
            </a:r>
            <a:r>
              <a:rPr kumimoji="1" lang="zh-CN" altLang="en-US" dirty="0"/>
              <a:t> </a:t>
            </a:r>
            <a:r>
              <a:rPr kumimoji="1" lang="en-US" altLang="zh-CN" dirty="0"/>
              <a:t>is</a:t>
            </a:r>
            <a:r>
              <a:rPr kumimoji="1" lang="zh-CN" altLang="en-US" dirty="0"/>
              <a:t> </a:t>
            </a:r>
            <a:r>
              <a:rPr kumimoji="1" lang="en-US" altLang="zh-CN" dirty="0"/>
              <a:t>adapted</a:t>
            </a:r>
            <a:r>
              <a:rPr kumimoji="1" lang="zh-CN" altLang="en-US" dirty="0"/>
              <a:t> </a:t>
            </a:r>
            <a:r>
              <a:rPr kumimoji="1" lang="en-US" altLang="zh-CN" dirty="0"/>
              <a:t>by</a:t>
            </a:r>
            <a:r>
              <a:rPr kumimoji="1" lang="zh-CN" altLang="en-US" dirty="0"/>
              <a:t> </a:t>
            </a:r>
            <a:r>
              <a:rPr kumimoji="1" lang="en-US" altLang="zh-CN" dirty="0"/>
              <a:t>setting</a:t>
            </a:r>
            <a:r>
              <a:rPr kumimoji="1" lang="zh-CN" altLang="en-US" dirty="0"/>
              <a:t> </a:t>
            </a:r>
            <a:r>
              <a:rPr kumimoji="1" lang="en-US" altLang="zh-CN" dirty="0"/>
              <a:t>D’</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condensed</a:t>
            </a:r>
            <a:r>
              <a:rPr kumimoji="1" lang="zh-CN" altLang="en-US" dirty="0"/>
              <a:t> </a:t>
            </a:r>
            <a:r>
              <a:rPr kumimoji="1" lang="en-US" altLang="zh-CN" dirty="0"/>
              <a:t>synthetic</a:t>
            </a:r>
            <a:r>
              <a:rPr kumimoji="1" lang="zh-CN" altLang="en-US" dirty="0"/>
              <a:t> </a:t>
            </a:r>
            <a:r>
              <a:rPr kumimoji="1" lang="en-US" altLang="zh-CN" dirty="0"/>
              <a:t>dataset</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original</a:t>
            </a:r>
            <a:r>
              <a:rPr kumimoji="1" lang="zh-CN" altLang="en-US" dirty="0"/>
              <a:t> </a:t>
            </a:r>
            <a:r>
              <a:rPr kumimoji="1" lang="en-US" altLang="zh-CN" dirty="0"/>
              <a:t>dataset</a:t>
            </a:r>
            <a:r>
              <a:rPr kumimoji="1" lang="zh-CN" altLang="en-US" dirty="0"/>
              <a:t> </a:t>
            </a:r>
            <a:r>
              <a:rPr kumimoji="1" lang="en-US" altLang="zh-CN" dirty="0"/>
              <a:t>D.</a:t>
            </a:r>
            <a:r>
              <a:rPr kumimoji="1" lang="zh-CN" altLang="en-US" dirty="0"/>
              <a:t> </a:t>
            </a:r>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14</a:t>
            </a:fld>
            <a:endParaRPr lang="en-US"/>
          </a:p>
        </p:txBody>
      </p:sp>
    </p:spTree>
    <p:extLst>
      <p:ext uri="{BB962C8B-B14F-4D97-AF65-F5344CB8AC3E}">
        <p14:creationId xmlns:p14="http://schemas.microsoft.com/office/powerpoint/2010/main" val="363735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Lastly,</a:t>
            </a:r>
            <a:r>
              <a:rPr kumimoji="1" lang="zh-CN" altLang="en-US" dirty="0"/>
              <a:t> </a:t>
            </a:r>
            <a:r>
              <a:rPr kumimoji="1" lang="en-US" altLang="zh-CN" dirty="0"/>
              <a:t>to</a:t>
            </a:r>
            <a:r>
              <a:rPr kumimoji="1" lang="zh-CN" altLang="en-US" dirty="0"/>
              <a:t> </a:t>
            </a:r>
            <a:r>
              <a:rPr kumimoji="1" lang="en-US" altLang="zh-CN" dirty="0"/>
              <a:t>expose</a:t>
            </a:r>
            <a:r>
              <a:rPr kumimoji="1" lang="zh-CN" altLang="en-US" dirty="0"/>
              <a:t> </a:t>
            </a:r>
            <a:r>
              <a:rPr kumimoji="1" lang="en-US" altLang="zh-CN" dirty="0"/>
              <a:t>the</a:t>
            </a:r>
            <a:r>
              <a:rPr kumimoji="1" lang="zh-CN" altLang="en-US" dirty="0"/>
              <a:t> </a:t>
            </a:r>
            <a:r>
              <a:rPr kumimoji="1" lang="en-US" altLang="zh-CN" dirty="0"/>
              <a:t>model</a:t>
            </a:r>
            <a:r>
              <a:rPr kumimoji="1" lang="zh-CN" altLang="en-US" dirty="0"/>
              <a:t> </a:t>
            </a:r>
            <a:r>
              <a:rPr kumimoji="1" lang="en-US" altLang="zh-CN" dirty="0"/>
              <a:t>parameters</a:t>
            </a:r>
            <a:r>
              <a:rPr kumimoji="1" lang="zh-CN" altLang="en-US" dirty="0"/>
              <a:t> </a:t>
            </a:r>
            <a:r>
              <a:rPr kumimoji="1" lang="en-US" altLang="zh-CN" dirty="0"/>
              <a:t>only,</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directly</a:t>
            </a:r>
            <a:r>
              <a:rPr kumimoji="1" lang="zh-CN" altLang="en-US" dirty="0"/>
              <a:t> </a:t>
            </a:r>
            <a:r>
              <a:rPr kumimoji="1" lang="en-US" altLang="zh-CN" dirty="0"/>
              <a:t>transform</a:t>
            </a:r>
            <a:r>
              <a:rPr kumimoji="1" lang="zh-CN" altLang="en-US" dirty="0"/>
              <a:t> </a:t>
            </a:r>
            <a:r>
              <a:rPr kumimoji="1" lang="en-US" altLang="zh-CN" dirty="0"/>
              <a:t>the</a:t>
            </a:r>
            <a:r>
              <a:rPr kumimoji="1" lang="zh-CN" altLang="en-US" dirty="0"/>
              <a:t> </a:t>
            </a:r>
            <a:r>
              <a:rPr kumimoji="1" lang="en-US" altLang="zh-CN" dirty="0"/>
              <a:t>original</a:t>
            </a:r>
            <a:r>
              <a:rPr kumimoji="1" lang="zh-CN" altLang="en-US" dirty="0"/>
              <a:t> </a:t>
            </a:r>
            <a:r>
              <a:rPr kumimoji="1" lang="en-US" altLang="zh-CN" dirty="0"/>
              <a:t>dataset</a:t>
            </a:r>
            <a:r>
              <a:rPr kumimoji="1" lang="zh-CN" altLang="en-US" dirty="0"/>
              <a:t> </a:t>
            </a:r>
            <a:r>
              <a:rPr kumimoji="1" lang="en-US" altLang="zh-CN" dirty="0"/>
              <a:t>to</a:t>
            </a:r>
            <a:r>
              <a:rPr kumimoji="1" lang="zh-CN" altLang="en-US" dirty="0"/>
              <a:t> </a:t>
            </a:r>
            <a:r>
              <a:rPr kumimoji="1" lang="en-US" altLang="zh-CN" dirty="0"/>
              <a:t>model</a:t>
            </a:r>
            <a:r>
              <a:rPr kumimoji="1" lang="zh-CN" altLang="en-US" dirty="0"/>
              <a:t> </a:t>
            </a:r>
            <a:r>
              <a:rPr kumimoji="1" lang="en-US" altLang="zh-CN" dirty="0"/>
              <a:t>parameters</a:t>
            </a:r>
            <a:r>
              <a:rPr kumimoji="1" lang="zh-CN" altLang="en-US" dirty="0"/>
              <a:t> </a:t>
            </a:r>
            <a:r>
              <a:rPr kumimoji="1" lang="en-US" altLang="zh-CN" dirty="0"/>
              <a:t>via</a:t>
            </a:r>
            <a:r>
              <a:rPr kumimoji="1" lang="zh-CN" altLang="en-US" dirty="0"/>
              <a:t> </a:t>
            </a:r>
            <a:r>
              <a:rPr kumimoji="1" lang="en-US" altLang="zh-CN" dirty="0"/>
              <a:t>secure</a:t>
            </a:r>
            <a:r>
              <a:rPr kumimoji="1" lang="zh-CN" altLang="en-US" dirty="0"/>
              <a:t> </a:t>
            </a:r>
            <a:r>
              <a:rPr kumimoji="1" lang="en-US" altLang="zh-CN" dirty="0"/>
              <a:t>computation,</a:t>
            </a:r>
            <a:r>
              <a:rPr kumimoji="1" lang="zh-CN" altLang="en-US" dirty="0"/>
              <a:t> </a:t>
            </a:r>
            <a:r>
              <a:rPr kumimoji="1" lang="en-US" altLang="zh-CN" dirty="0"/>
              <a:t>to</a:t>
            </a:r>
            <a:r>
              <a:rPr kumimoji="1" lang="zh-CN" altLang="en-US" dirty="0"/>
              <a:t> </a:t>
            </a:r>
            <a:r>
              <a:rPr kumimoji="1" lang="en-US" altLang="zh-CN" dirty="0"/>
              <a:t>achieve</a:t>
            </a:r>
            <a:r>
              <a:rPr kumimoji="1" lang="zh-CN" altLang="en-US" dirty="0"/>
              <a:t> </a:t>
            </a:r>
            <a:r>
              <a:rPr kumimoji="1" lang="en-US" altLang="zh-CN" dirty="0"/>
              <a:t>high</a:t>
            </a:r>
            <a:r>
              <a:rPr kumimoji="1" lang="zh-CN" altLang="en-US" dirty="0"/>
              <a:t> </a:t>
            </a:r>
            <a:r>
              <a:rPr kumimoji="1" lang="en-US" altLang="zh-CN" dirty="0"/>
              <a:t>utility</a:t>
            </a:r>
            <a:r>
              <a:rPr kumimoji="1" lang="zh-CN" altLang="en-US" dirty="0"/>
              <a:t> </a:t>
            </a:r>
            <a:r>
              <a:rPr kumimoji="1" lang="en-US" altLang="zh-CN" dirty="0"/>
              <a:t>and</a:t>
            </a:r>
            <a:r>
              <a:rPr kumimoji="1" lang="zh-CN" altLang="en-US" dirty="0"/>
              <a:t> </a:t>
            </a:r>
            <a:r>
              <a:rPr kumimoji="1" lang="en-US" altLang="zh-CN" dirty="0"/>
              <a:t>strong</a:t>
            </a:r>
            <a:r>
              <a:rPr kumimoji="1" lang="zh-CN" altLang="en-US" dirty="0"/>
              <a:t> </a:t>
            </a:r>
            <a:r>
              <a:rPr kumimoji="1" lang="en-US" altLang="zh-CN" dirty="0"/>
              <a:t>privacy.</a:t>
            </a:r>
            <a:r>
              <a:rPr kumimoji="1" lang="zh-CN" altLang="en-US" dirty="0"/>
              <a:t> </a:t>
            </a:r>
            <a:endParaRPr kumimoji="1" lang="en-US" altLang="zh-CN" dirty="0"/>
          </a:p>
          <a:p>
            <a:endParaRPr kumimoji="1" lang="en-US" altLang="zh-CN" dirty="0"/>
          </a:p>
          <a:p>
            <a:r>
              <a:rPr kumimoji="1" lang="en-US" altLang="zh-CN" dirty="0"/>
              <a:t>In</a:t>
            </a:r>
            <a:r>
              <a:rPr kumimoji="1" lang="zh-CN" altLang="en-US" dirty="0"/>
              <a:t> </a:t>
            </a:r>
            <a:r>
              <a:rPr kumimoji="1" lang="en-US" altLang="zh-CN" dirty="0"/>
              <a:t>the</a:t>
            </a:r>
            <a:r>
              <a:rPr kumimoji="1" lang="zh-CN" altLang="en-US" dirty="0"/>
              <a:t> </a:t>
            </a:r>
            <a:r>
              <a:rPr kumimoji="1" lang="en-US" altLang="zh-CN" dirty="0"/>
              <a:t>adapted</a:t>
            </a:r>
            <a:r>
              <a:rPr kumimoji="1" lang="zh-CN" altLang="en-US" dirty="0"/>
              <a:t> </a:t>
            </a:r>
            <a:r>
              <a:rPr kumimoji="1" lang="en-US" altLang="zh-CN" dirty="0"/>
              <a:t>MNIE</a:t>
            </a:r>
            <a:r>
              <a:rPr kumimoji="1" lang="zh-CN" altLang="en-US" dirty="0"/>
              <a:t> </a:t>
            </a:r>
            <a:r>
              <a:rPr kumimoji="1" lang="en-US" altLang="zh-CN" dirty="0"/>
              <a:t>objective,</a:t>
            </a:r>
            <a:r>
              <a:rPr kumimoji="1" lang="zh-CN" altLang="en-US" dirty="0"/>
              <a:t> </a:t>
            </a:r>
            <a:r>
              <a:rPr kumimoji="1" lang="en-US" altLang="zh-CN" dirty="0"/>
              <a:t>the</a:t>
            </a:r>
            <a:r>
              <a:rPr kumimoji="1" lang="zh-CN" altLang="en-US" dirty="0"/>
              <a:t> </a:t>
            </a:r>
            <a:r>
              <a:rPr kumimoji="1" lang="en-US" altLang="zh-CN" dirty="0"/>
              <a:t>transformed</a:t>
            </a:r>
            <a:r>
              <a:rPr kumimoji="1" lang="zh-CN" altLang="en-US" dirty="0"/>
              <a:t> </a:t>
            </a:r>
            <a:r>
              <a:rPr kumimoji="1" lang="en-US" altLang="zh-CN" dirty="0"/>
              <a:t>dataset</a:t>
            </a:r>
            <a:r>
              <a:rPr kumimoji="1" lang="zh-CN" altLang="en-US" dirty="0"/>
              <a:t> </a:t>
            </a:r>
            <a:r>
              <a:rPr kumimoji="1" lang="en-US" altLang="zh-CN" dirty="0"/>
              <a:t>is</a:t>
            </a:r>
            <a:r>
              <a:rPr kumimoji="1" lang="zh-CN" altLang="en-US" dirty="0"/>
              <a:t> </a:t>
            </a:r>
            <a:r>
              <a:rPr kumimoji="1" lang="en-US" altLang="zh-CN" dirty="0"/>
              <a:t>set</a:t>
            </a:r>
            <a:r>
              <a:rPr kumimoji="1" lang="zh-CN" altLang="en-US" dirty="0"/>
              <a:t> </a:t>
            </a:r>
            <a:r>
              <a:rPr kumimoji="1" lang="en-US" altLang="zh-CN" dirty="0"/>
              <a:t>D</a:t>
            </a:r>
            <a:r>
              <a:rPr kumimoji="1" lang="zh-CN" altLang="en-US" dirty="0"/>
              <a:t> </a:t>
            </a:r>
            <a:r>
              <a:rPr kumimoji="1" lang="en-US" altLang="zh-CN" dirty="0"/>
              <a:t>to</a:t>
            </a:r>
            <a:r>
              <a:rPr kumimoji="1" lang="zh-CN" altLang="en-US" dirty="0"/>
              <a:t> </a:t>
            </a:r>
            <a:r>
              <a:rPr kumimoji="1" lang="en-US" altLang="zh-CN" dirty="0"/>
              <a:t>be</a:t>
            </a:r>
            <a:r>
              <a:rPr kumimoji="1" lang="zh-CN" altLang="en-US" dirty="0"/>
              <a:t> </a:t>
            </a:r>
            <a:r>
              <a:rPr kumimoji="1" lang="en-US" altLang="zh-CN" dirty="0"/>
              <a:t>the</a:t>
            </a:r>
            <a:r>
              <a:rPr kumimoji="1" lang="zh-CN" altLang="en-US" dirty="0"/>
              <a:t> </a:t>
            </a:r>
            <a:r>
              <a:rPr kumimoji="1" lang="en-US" altLang="zh-CN" dirty="0"/>
              <a:t>trained</a:t>
            </a:r>
            <a:r>
              <a:rPr kumimoji="1" lang="zh-CN" altLang="en-US" dirty="0"/>
              <a:t> </a:t>
            </a:r>
            <a:r>
              <a:rPr kumimoji="1" lang="en-US" altLang="zh-CN" dirty="0"/>
              <a:t>model</a:t>
            </a:r>
            <a:r>
              <a:rPr kumimoji="1" lang="zh-CN" altLang="en-US" dirty="0"/>
              <a:t> </a:t>
            </a:r>
            <a:r>
              <a:rPr kumimoji="1" lang="en-US" altLang="zh-CN" dirty="0"/>
              <a:t>parameters</a:t>
            </a:r>
            <a:r>
              <a:rPr kumimoji="1" lang="zh-CN" altLang="en-US" dirty="0"/>
              <a:t> </a:t>
            </a:r>
            <a:r>
              <a:rPr kumimoji="1" lang="en-US" altLang="zh-CN" dirty="0"/>
              <a:t>w.</a:t>
            </a:r>
            <a:r>
              <a:rPr kumimoji="1" lang="zh-CN" altLang="en-US" dirty="0"/>
              <a:t> </a:t>
            </a:r>
          </a:p>
        </p:txBody>
      </p:sp>
      <p:sp>
        <p:nvSpPr>
          <p:cNvPr id="4" name="灯片编号占位符 3"/>
          <p:cNvSpPr>
            <a:spLocks noGrp="1"/>
          </p:cNvSpPr>
          <p:nvPr>
            <p:ph type="sldNum" sz="quarter" idx="5"/>
          </p:nvPr>
        </p:nvSpPr>
        <p:spPr/>
        <p:txBody>
          <a:bodyPr/>
          <a:lstStyle/>
          <a:p>
            <a:fld id="{6791FC75-C9A7-1045-8278-CB4C79C9C1CB}" type="slidenum">
              <a:rPr lang="en-US" smtClean="0"/>
              <a:t>15</a:t>
            </a:fld>
            <a:endParaRPr lang="en-US"/>
          </a:p>
        </p:txBody>
      </p:sp>
    </p:spTree>
    <p:extLst>
      <p:ext uri="{BB962C8B-B14F-4D97-AF65-F5344CB8AC3E}">
        <p14:creationId xmlns:p14="http://schemas.microsoft.com/office/powerpoint/2010/main" val="3201147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B70F0-26D3-E74D-187E-CAEF245982D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9E7611D-BB1D-46D8-2E4B-8BC1D6D412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445544D-C440-9BB7-5DDD-D6E378E18E25}"/>
              </a:ext>
            </a:extLst>
          </p:cNvPr>
          <p:cNvSpPr>
            <a:spLocks noGrp="1"/>
          </p:cNvSpPr>
          <p:nvPr>
            <p:ph type="body" idx="1"/>
          </p:nvPr>
        </p:nvSpPr>
        <p:spPr/>
        <p:txBody>
          <a:bodyPr/>
          <a:lstStyle/>
          <a:p>
            <a:r>
              <a:rPr lang="en-US" altLang="zh-CN" dirty="0"/>
              <a:t>In</a:t>
            </a:r>
            <a:r>
              <a:rPr lang="zh-CN" altLang="en-US" dirty="0"/>
              <a:t> </a:t>
            </a:r>
            <a:r>
              <a:rPr lang="en-US" altLang="zh-CN" dirty="0"/>
              <a:t>this</a:t>
            </a:r>
            <a:r>
              <a:rPr lang="zh-CN" altLang="en-US" dirty="0"/>
              <a:t> </a:t>
            </a:r>
            <a:r>
              <a:rPr lang="en-US" altLang="zh-CN" dirty="0"/>
              <a:t>section,</a:t>
            </a:r>
            <a:r>
              <a:rPr lang="zh-CN" altLang="en-US" dirty="0"/>
              <a:t> </a:t>
            </a:r>
            <a:r>
              <a:rPr lang="en-US" altLang="zh-CN" dirty="0"/>
              <a:t>we</a:t>
            </a:r>
            <a:r>
              <a:rPr lang="zh-CN" altLang="en-US" dirty="0"/>
              <a:t> </a:t>
            </a:r>
            <a:r>
              <a:rPr lang="en-US" altLang="zh-CN" dirty="0"/>
              <a:t>introduce</a:t>
            </a:r>
            <a:r>
              <a:rPr lang="zh-CN" altLang="en-US" dirty="0"/>
              <a:t> </a:t>
            </a:r>
            <a:r>
              <a:rPr lang="en-US" altLang="zh-CN" dirty="0"/>
              <a:t>our</a:t>
            </a:r>
            <a:r>
              <a:rPr lang="zh-CN" altLang="en-US" dirty="0"/>
              <a:t> </a:t>
            </a:r>
            <a:r>
              <a:rPr lang="en-US" altLang="zh-CN" dirty="0"/>
              <a:t>proposed</a:t>
            </a:r>
            <a:r>
              <a:rPr lang="zh-CN" altLang="en-US" dirty="0"/>
              <a:t> </a:t>
            </a:r>
            <a:r>
              <a:rPr lang="en-US" altLang="zh-CN" dirty="0"/>
              <a:t>label</a:t>
            </a:r>
            <a:r>
              <a:rPr lang="zh-CN" altLang="en-US" dirty="0"/>
              <a:t> </a:t>
            </a:r>
            <a:r>
              <a:rPr lang="en-US" altLang="zh-CN" dirty="0"/>
              <a:t>privacy</a:t>
            </a:r>
            <a:r>
              <a:rPr lang="zh-CN" altLang="en-US" dirty="0"/>
              <a:t> </a:t>
            </a:r>
            <a:r>
              <a:rPr lang="en-US" altLang="zh-CN" dirty="0"/>
              <a:t>source</a:t>
            </a:r>
            <a:r>
              <a:rPr lang="zh-CN" altLang="en-US" dirty="0"/>
              <a:t> </a:t>
            </a:r>
            <a:r>
              <a:rPr lang="en-US" altLang="zh-CN" dirty="0"/>
              <a:t>coding</a:t>
            </a:r>
            <a:r>
              <a:rPr lang="zh-CN" altLang="en-US" dirty="0"/>
              <a:t> </a:t>
            </a:r>
            <a:r>
              <a:rPr lang="en-US" altLang="zh-CN" dirty="0"/>
              <a:t>method</a:t>
            </a:r>
            <a:r>
              <a:rPr lang="zh-CN" altLang="en-US" dirty="0"/>
              <a:t> </a:t>
            </a:r>
            <a:r>
              <a:rPr lang="en-US" altLang="zh-CN" dirty="0"/>
              <a:t>to</a:t>
            </a:r>
            <a:r>
              <a:rPr lang="zh-CN" altLang="en-US" dirty="0"/>
              <a:t> </a:t>
            </a:r>
            <a:r>
              <a:rPr lang="en-US" altLang="zh-CN" dirty="0"/>
              <a:t>tackle</a:t>
            </a:r>
            <a:r>
              <a:rPr lang="zh-CN" altLang="en-US" dirty="0"/>
              <a:t> </a:t>
            </a:r>
            <a:r>
              <a:rPr lang="en-US" altLang="zh-CN" dirty="0"/>
              <a:t>the</a:t>
            </a:r>
            <a:r>
              <a:rPr lang="zh-CN" altLang="en-US" dirty="0"/>
              <a:t> </a:t>
            </a:r>
            <a:r>
              <a:rPr lang="en-US" altLang="zh-CN" dirty="0"/>
              <a:t>intra-sample</a:t>
            </a:r>
            <a:r>
              <a:rPr lang="zh-CN" altLang="en-US" dirty="0"/>
              <a:t> </a:t>
            </a:r>
            <a:r>
              <a:rPr lang="en-US" altLang="zh-CN" dirty="0"/>
              <a:t>data</a:t>
            </a:r>
            <a:r>
              <a:rPr lang="zh-CN" altLang="en-US" dirty="0"/>
              <a:t> </a:t>
            </a:r>
            <a:r>
              <a:rPr lang="en-US" altLang="zh-CN" dirty="0"/>
              <a:t>exposure,</a:t>
            </a:r>
            <a:r>
              <a:rPr lang="zh-CN" altLang="en-US" dirty="0"/>
              <a:t> </a:t>
            </a:r>
            <a:r>
              <a:rPr lang="en-US" altLang="zh-CN" dirty="0"/>
              <a:t>for</a:t>
            </a:r>
            <a:r>
              <a:rPr lang="zh-CN" altLang="en-US" dirty="0"/>
              <a:t> </a:t>
            </a:r>
            <a:r>
              <a:rPr lang="en-US" altLang="zh-CN" dirty="0"/>
              <a:t>label</a:t>
            </a:r>
            <a:r>
              <a:rPr lang="zh-CN" altLang="en-US" dirty="0"/>
              <a:t> </a:t>
            </a:r>
            <a:r>
              <a:rPr lang="en-US" altLang="zh-CN" dirty="0"/>
              <a:t>privacy</a:t>
            </a:r>
            <a:r>
              <a:rPr lang="zh-CN" altLang="en-US" dirty="0"/>
              <a:t> </a:t>
            </a:r>
            <a:r>
              <a:rPr lang="en-US" altLang="zh-CN" dirty="0"/>
              <a:t>protection.</a:t>
            </a:r>
            <a:r>
              <a:rPr lang="zh-CN" altLang="en-US" dirty="0"/>
              <a:t> </a:t>
            </a:r>
          </a:p>
        </p:txBody>
      </p:sp>
      <p:sp>
        <p:nvSpPr>
          <p:cNvPr id="4" name="灯片编号占位符 3">
            <a:extLst>
              <a:ext uri="{FF2B5EF4-FFF2-40B4-BE49-F238E27FC236}">
                <a16:creationId xmlns:a16="http://schemas.microsoft.com/office/drawing/2014/main" id="{31B5BCF0-5337-6B0C-4A4B-DBEEFEA0A91D}"/>
              </a:ext>
            </a:extLst>
          </p:cNvPr>
          <p:cNvSpPr>
            <a:spLocks noGrp="1"/>
          </p:cNvSpPr>
          <p:nvPr>
            <p:ph type="sldNum" sz="quarter" idx="5"/>
          </p:nvPr>
        </p:nvSpPr>
        <p:spPr/>
        <p:txBody>
          <a:bodyPr/>
          <a:lstStyle/>
          <a:p>
            <a:fld id="{2682DE49-10B4-4595-8379-273411D8A467}" type="slidenum">
              <a:rPr lang="zh-CN" altLang="en-US" smtClean="0"/>
              <a:t>16</a:t>
            </a:fld>
            <a:endParaRPr lang="zh-CN" altLang="en-US"/>
          </a:p>
        </p:txBody>
      </p:sp>
    </p:spTree>
    <p:extLst>
      <p:ext uri="{BB962C8B-B14F-4D97-AF65-F5344CB8AC3E}">
        <p14:creationId xmlns:p14="http://schemas.microsoft.com/office/powerpoint/2010/main" val="22531287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indent="0">
                  <a:buNone/>
                </a:pPr>
                <a:r>
                  <a:rPr kumimoji="1" lang="en-US" altLang="zh-CN" sz="2000" dirty="0"/>
                  <a:t>Existing methods</a:t>
                </a:r>
                <a:r>
                  <a:rPr kumimoji="1" lang="zh-CN" altLang="en-US" sz="2000" dirty="0"/>
                  <a:t> </a:t>
                </a:r>
                <a:r>
                  <a:rPr kumimoji="1" lang="en-US" altLang="zh-CN" sz="2000" dirty="0"/>
                  <a:t>adopt a model-splitting paradigm:</a:t>
                </a:r>
              </a:p>
              <a:p>
                <a:pPr marL="0" indent="0">
                  <a:buNone/>
                </a:pPr>
                <a:endParaRPr kumimoji="1" lang="en-US" altLang="zh-CN" sz="2000" dirty="0"/>
              </a:p>
              <a:p>
                <a:pPr marL="0" indent="0">
                  <a:buNone/>
                </a:pPr>
                <a:r>
                  <a:rPr kumimoji="1" lang="en-US" altLang="zh-CN" sz="2000" dirty="0"/>
                  <a:t>As</a:t>
                </a:r>
                <a:r>
                  <a:rPr kumimoji="1" lang="zh-CN" altLang="en-US" sz="2000" dirty="0"/>
                  <a:t> </a:t>
                </a:r>
                <a:r>
                  <a:rPr kumimoji="1" lang="en-US" altLang="zh-CN" sz="2000" dirty="0"/>
                  <a:t>shown</a:t>
                </a:r>
                <a:r>
                  <a:rPr kumimoji="1" lang="zh-CN" altLang="en-US" sz="2000" dirty="0"/>
                  <a:t> </a:t>
                </a:r>
                <a:r>
                  <a:rPr kumimoji="1" lang="en-US" altLang="zh-CN" sz="2000" dirty="0"/>
                  <a:t>in</a:t>
                </a:r>
                <a:r>
                  <a:rPr kumimoji="1" lang="zh-CN" altLang="en-US" sz="2000" dirty="0"/>
                  <a:t> </a:t>
                </a:r>
                <a:r>
                  <a:rPr kumimoji="1" lang="en-US" altLang="zh-CN" sz="2000" dirty="0"/>
                  <a:t>the</a:t>
                </a:r>
                <a:r>
                  <a:rPr kumimoji="1" lang="zh-CN" altLang="en-US" sz="2000" dirty="0"/>
                  <a:t> </a:t>
                </a:r>
                <a:r>
                  <a:rPr kumimoji="1" lang="en-US" altLang="zh-CN" sz="2000" dirty="0"/>
                  <a:t>figure,</a:t>
                </a:r>
                <a:r>
                  <a:rPr kumimoji="1" lang="zh-CN" altLang="en-US" sz="2000" dirty="0"/>
                  <a:t> </a:t>
                </a:r>
                <a:r>
                  <a:rPr kumimoji="1" lang="en-US" altLang="zh-CN" sz="2000" dirty="0"/>
                  <a:t>each</a:t>
                </a:r>
                <a:r>
                  <a:rPr kumimoji="1" lang="zh-CN" altLang="en-US" sz="2000" dirty="0"/>
                  <a:t> </a:t>
                </a:r>
                <a:r>
                  <a:rPr kumimoji="1" lang="en-US" altLang="zh-CN" sz="2000" dirty="0"/>
                  <a:t>party</a:t>
                </a:r>
                <a:r>
                  <a:rPr kumimoji="1" lang="zh-CN" altLang="en-US" sz="2000" dirty="0"/>
                  <a:t> </a:t>
                </a:r>
                <a:r>
                  <a:rPr kumimoji="1" lang="en-US" altLang="zh-CN" sz="2000" dirty="0"/>
                  <a:t>has</a:t>
                </a:r>
                <a:r>
                  <a:rPr kumimoji="1" lang="zh-CN" altLang="en-US" sz="2000" dirty="0"/>
                  <a:t> </a:t>
                </a:r>
                <a:r>
                  <a:rPr kumimoji="1" lang="en-US" altLang="zh-CN" sz="2000" dirty="0"/>
                  <a:t>a</a:t>
                </a:r>
                <a:r>
                  <a:rPr kumimoji="1" lang="zh-CN" altLang="en-US" sz="2000" dirty="0"/>
                  <a:t> </a:t>
                </a:r>
                <a:r>
                  <a:rPr kumimoji="1" lang="en-US" altLang="zh-CN" sz="2000" dirty="0"/>
                  <a:t>bottom</a:t>
                </a:r>
                <a:r>
                  <a:rPr kumimoji="1" lang="zh-CN" altLang="en-US" sz="2000" dirty="0"/>
                  <a:t> </a:t>
                </a:r>
                <a:r>
                  <a:rPr kumimoji="1" lang="en-US" altLang="zh-CN" sz="2000" dirty="0"/>
                  <a:t>model</a:t>
                </a:r>
                <a:r>
                  <a:rPr kumimoji="1" lang="zh-CN" altLang="en-US" sz="2000" dirty="0"/>
                  <a:t> </a:t>
                </a:r>
                <a:r>
                  <a:rPr kumimoji="1" lang="en-US" altLang="zh-CN" sz="2000" dirty="0"/>
                  <a:t>that</a:t>
                </a:r>
                <a:r>
                  <a:rPr kumimoji="1" lang="zh-CN" altLang="en-US" sz="2000" dirty="0"/>
                  <a:t> </a:t>
                </a:r>
                <a:r>
                  <a:rPr kumimoji="1" lang="en-US" altLang="zh-CN" sz="2000" dirty="0"/>
                  <a:t>maps</a:t>
                </a:r>
                <a:r>
                  <a:rPr kumimoji="1" lang="zh-CN" altLang="en-US" sz="2000" dirty="0"/>
                  <a:t> </a:t>
                </a:r>
                <a:r>
                  <a:rPr kumimoji="1" lang="en-US" altLang="zh-CN" sz="2000" dirty="0"/>
                  <a:t>features</a:t>
                </a:r>
                <a:r>
                  <a:rPr kumimoji="1" lang="zh-CN" altLang="en-US" sz="2000" dirty="0"/>
                  <a:t> </a:t>
                </a:r>
                <a:r>
                  <a:rPr kumimoji="1" lang="en-US" altLang="zh-CN" sz="2000" dirty="0"/>
                  <a:t>to</a:t>
                </a:r>
                <a:r>
                  <a:rPr kumimoji="1" lang="zh-CN" altLang="en-US" sz="2000" dirty="0"/>
                  <a:t> </a:t>
                </a:r>
                <a:r>
                  <a:rPr kumimoji="1" lang="en-US" altLang="zh-CN" sz="2000" dirty="0"/>
                  <a:t>forward</a:t>
                </a:r>
                <a:r>
                  <a:rPr kumimoji="1" lang="zh-CN" altLang="en-US" sz="2000" dirty="0"/>
                  <a:t> </a:t>
                </a:r>
                <a:r>
                  <a:rPr kumimoji="1" lang="en-US" altLang="zh-CN" sz="2000" dirty="0"/>
                  <a:t>embeddings.</a:t>
                </a:r>
                <a:r>
                  <a:rPr kumimoji="1" lang="zh-CN" altLang="en-US" sz="2000" dirty="0"/>
                  <a:t> </a:t>
                </a:r>
                <a:r>
                  <a:rPr kumimoji="1" lang="en-US" altLang="zh-CN" sz="2000" dirty="0"/>
                  <a:t>Active</a:t>
                </a:r>
                <a:r>
                  <a:rPr kumimoji="1" lang="zh-CN" altLang="en-US" sz="2000" dirty="0"/>
                  <a:t> </a:t>
                </a:r>
                <a:r>
                  <a:rPr kumimoji="1" lang="en-US" altLang="zh-CN" sz="2000" dirty="0"/>
                  <a:t>party</a:t>
                </a:r>
                <a:r>
                  <a:rPr kumimoji="1" lang="zh-CN" altLang="en-US" sz="2000" dirty="0"/>
                  <a:t> </a:t>
                </a:r>
                <a:r>
                  <a:rPr kumimoji="1" lang="en-US" altLang="zh-CN" sz="2000" dirty="0"/>
                  <a:t>has</a:t>
                </a:r>
                <a:r>
                  <a:rPr kumimoji="1" lang="zh-CN" altLang="en-US" sz="2000" dirty="0"/>
                  <a:t> </a:t>
                </a:r>
                <a:r>
                  <a:rPr kumimoji="1" lang="en-US" altLang="zh-CN" sz="2000" dirty="0"/>
                  <a:t>a</a:t>
                </a:r>
                <a:r>
                  <a:rPr kumimoji="1" lang="zh-CN" altLang="en-US" sz="2000" dirty="0"/>
                  <a:t> </a:t>
                </a:r>
                <a:r>
                  <a:rPr kumimoji="1" lang="en-US" altLang="zh-CN" sz="2000" dirty="0"/>
                  <a:t>top</a:t>
                </a:r>
                <a:r>
                  <a:rPr kumimoji="1" lang="zh-CN" altLang="en-US" sz="2000" dirty="0"/>
                  <a:t> </a:t>
                </a:r>
                <a:r>
                  <a:rPr kumimoji="1" lang="en-US" altLang="zh-CN" sz="2000" dirty="0"/>
                  <a:t>model</a:t>
                </a:r>
                <a:r>
                  <a:rPr kumimoji="1" lang="zh-CN" altLang="en-US" sz="2000" dirty="0"/>
                  <a:t> </a:t>
                </a:r>
                <a:r>
                  <a:rPr kumimoji="1" lang="en-US" altLang="zh-CN" sz="2000" dirty="0"/>
                  <a:t>to</a:t>
                </a:r>
                <a:r>
                  <a:rPr kumimoji="1" lang="zh-CN" altLang="en-US" sz="2000" dirty="0"/>
                  <a:t> </a:t>
                </a:r>
                <a:r>
                  <a:rPr kumimoji="1" lang="en-US" altLang="zh-CN" sz="2000" dirty="0"/>
                  <a:t>predict</a:t>
                </a:r>
                <a:r>
                  <a:rPr kumimoji="1" lang="zh-CN" altLang="en-US" sz="2000" dirty="0"/>
                  <a:t> </a:t>
                </a:r>
                <a:r>
                  <a:rPr kumimoji="1" lang="en-US" altLang="zh-CN" sz="2000" dirty="0"/>
                  <a:t>label.</a:t>
                </a:r>
                <a:r>
                  <a:rPr kumimoji="1" lang="zh-CN" altLang="en-US" sz="2000" dirty="0"/>
                  <a:t> </a:t>
                </a:r>
                <a:endParaRPr kumimoji="1" lang="en-US" altLang="zh-CN" sz="2000" dirty="0"/>
              </a:p>
              <a:p>
                <a:pPr marL="0" indent="0">
                  <a:buNone/>
                </a:pPr>
                <a:endParaRPr kumimoji="1" lang="en-US" altLang="zh-CN" sz="2000" dirty="0"/>
              </a:p>
              <a:p>
                <a:pPr marL="0" indent="0">
                  <a:buNone/>
                </a:pPr>
                <a:endParaRPr kumimoji="1" lang="en-US" altLang="zh-CN" sz="2000" dirty="0"/>
              </a:p>
              <a:p>
                <a:r>
                  <a:rPr kumimoji="1" lang="en-US" altLang="zh-CN" sz="2000" dirty="0"/>
                  <a:t>Existing</a:t>
                </a:r>
                <a:r>
                  <a:rPr kumimoji="1" lang="zh-CN" altLang="en-US" sz="2000" dirty="0"/>
                  <a:t> </a:t>
                </a:r>
                <a:r>
                  <a:rPr kumimoji="1" lang="en-US" altLang="zh-CN" sz="2000" dirty="0"/>
                  <a:t>methods</a:t>
                </a:r>
                <a:r>
                  <a:rPr kumimoji="1" lang="zh-CN" altLang="en-US" sz="2000" dirty="0"/>
                  <a:t> </a:t>
                </a:r>
                <a:r>
                  <a:rPr kumimoji="1" lang="en-US" altLang="zh-CN" sz="2000" dirty="0"/>
                  <a:t>use</a:t>
                </a:r>
                <a:r>
                  <a:rPr kumimoji="1" lang="zh-CN" altLang="en-US" sz="2000" dirty="0"/>
                  <a:t> </a:t>
                </a:r>
                <a:r>
                  <a:rPr kumimoji="1" lang="en-US" altLang="zh-CN" sz="2000" dirty="0"/>
                  <a:t>training-phase perturbation to</a:t>
                </a:r>
                <a:r>
                  <a:rPr kumimoji="1" lang="zh-CN" altLang="en-US" sz="2000" dirty="0"/>
                  <a:t> </a:t>
                </a:r>
                <a:r>
                  <a:rPr kumimoji="1" lang="en-US" altLang="zh-CN" sz="2000" dirty="0"/>
                  <a:t>get</a:t>
                </a:r>
                <a:r>
                  <a:rPr kumimoji="1" lang="zh-CN" altLang="en-US" sz="2000" dirty="0"/>
                  <a:t> </a:t>
                </a:r>
                <a:r>
                  <a:rPr kumimoji="1" lang="en-US" altLang="zh-CN" sz="2000" dirty="0"/>
                  <a:t>a complex-yet-deterministic top model.</a:t>
                </a:r>
              </a:p>
              <a:p>
                <a:r>
                  <a:rPr kumimoji="1" lang="en-US" altLang="zh-CN" sz="2000" dirty="0"/>
                  <a:t>Dilemmas: </a:t>
                </a:r>
              </a:p>
              <a:p>
                <a:pPr lvl="1"/>
                <a:r>
                  <a:rPr kumimoji="1" lang="en-US" altLang="zh-CN" sz="2000" b="1" dirty="0"/>
                  <a:t>privacy-utility trade-off </a:t>
                </a:r>
                <a:r>
                  <a:rPr kumimoji="1" lang="en-US" altLang="zh-CN" sz="2000" dirty="0"/>
                  <a:t>due to perturbation</a:t>
                </a:r>
              </a:p>
              <a:p>
                <a:endParaRPr kumimoji="1" lang="en-US" altLang="zh-CN" sz="2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dirty="0"/>
                  <a:t>Fundamental reason</a:t>
                </a:r>
                <a:r>
                  <a:rPr kumimoji="1" lang="zh-CN" altLang="en-US" sz="2000" dirty="0"/>
                  <a:t> </a:t>
                </a:r>
                <a:r>
                  <a:rPr kumimoji="1" lang="en-US" altLang="zh-CN" sz="2000" dirty="0"/>
                  <a:t>is</a:t>
                </a:r>
                <a:r>
                  <a:rPr kumimoji="1" lang="zh-CN" altLang="en-US" sz="2000" dirty="0"/>
                  <a:t> </a:t>
                </a:r>
                <a:r>
                  <a:rPr kumimoji="1" lang="en-US" altLang="zh-CN" sz="2000" dirty="0"/>
                  <a:t>that they</a:t>
                </a:r>
                <a:r>
                  <a:rPr kumimoji="1" lang="zh-CN" altLang="en-US" sz="2000" dirty="0"/>
                  <a:t> </a:t>
                </a:r>
                <a:r>
                  <a:rPr kumimoji="1" lang="en-US" altLang="zh-CN" sz="2000" dirty="0"/>
                  <a:t>directly train forward embeddings to </a:t>
                </a:r>
                <a:r>
                  <a:rPr kumimoji="1" lang="en-US" altLang="zh-CN" sz="2000" b="1" dirty="0"/>
                  <a:t>fit labels</a:t>
                </a:r>
                <a:r>
                  <a:rPr kumimoji="1" lang="en-US" altLang="zh-CN" sz="2000" dirty="0"/>
                  <a:t>. and</a:t>
                </a:r>
                <a:r>
                  <a:rPr kumimoji="1" lang="zh-CN" altLang="en-US" sz="2000" dirty="0"/>
                  <a:t> </a:t>
                </a:r>
                <a:r>
                  <a:rPr kumimoji="1" lang="en-US" altLang="zh-CN" sz="2000" dirty="0"/>
                  <a:t>update</a:t>
                </a:r>
                <a:r>
                  <a:rPr kumimoji="1" lang="zh-CN" altLang="en-US" sz="2000" dirty="0"/>
                  <a:t> </a:t>
                </a:r>
                <a:r>
                  <a:rPr kumimoji="1" lang="en-US" altLang="zh-CN" sz="2000" dirty="0"/>
                  <a:t>Passive</a:t>
                </a:r>
                <a:r>
                  <a:rPr kumimoji="1" lang="zh-CN" altLang="en-US" sz="2000" dirty="0"/>
                  <a:t> </a:t>
                </a:r>
                <a:r>
                  <a:rPr kumimoji="1" lang="en-US" altLang="zh-CN" sz="2000" dirty="0"/>
                  <a:t>parties’</a:t>
                </a:r>
                <a:r>
                  <a:rPr kumimoji="1" lang="zh-CN" altLang="en-US" sz="2000" dirty="0"/>
                  <a:t> </a:t>
                </a:r>
                <a:r>
                  <a:rPr kumimoji="1" lang="en-US" altLang="zh-CN" sz="2000" dirty="0"/>
                  <a:t>bottom</a:t>
                </a:r>
                <a:r>
                  <a:rPr kumimoji="1" lang="zh-CN" altLang="en-US" sz="2000" dirty="0"/>
                  <a:t> </a:t>
                </a:r>
                <a:r>
                  <a:rPr kumimoji="1" lang="en-US" altLang="zh-CN" sz="2000" dirty="0"/>
                  <a:t>models</a:t>
                </a:r>
                <a:r>
                  <a:rPr kumimoji="1" lang="zh-CN" altLang="en-US" sz="2000" dirty="0"/>
                  <a:t> </a:t>
                </a:r>
                <a:r>
                  <a:rPr kumimoji="1" lang="en-US" altLang="zh-CN" sz="2000" dirty="0"/>
                  <a:t>gradients</a:t>
                </a:r>
                <a:r>
                  <a:rPr kumimoji="1" lang="zh-CN" altLang="en-US" sz="2000" dirty="0"/>
                  <a:t> </a:t>
                </a:r>
                <a:r>
                  <a:rPr kumimoji="1" lang="en-US" altLang="zh-CN" sz="2000" dirty="0"/>
                  <a:t>with</a:t>
                </a:r>
                <a:r>
                  <a:rPr kumimoji="1" lang="zh-CN" altLang="en-US" sz="2000" dirty="0"/>
                  <a:t> </a:t>
                </a:r>
                <a:r>
                  <a:rPr kumimoji="1" lang="en-US" altLang="zh-CN" sz="2000" dirty="0"/>
                  <a:t>respect</a:t>
                </a:r>
                <a:r>
                  <a:rPr kumimoji="1" lang="zh-CN" altLang="en-US" sz="2000" dirty="0"/>
                  <a:t> </a:t>
                </a:r>
                <a:r>
                  <a:rPr kumimoji="1" lang="en-US" altLang="zh-CN" sz="2000" dirty="0"/>
                  <a:t>to</a:t>
                </a:r>
                <a:r>
                  <a:rPr kumimoji="1" lang="zh-CN" altLang="en-US" sz="2000" dirty="0"/>
                  <a:t> </a:t>
                </a:r>
                <a:r>
                  <a:rPr kumimoji="1" lang="en-US" altLang="zh-CN" sz="2000" dirty="0"/>
                  <a:t>labels.</a:t>
                </a:r>
                <a:r>
                  <a:rPr kumimoji="1" lang="zh-CN" altLang="en-US" sz="2000" dirty="0"/>
                  <a:t> </a:t>
                </a:r>
                <a:endParaRPr kumimoji="1" lang="en-US" altLang="zh-CN" sz="2000" dirty="0"/>
              </a:p>
              <a:p>
                <a:endParaRPr kumimoji="1" lang="en-US" altLang="zh-CN" sz="2000" dirty="0"/>
              </a:p>
              <a:p>
                <a:r>
                  <a:rPr kumimoji="1" lang="en-US" altLang="zh-CN" sz="2000" dirty="0"/>
                  <a:t>Do not remove the prior label information in </a:t>
                </a:r>
                <a14:m>
                  <m:oMath xmlns:m="http://schemas.openxmlformats.org/officeDocument/2006/math">
                    <m:sSub>
                      <m:sSubPr>
                        <m:ctrlPr>
                          <a:rPr kumimoji="1" lang="en-US" altLang="zh-CN" sz="2000" i="1" dirty="0" smtClean="0">
                            <a:latin typeface="Cambria Math" panose="02040503050406030204" pitchFamily="18" charset="0"/>
                          </a:rPr>
                        </m:ctrlPr>
                      </m:sSubPr>
                      <m:e>
                        <m:r>
                          <a:rPr kumimoji="1" lang="en-US" altLang="zh-CN" sz="2000" i="1" dirty="0" smtClean="0">
                            <a:latin typeface="Cambria Math" panose="02040503050406030204" pitchFamily="18" charset="0"/>
                          </a:rPr>
                          <m:t>𝑋</m:t>
                        </m:r>
                      </m:e>
                      <m:sub>
                        <m:r>
                          <a:rPr kumimoji="1" lang="en-US" altLang="zh-CN" sz="2000" i="1" dirty="0" smtClean="0">
                            <a:latin typeface="Cambria Math" panose="02040503050406030204" pitchFamily="18" charset="0"/>
                          </a:rPr>
                          <m:t>0</m:t>
                        </m:r>
                      </m:sub>
                    </m:sSub>
                    <m:r>
                      <a:rPr kumimoji="1" lang="en-US" altLang="zh-CN" sz="2000" i="1" dirty="0" smtClean="0">
                        <a:latin typeface="Cambria Math" panose="02040503050406030204" pitchFamily="18" charset="0"/>
                      </a:rPr>
                      <m:t> </m:t>
                    </m:r>
                  </m:oMath>
                </a14:m>
                <a:r>
                  <a:rPr kumimoji="1" lang="en-US" altLang="zh-CN" sz="2000" dirty="0"/>
                  <a:t>from labels.</a:t>
                </a:r>
              </a:p>
              <a:p>
                <a:endParaRPr kumimoji="1" lang="zh-CN" altLang="en-US" dirty="0"/>
              </a:p>
            </p:txBody>
          </p:sp>
        </mc:Choice>
        <mc:Fallback xmlns="">
          <p:sp>
            <p:nvSpPr>
              <p:cNvPr id="3" name="备注占位符 2"/>
              <p:cNvSpPr>
                <a:spLocks noGrp="1"/>
              </p:cNvSpPr>
              <p:nvPr>
                <p:ph type="body" idx="1"/>
              </p:nvPr>
            </p:nvSpPr>
            <p:spPr/>
            <p:txBody>
              <a:bodyPr/>
              <a:lstStyle/>
              <a:p>
                <a:pPr marL="0" indent="0">
                  <a:buNone/>
                </a:pPr>
                <a:r>
                  <a:rPr kumimoji="1" lang="en-US" altLang="zh-CN" sz="2000" dirty="0"/>
                  <a:t>Existing methods:</a:t>
                </a:r>
              </a:p>
              <a:p>
                <a:r>
                  <a:rPr kumimoji="1" lang="en-US" altLang="zh-CN" sz="2000" dirty="0"/>
                  <a:t>Adopt a model-splitting paradigm:</a:t>
                </a:r>
              </a:p>
              <a:p>
                <a:pPr lvl="1"/>
                <a:r>
                  <a:rPr kumimoji="1" lang="en-US" altLang="zh-CN" sz="2000" dirty="0"/>
                  <a:t>Top model protects label.</a:t>
                </a:r>
              </a:p>
              <a:p>
                <a:pPr lvl="1"/>
                <a:r>
                  <a:rPr kumimoji="1" lang="en-US" altLang="zh-CN" sz="2000" dirty="0"/>
                  <a:t>Bottom models protect features. </a:t>
                </a:r>
              </a:p>
              <a:p>
                <a:r>
                  <a:rPr kumimoji="1" lang="en-US" altLang="zh-CN" sz="2000" dirty="0"/>
                  <a:t>Training-phase perturbation -&gt; complex-yet-deterministic top model.</a:t>
                </a:r>
              </a:p>
              <a:p>
                <a:r>
                  <a:rPr kumimoji="1" lang="en-US" altLang="zh-CN" sz="2000" dirty="0"/>
                  <a:t>Dilemmas: </a:t>
                </a:r>
              </a:p>
              <a:p>
                <a:pPr lvl="1"/>
                <a:r>
                  <a:rPr kumimoji="1" lang="en-US" altLang="zh-CN" sz="2000" b="1" dirty="0"/>
                  <a:t>privacy-utility trade-off </a:t>
                </a:r>
                <a:r>
                  <a:rPr kumimoji="1" lang="en-US" altLang="zh-CN" sz="2000" dirty="0"/>
                  <a:t>due to perturbation</a:t>
                </a:r>
              </a:p>
              <a:p>
                <a:pPr lvl="1"/>
                <a:r>
                  <a:rPr kumimoji="1" lang="en-US" altLang="zh-CN" sz="2000" b="1" dirty="0"/>
                  <a:t>label-feature privacy trade-off </a:t>
                </a:r>
                <a:r>
                  <a:rPr kumimoji="1" lang="en-US" altLang="zh-CN" sz="2000" dirty="0"/>
                  <a:t>due to embedding dimension.</a:t>
                </a:r>
              </a:p>
              <a:p>
                <a:r>
                  <a:rPr kumimoji="1" lang="en-US" altLang="zh-CN" sz="2000" dirty="0"/>
                  <a:t>Fundamental cause: directly train forward embeddings to </a:t>
                </a:r>
                <a:r>
                  <a:rPr kumimoji="1" lang="en-US" altLang="zh-CN" sz="2000" b="1" dirty="0"/>
                  <a:t>fit labels</a:t>
                </a:r>
                <a:r>
                  <a:rPr kumimoji="1" lang="en-US" altLang="zh-CN" sz="2000" dirty="0"/>
                  <a:t>. </a:t>
                </a:r>
              </a:p>
              <a:p>
                <a:r>
                  <a:rPr kumimoji="1" lang="en-US" altLang="zh-CN" sz="2000" dirty="0"/>
                  <a:t>Do not remove the prior label information in </a:t>
                </a:r>
                <a:r>
                  <a:rPr kumimoji="1" lang="en-US" altLang="zh-CN" sz="2000" i="0" dirty="0">
                    <a:latin typeface="Cambria Math" panose="02040503050406030204" pitchFamily="18" charset="0"/>
                  </a:rPr>
                  <a:t>𝑋_0  </a:t>
                </a:r>
                <a:r>
                  <a:rPr kumimoji="1" lang="en-US" altLang="zh-CN" sz="2000" dirty="0"/>
                  <a:t>from labels.</a:t>
                </a:r>
              </a:p>
              <a:p>
                <a:endParaRPr kumimoji="1" lang="zh-CN" altLang="en-US" dirty="0"/>
              </a:p>
            </p:txBody>
          </p:sp>
        </mc:Fallback>
      </mc:AlternateContent>
      <p:sp>
        <p:nvSpPr>
          <p:cNvPr id="4" name="灯片编号占位符 3"/>
          <p:cNvSpPr>
            <a:spLocks noGrp="1"/>
          </p:cNvSpPr>
          <p:nvPr>
            <p:ph type="sldNum" sz="quarter" idx="5"/>
          </p:nvPr>
        </p:nvSpPr>
        <p:spPr/>
        <p:txBody>
          <a:bodyPr/>
          <a:lstStyle/>
          <a:p>
            <a:fld id="{6791FC75-C9A7-1045-8278-CB4C79C9C1CB}" type="slidenum">
              <a:rPr lang="en-US" smtClean="0"/>
              <a:t>17</a:t>
            </a:fld>
            <a:endParaRPr lang="en-US"/>
          </a:p>
        </p:txBody>
      </p:sp>
    </p:spTree>
    <p:extLst>
      <p:ext uri="{BB962C8B-B14F-4D97-AF65-F5344CB8AC3E}">
        <p14:creationId xmlns:p14="http://schemas.microsoft.com/office/powerpoint/2010/main" val="27710369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We</a:t>
            </a:r>
            <a:r>
              <a:rPr kumimoji="1" lang="zh-CN" altLang="en-US" dirty="0"/>
              <a:t> </a:t>
            </a:r>
            <a:r>
              <a:rPr kumimoji="1" lang="en-US" altLang="zh-CN" dirty="0"/>
              <a:t>first</a:t>
            </a:r>
            <a:r>
              <a:rPr kumimoji="1" lang="zh-CN" altLang="en-US" dirty="0"/>
              <a:t> </a:t>
            </a:r>
            <a:r>
              <a:rPr kumimoji="1" lang="en-US" altLang="zh-CN" dirty="0"/>
              <a:t>define</a:t>
            </a:r>
            <a:r>
              <a:rPr kumimoji="1" lang="zh-CN" altLang="en-US" dirty="0"/>
              <a:t> </a:t>
            </a:r>
            <a:r>
              <a:rPr kumimoji="1" lang="en-US" altLang="zh-CN" dirty="0"/>
              <a:t>the</a:t>
            </a:r>
            <a:r>
              <a:rPr kumimoji="1" lang="zh-CN" altLang="en-US" dirty="0"/>
              <a:t> </a:t>
            </a:r>
            <a:r>
              <a:rPr kumimoji="1" lang="en-US" altLang="zh-CN" dirty="0"/>
              <a:t>private</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ID-label</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endParaRPr kumimoji="1" lang="en-US" altLang="zh-CN" dirty="0"/>
          </a:p>
          <a:p>
            <a:endParaRPr kumimoji="1" lang="en-US" altLang="zh-CN" dirty="0"/>
          </a:p>
          <a:p>
            <a:r>
              <a:rPr kumimoji="1" lang="en-US" altLang="zh-CN" dirty="0"/>
              <a:t>We</a:t>
            </a:r>
            <a:r>
              <a:rPr kumimoji="1" lang="zh-CN" altLang="en-US" dirty="0"/>
              <a:t> </a:t>
            </a:r>
            <a:r>
              <a:rPr kumimoji="1" lang="en-US" altLang="zh-CN" dirty="0"/>
              <a:t>leverage</a:t>
            </a:r>
            <a:r>
              <a:rPr kumimoji="1" lang="zh-CN" altLang="en-US" dirty="0"/>
              <a:t> </a:t>
            </a:r>
            <a:r>
              <a:rPr kumimoji="1" lang="en-US" altLang="zh-CN" dirty="0"/>
              <a:t>the</a:t>
            </a:r>
            <a:r>
              <a:rPr kumimoji="1" lang="zh-CN" altLang="en-US" dirty="0"/>
              <a:t> </a:t>
            </a:r>
            <a:r>
              <a:rPr kumimoji="1" lang="en-US" altLang="zh-CN" dirty="0"/>
              <a:t>notion</a:t>
            </a:r>
            <a:r>
              <a:rPr kumimoji="1" lang="zh-CN" altLang="en-US" dirty="0"/>
              <a:t> </a:t>
            </a:r>
            <a:r>
              <a:rPr kumimoji="1" lang="en-US" altLang="zh-CN" dirty="0"/>
              <a:t>of</a:t>
            </a:r>
            <a:r>
              <a:rPr kumimoji="1" lang="zh-CN" altLang="en-US" dirty="0"/>
              <a:t> </a:t>
            </a:r>
            <a:r>
              <a:rPr kumimoji="1" lang="en-US" altLang="zh-CN" dirty="0"/>
              <a:t>mutual</a:t>
            </a:r>
            <a:r>
              <a:rPr kumimoji="1" lang="zh-CN" altLang="en-US" dirty="0"/>
              <a:t> </a:t>
            </a:r>
            <a:r>
              <a:rPr kumimoji="1" lang="en-US" altLang="zh-CN" dirty="0"/>
              <a:t>information</a:t>
            </a:r>
            <a:r>
              <a:rPr kumimoji="1" lang="zh-CN" altLang="en-US" dirty="0"/>
              <a:t> </a:t>
            </a:r>
            <a:r>
              <a:rPr kumimoji="1" lang="en-US" altLang="zh-CN" dirty="0"/>
              <a:t>privacy</a:t>
            </a:r>
            <a:r>
              <a:rPr kumimoji="1" lang="zh-CN" altLang="en-US" dirty="0"/>
              <a:t> </a:t>
            </a:r>
            <a:r>
              <a:rPr kumimoji="1" lang="en-US" altLang="zh-CN" dirty="0"/>
              <a:t>to</a:t>
            </a:r>
            <a:r>
              <a:rPr kumimoji="1" lang="zh-CN" altLang="en-US" dirty="0"/>
              <a:t> </a:t>
            </a:r>
            <a:r>
              <a:rPr kumimoji="1" lang="en-US" altLang="zh-CN" dirty="0"/>
              <a:t>measure</a:t>
            </a:r>
            <a:r>
              <a:rPr kumimoji="1" lang="zh-CN" altLang="en-US" dirty="0"/>
              <a:t> </a:t>
            </a:r>
            <a:r>
              <a:rPr kumimoji="1" lang="en-US" altLang="zh-CN" dirty="0"/>
              <a:t>the</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leaked</a:t>
            </a:r>
            <a:r>
              <a:rPr kumimoji="1" lang="zh-CN" altLang="en-US" dirty="0"/>
              <a:t> </a:t>
            </a:r>
            <a:r>
              <a:rPr kumimoji="1" lang="en-US" altLang="zh-CN" dirty="0"/>
              <a:t>to</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endParaRPr kumimoji="1" lang="en-US" altLang="zh-CN" dirty="0"/>
          </a:p>
          <a:p>
            <a:endParaRPr kumimoji="1" lang="en-US" altLang="zh-CN" dirty="0"/>
          </a:p>
          <a:p>
            <a:r>
              <a:rPr kumimoji="1" lang="en-US" altLang="zh-CN" dirty="0"/>
              <a:t>The</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r>
              <a:rPr kumimoji="1" lang="en-US" altLang="zh-CN" dirty="0"/>
              <a:t>from</a:t>
            </a:r>
            <a:r>
              <a:rPr kumimoji="1" lang="zh-CN" altLang="en-US" dirty="0"/>
              <a:t> </a:t>
            </a:r>
            <a:r>
              <a:rPr kumimoji="1" lang="en-US" altLang="zh-CN" dirty="0"/>
              <a:t>input</a:t>
            </a:r>
            <a:r>
              <a:rPr kumimoji="1" lang="zh-CN" altLang="en-US" dirty="0"/>
              <a:t> </a:t>
            </a:r>
            <a:r>
              <a:rPr kumimoji="1" lang="en-US" altLang="zh-CN" dirty="0"/>
              <a:t>X</a:t>
            </a:r>
            <a:r>
              <a:rPr kumimoji="1" lang="zh-CN" altLang="en-US" dirty="0"/>
              <a:t> </a:t>
            </a:r>
            <a:r>
              <a:rPr kumimoji="1" lang="en-US" altLang="zh-CN" dirty="0"/>
              <a:t>to</a:t>
            </a:r>
            <a:r>
              <a:rPr kumimoji="1" lang="zh-CN" altLang="en-US" dirty="0"/>
              <a:t> </a:t>
            </a:r>
            <a:r>
              <a:rPr kumimoji="1" lang="en-US" altLang="zh-CN" dirty="0"/>
              <a:t>output</a:t>
            </a:r>
            <a:r>
              <a:rPr kumimoji="1" lang="zh-CN" altLang="en-US" dirty="0"/>
              <a:t> </a:t>
            </a:r>
            <a:r>
              <a:rPr kumimoji="1" lang="en-US" altLang="zh-CN" dirty="0"/>
              <a:t>Y</a:t>
            </a:r>
            <a:r>
              <a:rPr kumimoji="1" lang="zh-CN" altLang="en-US" dirty="0"/>
              <a:t> </a:t>
            </a:r>
            <a:r>
              <a:rPr kumimoji="1" lang="en-US" altLang="zh-CN" dirty="0"/>
              <a:t>is</a:t>
            </a:r>
            <a:r>
              <a:rPr kumimoji="1" lang="zh-CN" altLang="en-US" dirty="0"/>
              <a:t> </a:t>
            </a:r>
            <a:r>
              <a:rPr kumimoji="1" lang="en-US" altLang="zh-CN" dirty="0"/>
              <a:t>quantified</a:t>
            </a:r>
            <a:r>
              <a:rPr kumimoji="1" lang="zh-CN" altLang="en-US" dirty="0"/>
              <a:t> </a:t>
            </a:r>
            <a:r>
              <a:rPr kumimoji="1" lang="en-US" altLang="zh-CN" dirty="0"/>
              <a:t>as</a:t>
            </a:r>
            <a:r>
              <a:rPr kumimoji="1" lang="zh-CN" altLang="en-US" dirty="0"/>
              <a:t> </a:t>
            </a:r>
            <a:r>
              <a:rPr kumimoji="1" lang="en-US" altLang="zh-CN" dirty="0"/>
              <a:t>their</a:t>
            </a:r>
            <a:r>
              <a:rPr kumimoji="1" lang="zh-CN" altLang="en-US" dirty="0"/>
              <a:t> </a:t>
            </a:r>
            <a:r>
              <a:rPr kumimoji="1" lang="en-US" altLang="zh-CN" dirty="0"/>
              <a:t>mutual</a:t>
            </a:r>
            <a:r>
              <a:rPr kumimoji="1" lang="zh-CN" altLang="en-US" dirty="0"/>
              <a:t> </a:t>
            </a:r>
            <a:r>
              <a:rPr kumimoji="1" lang="en-US" altLang="zh-CN" dirty="0"/>
              <a:t>information.</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18</a:t>
            </a:fld>
            <a:endParaRPr lang="en-US"/>
          </a:p>
        </p:txBody>
      </p:sp>
    </p:spTree>
    <p:extLst>
      <p:ext uri="{BB962C8B-B14F-4D97-AF65-F5344CB8AC3E}">
        <p14:creationId xmlns:p14="http://schemas.microsoft.com/office/powerpoint/2010/main" val="546767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a:t>We</a:t>
            </a:r>
            <a:r>
              <a:rPr kumimoji="1" lang="zh-CN" altLang="en-US" sz="1200" dirty="0"/>
              <a:t> </a:t>
            </a:r>
            <a:r>
              <a:rPr kumimoji="1" lang="en-US" altLang="zh-CN" sz="1200" dirty="0"/>
              <a:t>aim</a:t>
            </a:r>
            <a:r>
              <a:rPr kumimoji="1" lang="zh-CN" altLang="en-US" sz="1200" dirty="0"/>
              <a:t> </a:t>
            </a:r>
            <a:r>
              <a:rPr kumimoji="1" lang="en-US" altLang="zh-CN" sz="1200" dirty="0"/>
              <a:t>to</a:t>
            </a:r>
            <a:r>
              <a:rPr kumimoji="1" lang="zh-CN" altLang="en-US" sz="1200" dirty="0"/>
              <a:t> </a:t>
            </a:r>
            <a:r>
              <a:rPr kumimoji="1" lang="en-US" altLang="zh-CN" sz="1200" dirty="0"/>
              <a:t>propose</a:t>
            </a:r>
            <a:r>
              <a:rPr kumimoji="1" lang="zh-CN" altLang="en-US" sz="1200" dirty="0"/>
              <a:t> </a:t>
            </a:r>
            <a:r>
              <a:rPr kumimoji="1" lang="en-US" altLang="zh-CN" sz="1200" dirty="0"/>
              <a:t>an</a:t>
            </a:r>
            <a:r>
              <a:rPr kumimoji="1" lang="zh-CN" altLang="en-US" sz="1200" dirty="0"/>
              <a:t> </a:t>
            </a:r>
            <a:r>
              <a:rPr kumimoji="1" lang="en-US" altLang="zh-CN" sz="1200" dirty="0"/>
              <a:t>optimization</a:t>
            </a:r>
            <a:r>
              <a:rPr kumimoji="1" lang="zh-CN" altLang="en-US" sz="1200" dirty="0"/>
              <a:t> </a:t>
            </a:r>
            <a:r>
              <a:rPr kumimoji="1" lang="en-US" altLang="zh-CN" sz="1200" dirty="0"/>
              <a:t>problem</a:t>
            </a:r>
            <a:r>
              <a:rPr kumimoji="1" lang="zh-CN" altLang="en-US" sz="1200" dirty="0"/>
              <a:t> </a:t>
            </a:r>
            <a:r>
              <a:rPr kumimoji="1" lang="en-US" altLang="zh-CN" sz="1200" dirty="0"/>
              <a:t>to</a:t>
            </a:r>
            <a:r>
              <a:rPr kumimoji="1" lang="zh-CN" altLang="en-US" sz="1200" dirty="0"/>
              <a:t> </a:t>
            </a:r>
            <a:r>
              <a:rPr kumimoji="1" lang="en-US" altLang="zh-CN" sz="1200" dirty="0"/>
              <a:t>encode</a:t>
            </a:r>
            <a:r>
              <a:rPr kumimoji="1" lang="zh-CN" altLang="en-US" sz="1200" dirty="0"/>
              <a:t> </a:t>
            </a:r>
            <a:r>
              <a:rPr kumimoji="1" lang="en-US" altLang="zh-CN" sz="1200" dirty="0"/>
              <a:t>the</a:t>
            </a:r>
            <a:r>
              <a:rPr kumimoji="1" lang="zh-CN" altLang="en-US" sz="1200" dirty="0"/>
              <a:t> </a:t>
            </a:r>
            <a:r>
              <a:rPr kumimoji="1" lang="en-US" altLang="zh-CN" sz="1200" b="1" dirty="0"/>
              <a:t>minimum-necessary</a:t>
            </a:r>
            <a:r>
              <a:rPr kumimoji="1" lang="zh-CN" altLang="en-US" sz="1200" b="1" dirty="0"/>
              <a:t> </a:t>
            </a:r>
            <a:r>
              <a:rPr kumimoji="1" lang="en-US" altLang="zh-CN" sz="1200" b="1" dirty="0"/>
              <a:t>label</a:t>
            </a:r>
            <a:r>
              <a:rPr kumimoji="1" lang="zh-CN" altLang="en-US" sz="1200" b="1" dirty="0"/>
              <a:t> </a:t>
            </a:r>
            <a:r>
              <a:rPr kumimoji="1" lang="en-US" altLang="zh-CN" sz="1200" b="1" dirty="0"/>
              <a:t>informatio</a:t>
            </a:r>
            <a:r>
              <a:rPr kumimoji="1" lang="en-US" altLang="zh-CN" sz="1200" dirty="0"/>
              <a:t>n</a:t>
            </a:r>
            <a:r>
              <a:rPr kumimoji="1" lang="zh-CN" altLang="en-US" sz="1200" dirty="0"/>
              <a:t> </a:t>
            </a:r>
            <a:r>
              <a:rPr kumimoji="1" lang="en-US" altLang="zh-CN" sz="1200" dirty="0"/>
              <a:t>from</a:t>
            </a:r>
            <a:r>
              <a:rPr kumimoji="1" lang="zh-CN" altLang="en-US" sz="1200" dirty="0"/>
              <a:t> </a:t>
            </a:r>
            <a:r>
              <a:rPr kumimoji="1" lang="en-US" altLang="zh-CN" sz="1200" dirty="0"/>
              <a:t>the</a:t>
            </a:r>
            <a:r>
              <a:rPr kumimoji="1" lang="zh-CN" altLang="en-US" sz="1200" dirty="0"/>
              <a:t> </a:t>
            </a:r>
            <a:r>
              <a:rPr kumimoji="1" lang="en-US" altLang="zh-CN" sz="1200" dirty="0"/>
              <a:t>ground-truth</a:t>
            </a:r>
            <a:r>
              <a:rPr kumimoji="1" lang="zh-CN" altLang="en-US" sz="1200" dirty="0"/>
              <a:t> </a:t>
            </a:r>
            <a:r>
              <a:rPr kumimoji="1" lang="en-US" altLang="zh-CN" sz="1200" dirty="0"/>
              <a:t>label</a:t>
            </a:r>
            <a:r>
              <a:rPr kumimoji="1" lang="zh-CN" altLang="en-US" sz="1200" dirty="0"/>
              <a:t> </a:t>
            </a:r>
            <a:r>
              <a:rPr kumimoji="1" lang="en-US" altLang="zh-CN" sz="1200" dirty="0"/>
              <a:t>information.</a:t>
            </a:r>
            <a:r>
              <a:rPr kumimoji="1" lang="zh-CN" altLang="en-US" sz="1200" dirty="0"/>
              <a:t> </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a:t>As</a:t>
            </a:r>
            <a:r>
              <a:rPr kumimoji="1" lang="zh-CN" altLang="en-US" sz="1200" dirty="0"/>
              <a:t> </a:t>
            </a:r>
            <a:r>
              <a:rPr kumimoji="1" lang="en-US" altLang="zh-CN" sz="1200" dirty="0"/>
              <a:t>shown</a:t>
            </a:r>
            <a:r>
              <a:rPr kumimoji="1" lang="zh-CN" altLang="en-US" sz="1200" dirty="0"/>
              <a:t> </a:t>
            </a:r>
            <a:r>
              <a:rPr kumimoji="1" lang="en-US" altLang="zh-CN" sz="1200" dirty="0"/>
              <a:t>in</a:t>
            </a:r>
            <a:r>
              <a:rPr kumimoji="1" lang="zh-CN" altLang="en-US" sz="1200" dirty="0"/>
              <a:t> </a:t>
            </a:r>
            <a:r>
              <a:rPr kumimoji="1" lang="en-US" altLang="zh-CN" sz="1200" dirty="0"/>
              <a:t>this</a:t>
            </a:r>
            <a:r>
              <a:rPr kumimoji="1" lang="zh-CN" altLang="en-US" sz="1200" dirty="0"/>
              <a:t> </a:t>
            </a:r>
            <a:r>
              <a:rPr kumimoji="1" lang="en-US" altLang="zh-CN" sz="1200" dirty="0"/>
              <a:t>schematic</a:t>
            </a:r>
            <a:r>
              <a:rPr kumimoji="1" lang="zh-CN" altLang="en-US" sz="1200" dirty="0"/>
              <a:t> </a:t>
            </a:r>
            <a:r>
              <a:rPr kumimoji="1" lang="en-US" altLang="zh-CN" sz="1200" dirty="0"/>
              <a:t>graph,</a:t>
            </a:r>
            <a:r>
              <a:rPr kumimoji="1" lang="zh-CN" altLang="en-US" sz="1200" dirty="0"/>
              <a:t> </a:t>
            </a:r>
            <a:r>
              <a:rPr kumimoji="1" lang="en-US" altLang="zh-CN" sz="1200" dirty="0"/>
              <a:t>the</a:t>
            </a:r>
            <a:r>
              <a:rPr kumimoji="1" lang="zh-CN" altLang="en-US" sz="1200" dirty="0"/>
              <a:t> </a:t>
            </a:r>
            <a:r>
              <a:rPr kumimoji="1" lang="en-US" altLang="zh-CN" sz="1200" dirty="0"/>
              <a:t>blue</a:t>
            </a:r>
            <a:r>
              <a:rPr kumimoji="1" lang="zh-CN" altLang="en-US" sz="1200" dirty="0"/>
              <a:t> </a:t>
            </a:r>
            <a:r>
              <a:rPr kumimoji="1" lang="en-US" altLang="zh-CN" sz="1200" dirty="0"/>
              <a:t>rectangle</a:t>
            </a:r>
            <a:r>
              <a:rPr kumimoji="1" lang="zh-CN" altLang="en-US" sz="1200" dirty="0"/>
              <a:t> </a:t>
            </a:r>
            <a:r>
              <a:rPr kumimoji="1" lang="en-US" altLang="zh-CN" sz="1200" dirty="0"/>
              <a:t>denotes</a:t>
            </a:r>
            <a:r>
              <a:rPr kumimoji="1" lang="zh-CN" altLang="en-US" sz="1200" dirty="0"/>
              <a:t> </a:t>
            </a:r>
            <a:r>
              <a:rPr kumimoji="1" lang="en-US" altLang="zh-CN" sz="1200" dirty="0"/>
              <a:t>the</a:t>
            </a:r>
            <a:r>
              <a:rPr kumimoji="1" lang="zh-CN" altLang="en-US" sz="1200" dirty="0"/>
              <a:t> </a:t>
            </a:r>
            <a:r>
              <a:rPr kumimoji="1" lang="en-US" altLang="zh-CN" sz="1200" dirty="0"/>
              <a:t>label</a:t>
            </a:r>
            <a:r>
              <a:rPr kumimoji="1" lang="zh-CN" altLang="en-US" sz="1200" dirty="0"/>
              <a:t> </a:t>
            </a:r>
            <a:r>
              <a:rPr kumimoji="1" lang="en-US" altLang="zh-CN" sz="1200" dirty="0"/>
              <a:t>information</a:t>
            </a:r>
            <a:r>
              <a:rPr kumimoji="1" lang="zh-CN" altLang="en-US" sz="1200" dirty="0"/>
              <a:t> </a:t>
            </a:r>
            <a:r>
              <a:rPr kumimoji="1" lang="en-US" altLang="zh-CN" sz="1200" dirty="0"/>
              <a:t>that</a:t>
            </a:r>
            <a:r>
              <a:rPr kumimoji="1" lang="zh-CN" altLang="en-US" sz="1200" dirty="0"/>
              <a:t> </a:t>
            </a:r>
            <a:r>
              <a:rPr kumimoji="1" lang="en-US" altLang="zh-CN" sz="1200" dirty="0"/>
              <a:t>the</a:t>
            </a:r>
            <a:r>
              <a:rPr kumimoji="1" lang="zh-CN" altLang="en-US" sz="1200" dirty="0"/>
              <a:t> </a:t>
            </a:r>
            <a:r>
              <a:rPr kumimoji="1" lang="en-US" altLang="zh-CN" sz="1200" dirty="0"/>
              <a:t>active</a:t>
            </a:r>
            <a:r>
              <a:rPr kumimoji="1" lang="zh-CN" altLang="en-US" sz="1200" dirty="0"/>
              <a:t> </a:t>
            </a:r>
            <a:r>
              <a:rPr kumimoji="1" lang="en-US" altLang="zh-CN" sz="1200" dirty="0"/>
              <a:t>party</a:t>
            </a:r>
            <a:r>
              <a:rPr kumimoji="1" lang="zh-CN" altLang="en-US" sz="1200" dirty="0"/>
              <a:t> </a:t>
            </a:r>
            <a:r>
              <a:rPr kumimoji="1" lang="en-US" altLang="zh-CN" sz="1200" dirty="0"/>
              <a:t>can</a:t>
            </a:r>
            <a:r>
              <a:rPr kumimoji="1" lang="zh-CN" altLang="en-US" sz="1200" dirty="0"/>
              <a:t> </a:t>
            </a:r>
            <a:r>
              <a:rPr kumimoji="1" lang="en-US" altLang="zh-CN" sz="1200" dirty="0"/>
              <a:t>learn</a:t>
            </a:r>
            <a:r>
              <a:rPr kumimoji="1" lang="zh-CN" altLang="en-US" sz="1200" dirty="0"/>
              <a:t> </a:t>
            </a:r>
            <a:r>
              <a:rPr kumimoji="1" lang="en-US" altLang="zh-CN" sz="1200" dirty="0"/>
              <a:t>from</a:t>
            </a:r>
            <a:r>
              <a:rPr kumimoji="1" lang="zh-CN" altLang="en-US" sz="1200" dirty="0"/>
              <a:t> </a:t>
            </a:r>
            <a:r>
              <a:rPr kumimoji="1" lang="en-US" altLang="zh-CN" sz="1200" dirty="0"/>
              <a:t>its</a:t>
            </a:r>
            <a:r>
              <a:rPr kumimoji="1" lang="zh-CN" altLang="en-US" sz="1200" dirty="0"/>
              <a:t> </a:t>
            </a:r>
            <a:r>
              <a:rPr kumimoji="1" lang="en-US" altLang="zh-CN" sz="1200" dirty="0"/>
              <a:t>local</a:t>
            </a:r>
            <a:r>
              <a:rPr kumimoji="1" lang="zh-CN" altLang="en-US" sz="1200" dirty="0"/>
              <a:t> </a:t>
            </a:r>
            <a:r>
              <a:rPr kumimoji="1" lang="en-US" altLang="zh-CN" sz="1200" dirty="0"/>
              <a:t>features.</a:t>
            </a:r>
            <a:r>
              <a:rPr kumimoji="1" lang="zh-CN" altLang="en-US" sz="1200" dirty="0"/>
              <a:t> </a:t>
            </a:r>
            <a:r>
              <a:rPr kumimoji="1" lang="en-US" altLang="zh-CN" sz="1200" dirty="0"/>
              <a:t>(recall</a:t>
            </a:r>
            <a:r>
              <a:rPr kumimoji="1" lang="zh-CN" altLang="en-US" sz="1200" dirty="0"/>
              <a:t> </a:t>
            </a:r>
            <a:r>
              <a:rPr kumimoji="1" lang="en-US" altLang="zh-CN" sz="1200" dirty="0"/>
              <a:t>that</a:t>
            </a:r>
            <a:r>
              <a:rPr kumimoji="1" lang="zh-CN" altLang="en-US" sz="1200" dirty="0"/>
              <a:t> </a:t>
            </a:r>
            <a:r>
              <a:rPr kumimoji="1" lang="en-US" altLang="zh-CN" sz="1200" dirty="0"/>
              <a:t>the</a:t>
            </a:r>
            <a:r>
              <a:rPr kumimoji="1" lang="zh-CN" altLang="en-US" sz="1200" dirty="0"/>
              <a:t> </a:t>
            </a:r>
            <a:r>
              <a:rPr kumimoji="1" lang="en-US" altLang="zh-CN" sz="1200" dirty="0"/>
              <a:t>active</a:t>
            </a:r>
            <a:r>
              <a:rPr kumimoji="1" lang="zh-CN" altLang="en-US" sz="1200" dirty="0"/>
              <a:t> </a:t>
            </a:r>
            <a:r>
              <a:rPr kumimoji="1" lang="en-US" altLang="zh-CN" sz="1200" dirty="0"/>
              <a:t>party</a:t>
            </a:r>
            <a:r>
              <a:rPr kumimoji="1" lang="zh-CN" altLang="en-US" sz="1200" dirty="0"/>
              <a:t> </a:t>
            </a:r>
            <a:r>
              <a:rPr kumimoji="1" lang="en-US" altLang="zh-CN" sz="1200" dirty="0"/>
              <a:t>has</a:t>
            </a:r>
            <a:r>
              <a:rPr kumimoji="1" lang="zh-CN" altLang="en-US" sz="1200" dirty="0"/>
              <a:t> </a:t>
            </a:r>
            <a:r>
              <a:rPr kumimoji="1" lang="en-US" altLang="zh-CN" sz="1200" dirty="0"/>
              <a:t>labeled</a:t>
            </a:r>
            <a:r>
              <a:rPr kumimoji="1" lang="zh-CN" altLang="en-US" sz="1200" dirty="0"/>
              <a:t> </a:t>
            </a:r>
            <a:r>
              <a:rPr kumimoji="1" lang="en-US" altLang="zh-CN" sz="1200" dirty="0"/>
              <a:t>features.)</a:t>
            </a:r>
            <a:r>
              <a:rPr kumimoji="1" lang="zh-CN" altLang="en-US" sz="1200" dirty="0"/>
              <a:t> </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a:t>The</a:t>
            </a:r>
            <a:r>
              <a:rPr kumimoji="1" lang="zh-CN" altLang="en-US" sz="1200" dirty="0"/>
              <a:t> </a:t>
            </a:r>
            <a:r>
              <a:rPr kumimoji="1" lang="en-US" altLang="zh-CN" sz="1200" dirty="0"/>
              <a:t>green</a:t>
            </a:r>
            <a:r>
              <a:rPr kumimoji="1" lang="zh-CN" altLang="en-US" sz="1200" dirty="0"/>
              <a:t> </a:t>
            </a:r>
            <a:r>
              <a:rPr kumimoji="1" lang="en-US" altLang="zh-CN" sz="1200" dirty="0"/>
              <a:t>rectangle</a:t>
            </a:r>
            <a:r>
              <a:rPr kumimoji="1" lang="zh-CN" altLang="en-US" sz="1200" dirty="0"/>
              <a:t> </a:t>
            </a:r>
            <a:r>
              <a:rPr kumimoji="1" lang="en-US" altLang="zh-CN" sz="1200" dirty="0"/>
              <a:t>corresponds</a:t>
            </a:r>
            <a:r>
              <a:rPr kumimoji="1" lang="zh-CN" altLang="en-US" sz="1200" dirty="0"/>
              <a:t> </a:t>
            </a:r>
            <a:r>
              <a:rPr kumimoji="1" lang="en-US" altLang="zh-CN" sz="1200" dirty="0"/>
              <a:t>to</a:t>
            </a:r>
            <a:r>
              <a:rPr kumimoji="1" lang="zh-CN" altLang="en-US" sz="1200" dirty="0"/>
              <a:t> </a:t>
            </a:r>
            <a:r>
              <a:rPr kumimoji="1" lang="en-US" altLang="zh-CN" sz="1200" dirty="0"/>
              <a:t>the</a:t>
            </a:r>
            <a:r>
              <a:rPr kumimoji="1" lang="zh-CN" altLang="en-US" sz="1200" dirty="0"/>
              <a:t> </a:t>
            </a:r>
            <a:r>
              <a:rPr kumimoji="1" lang="en-US" altLang="zh-CN" sz="1200" dirty="0"/>
              <a:t>remaining</a:t>
            </a:r>
            <a:r>
              <a:rPr kumimoji="1" lang="zh-CN" altLang="en-US" sz="1200" dirty="0"/>
              <a:t> </a:t>
            </a:r>
            <a:r>
              <a:rPr kumimoji="1" lang="en-US" altLang="zh-CN" sz="1200" dirty="0"/>
              <a:t>label</a:t>
            </a:r>
            <a:r>
              <a:rPr kumimoji="1" lang="zh-CN" altLang="en-US" sz="1200" dirty="0"/>
              <a:t> </a:t>
            </a:r>
            <a:r>
              <a:rPr kumimoji="1" lang="en-US" altLang="zh-CN" sz="1200" dirty="0"/>
              <a:t>information</a:t>
            </a:r>
            <a:r>
              <a:rPr kumimoji="1" lang="zh-CN" altLang="en-US" sz="1200" dirty="0"/>
              <a:t> </a:t>
            </a:r>
            <a:r>
              <a:rPr kumimoji="1" lang="en-US" altLang="zh-CN" sz="1200" dirty="0"/>
              <a:t>that</a:t>
            </a:r>
            <a:r>
              <a:rPr kumimoji="1" lang="zh-CN" altLang="en-US" sz="1200" dirty="0"/>
              <a:t> </a:t>
            </a:r>
            <a:r>
              <a:rPr kumimoji="1" lang="en-US" altLang="zh-CN" sz="1200" dirty="0"/>
              <a:t>is</a:t>
            </a:r>
            <a:r>
              <a:rPr kumimoji="1" lang="zh-CN" altLang="en-US" sz="1200" dirty="0"/>
              <a:t> </a:t>
            </a:r>
            <a:r>
              <a:rPr kumimoji="1" lang="en-US" altLang="zh-CN" sz="1200" dirty="0"/>
              <a:t>not</a:t>
            </a:r>
            <a:r>
              <a:rPr kumimoji="1" lang="zh-CN" altLang="en-US" sz="1200" dirty="0"/>
              <a:t> </a:t>
            </a:r>
            <a:r>
              <a:rPr kumimoji="1" lang="en-US" altLang="zh-CN" sz="1200" dirty="0"/>
              <a:t>learned</a:t>
            </a:r>
            <a:r>
              <a:rPr kumimoji="1" lang="zh-CN" altLang="en-US" sz="1200" dirty="0"/>
              <a:t> </a:t>
            </a:r>
            <a:r>
              <a:rPr kumimoji="1" lang="en-US" altLang="zh-CN" sz="1200" dirty="0"/>
              <a:t>by</a:t>
            </a:r>
            <a:r>
              <a:rPr kumimoji="1" lang="zh-CN" altLang="en-US" sz="1200" dirty="0"/>
              <a:t> </a:t>
            </a:r>
            <a:r>
              <a:rPr kumimoji="1" lang="en-US" altLang="zh-CN" sz="1200" dirty="0"/>
              <a:t>the</a:t>
            </a:r>
            <a:r>
              <a:rPr kumimoji="1" lang="zh-CN" altLang="en-US" sz="1200" dirty="0"/>
              <a:t> </a:t>
            </a:r>
            <a:r>
              <a:rPr kumimoji="1" lang="en-US" altLang="zh-CN" sz="1200" dirty="0"/>
              <a:t>active</a:t>
            </a:r>
            <a:r>
              <a:rPr kumimoji="1" lang="zh-CN" altLang="en-US" sz="1200" dirty="0"/>
              <a:t> </a:t>
            </a:r>
            <a:r>
              <a:rPr kumimoji="1" lang="en-US" altLang="zh-CN" sz="1200" dirty="0"/>
              <a:t>party</a:t>
            </a:r>
            <a:r>
              <a:rPr kumimoji="1" lang="zh-CN" altLang="en-US" sz="1200" dirty="0"/>
              <a:t> </a:t>
            </a:r>
            <a:r>
              <a:rPr kumimoji="1" lang="en-US" altLang="zh-CN" sz="1200" dirty="0"/>
              <a:t>locally.</a:t>
            </a:r>
            <a:r>
              <a:rPr kumimoji="1" lang="zh-CN" altLang="en-US" sz="1200" dirty="0"/>
              <a:t> </a:t>
            </a:r>
            <a:r>
              <a:rPr kumimoji="1" lang="en-US" altLang="zh-CN" sz="1200" dirty="0"/>
              <a:t>And</a:t>
            </a:r>
            <a:r>
              <a:rPr kumimoji="1" lang="zh-CN" altLang="en-US" sz="1200" dirty="0"/>
              <a:t> </a:t>
            </a:r>
            <a:r>
              <a:rPr kumimoji="1" lang="en-US" altLang="zh-CN" sz="1200" dirty="0"/>
              <a:t>should</a:t>
            </a:r>
            <a:r>
              <a:rPr kumimoji="1" lang="zh-CN" altLang="en-US" sz="1200" dirty="0"/>
              <a:t> </a:t>
            </a:r>
            <a:r>
              <a:rPr kumimoji="1" lang="en-US" altLang="zh-CN" sz="1200" dirty="0"/>
              <a:t>be</a:t>
            </a:r>
            <a:r>
              <a:rPr kumimoji="1" lang="zh-CN" altLang="en-US" sz="1200" dirty="0"/>
              <a:t> </a:t>
            </a:r>
            <a:r>
              <a:rPr kumimoji="1" lang="en-US" altLang="zh-CN" sz="1200" dirty="0"/>
              <a:t>learned</a:t>
            </a:r>
            <a:r>
              <a:rPr kumimoji="1" lang="zh-CN" altLang="en-US" sz="1200" dirty="0"/>
              <a:t> </a:t>
            </a:r>
            <a:r>
              <a:rPr kumimoji="1" lang="en-US" altLang="zh-CN" sz="1200" dirty="0"/>
              <a:t>during</a:t>
            </a:r>
            <a:r>
              <a:rPr kumimoji="1" lang="zh-CN" altLang="en-US" sz="1200" dirty="0"/>
              <a:t> </a:t>
            </a:r>
            <a:r>
              <a:rPr kumimoji="1" lang="en-US" altLang="zh-CN" sz="1200" dirty="0"/>
              <a:t>VFL</a:t>
            </a:r>
            <a:r>
              <a:rPr kumimoji="1" lang="zh-CN" altLang="en-US" sz="1200" dirty="0"/>
              <a:t> </a:t>
            </a:r>
            <a:r>
              <a:rPr kumimoji="1" lang="en-US" altLang="zh-CN" sz="1200" dirty="0"/>
              <a:t>with</a:t>
            </a:r>
            <a:r>
              <a:rPr kumimoji="1" lang="zh-CN" altLang="en-US" sz="1200" dirty="0"/>
              <a:t> </a:t>
            </a:r>
            <a:r>
              <a:rPr kumimoji="1" lang="en-US" altLang="zh-CN" sz="1200" dirty="0"/>
              <a:t>the</a:t>
            </a:r>
            <a:r>
              <a:rPr kumimoji="1" lang="zh-CN" altLang="en-US" sz="1200" dirty="0"/>
              <a:t> </a:t>
            </a:r>
            <a:r>
              <a:rPr kumimoji="1" lang="en-US" altLang="zh-CN" sz="1200" dirty="0"/>
              <a:t>help</a:t>
            </a:r>
            <a:r>
              <a:rPr kumimoji="1" lang="zh-CN" altLang="en-US" sz="1200" dirty="0"/>
              <a:t> </a:t>
            </a:r>
            <a:r>
              <a:rPr kumimoji="1" lang="en-US" altLang="zh-CN" sz="1200" dirty="0"/>
              <a:t>of</a:t>
            </a:r>
            <a:r>
              <a:rPr kumimoji="1" lang="zh-CN" altLang="en-US" sz="1200" dirty="0"/>
              <a:t> </a:t>
            </a:r>
            <a:r>
              <a:rPr kumimoji="1" lang="en-US" altLang="zh-CN" sz="1200" dirty="0"/>
              <a:t>the</a:t>
            </a:r>
            <a:r>
              <a:rPr kumimoji="1" lang="zh-CN" altLang="en-US" sz="1200" dirty="0"/>
              <a:t> </a:t>
            </a:r>
            <a:r>
              <a:rPr kumimoji="1" lang="en-US" altLang="zh-CN" sz="1200" dirty="0"/>
              <a:t>passive</a:t>
            </a:r>
            <a:r>
              <a:rPr kumimoji="1" lang="zh-CN" altLang="en-US" sz="1200" dirty="0"/>
              <a:t> </a:t>
            </a:r>
            <a:r>
              <a:rPr kumimoji="1" lang="en-US" altLang="zh-CN" sz="1200" dirty="0"/>
              <a:t>parties.</a:t>
            </a:r>
            <a:r>
              <a:rPr kumimoji="1" lang="zh-CN" altLang="en-US" sz="1200" dirty="0"/>
              <a:t> </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a:t>Therefore,</a:t>
            </a:r>
            <a:r>
              <a:rPr kumimoji="1" lang="zh-CN" altLang="en-US" sz="1200" dirty="0"/>
              <a:t> </a:t>
            </a:r>
            <a:r>
              <a:rPr kumimoji="1" lang="en-US" altLang="zh-CN" sz="1200" dirty="0"/>
              <a:t>intuitively,</a:t>
            </a:r>
            <a:r>
              <a:rPr kumimoji="1" lang="zh-CN" altLang="en-US" sz="1200" dirty="0"/>
              <a:t> </a:t>
            </a:r>
            <a:r>
              <a:rPr kumimoji="1" lang="en-US" altLang="zh-CN" sz="1200" dirty="0"/>
              <a:t>the</a:t>
            </a:r>
            <a:r>
              <a:rPr kumimoji="1" lang="zh-CN" altLang="en-US" sz="1200" dirty="0"/>
              <a:t> </a:t>
            </a:r>
            <a:r>
              <a:rPr kumimoji="1" lang="en-US" altLang="zh-CN" sz="1200" dirty="0"/>
              <a:t>green</a:t>
            </a:r>
            <a:r>
              <a:rPr kumimoji="1" lang="zh-CN" altLang="en-US" sz="1200" dirty="0"/>
              <a:t> </a:t>
            </a:r>
            <a:r>
              <a:rPr kumimoji="1" lang="en-US" altLang="zh-CN" sz="1200" dirty="0"/>
              <a:t>part</a:t>
            </a:r>
            <a:r>
              <a:rPr kumimoji="1" lang="zh-CN" altLang="en-US" sz="1200" dirty="0"/>
              <a:t> </a:t>
            </a:r>
            <a:r>
              <a:rPr kumimoji="1" lang="en-US" altLang="zh-CN" sz="1200" dirty="0"/>
              <a:t>indicates</a:t>
            </a:r>
            <a:r>
              <a:rPr kumimoji="1" lang="zh-CN" altLang="en-US" sz="1200" dirty="0"/>
              <a:t> </a:t>
            </a:r>
            <a:r>
              <a:rPr kumimoji="1" lang="en-US" altLang="zh-CN" sz="1200" dirty="0"/>
              <a:t>the</a:t>
            </a:r>
            <a:r>
              <a:rPr kumimoji="1" lang="zh-CN" altLang="en-US" sz="1200" dirty="0"/>
              <a:t> </a:t>
            </a:r>
            <a:r>
              <a:rPr kumimoji="1" lang="en-US" altLang="zh-CN" sz="1200" dirty="0"/>
              <a:t>minimum-necessary</a:t>
            </a:r>
            <a:r>
              <a:rPr kumimoji="1" lang="zh-CN" altLang="en-US" sz="1200" dirty="0"/>
              <a:t> </a:t>
            </a:r>
            <a:r>
              <a:rPr kumimoji="1" lang="en-US" altLang="zh-CN" sz="1200" dirty="0"/>
              <a:t>label</a:t>
            </a:r>
            <a:r>
              <a:rPr kumimoji="1" lang="zh-CN" altLang="en-US" sz="1200" dirty="0"/>
              <a:t> </a:t>
            </a:r>
            <a:r>
              <a:rPr kumimoji="1" lang="en-US" altLang="zh-CN" sz="1200" dirty="0"/>
              <a:t>information</a:t>
            </a:r>
            <a:r>
              <a:rPr kumimoji="1" lang="zh-CN" altLang="en-US" sz="1200" dirty="0"/>
              <a:t> </a:t>
            </a:r>
            <a:r>
              <a:rPr kumimoji="1" lang="en-US" altLang="zh-CN" sz="1200" dirty="0"/>
              <a:t>that</a:t>
            </a:r>
            <a:r>
              <a:rPr kumimoji="1" lang="zh-CN" altLang="en-US" sz="1200" dirty="0"/>
              <a:t> </a:t>
            </a:r>
            <a:r>
              <a:rPr kumimoji="1" lang="en-US" altLang="zh-CN" sz="1200" dirty="0"/>
              <a:t>should</a:t>
            </a:r>
            <a:r>
              <a:rPr kumimoji="1" lang="zh-CN" altLang="en-US" sz="1200" dirty="0"/>
              <a:t> </a:t>
            </a:r>
            <a:r>
              <a:rPr kumimoji="1" lang="en-US" altLang="zh-CN" sz="1200" dirty="0"/>
              <a:t>be</a:t>
            </a:r>
            <a:r>
              <a:rPr kumimoji="1" lang="zh-CN" altLang="en-US" sz="1200" dirty="0"/>
              <a:t> </a:t>
            </a:r>
            <a:r>
              <a:rPr kumimoji="1" lang="en-US" altLang="zh-CN" sz="1200" dirty="0"/>
              <a:t>learned</a:t>
            </a:r>
            <a:r>
              <a:rPr kumimoji="1" lang="zh-CN" altLang="en-US" sz="1200" dirty="0"/>
              <a:t> </a:t>
            </a:r>
            <a:r>
              <a:rPr kumimoji="1" lang="en-US" altLang="zh-CN" sz="1200" dirty="0"/>
              <a:t>in</a:t>
            </a:r>
            <a:r>
              <a:rPr kumimoji="1" lang="zh-CN" altLang="en-US" sz="1200" dirty="0"/>
              <a:t> </a:t>
            </a:r>
            <a:r>
              <a:rPr kumimoji="1" lang="en-US" altLang="zh-CN" sz="1200" dirty="0"/>
              <a:t>VFL.</a:t>
            </a:r>
            <a:r>
              <a:rPr kumimoji="1" lang="zh-CN" altLang="en-US" sz="1200" dirty="0"/>
              <a:t> </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a:t>Our</a:t>
            </a:r>
            <a:r>
              <a:rPr kumimoji="1" lang="zh-CN" altLang="en-US" sz="1200" dirty="0"/>
              <a:t> </a:t>
            </a:r>
            <a:r>
              <a:rPr kumimoji="1" lang="en-US" altLang="zh-CN" sz="1200" dirty="0"/>
              <a:t>proposed</a:t>
            </a:r>
            <a:r>
              <a:rPr kumimoji="1" lang="zh-CN" altLang="en-US" sz="1200" dirty="0"/>
              <a:t> </a:t>
            </a:r>
            <a:r>
              <a:rPr kumimoji="1" lang="en-US" altLang="zh-CN" sz="1200" dirty="0"/>
              <a:t>LPSC</a:t>
            </a:r>
            <a:r>
              <a:rPr kumimoji="1" lang="zh-CN" altLang="en-US" sz="1200" dirty="0"/>
              <a:t> </a:t>
            </a:r>
            <a:r>
              <a:rPr kumimoji="1" lang="en-US" altLang="zh-CN" sz="1200" dirty="0"/>
              <a:t>aims</a:t>
            </a:r>
            <a:r>
              <a:rPr kumimoji="1" lang="zh-CN" altLang="en-US" sz="1200" dirty="0"/>
              <a:t> </a:t>
            </a:r>
            <a:r>
              <a:rPr kumimoji="1" lang="en-US" altLang="zh-CN" sz="1200" dirty="0"/>
              <a:t>to</a:t>
            </a:r>
            <a:r>
              <a:rPr kumimoji="1" lang="zh-CN" altLang="en-US" sz="1200" dirty="0"/>
              <a:t> </a:t>
            </a:r>
            <a:r>
              <a:rPr kumimoji="1" lang="en-US" altLang="zh-CN" sz="1200" dirty="0"/>
              <a:t>encode</a:t>
            </a:r>
            <a:r>
              <a:rPr kumimoji="1" lang="zh-CN" altLang="en-US" sz="1200" dirty="0"/>
              <a:t> </a:t>
            </a:r>
            <a:r>
              <a:rPr kumimoji="1" lang="en-US" altLang="zh-CN" sz="1200" dirty="0"/>
              <a:t>the</a:t>
            </a:r>
            <a:r>
              <a:rPr kumimoji="1" lang="zh-CN" altLang="en-US" sz="1200" dirty="0"/>
              <a:t> </a:t>
            </a:r>
            <a:r>
              <a:rPr kumimoji="1" lang="en-US" altLang="zh-CN" sz="1200" dirty="0"/>
              <a:t>green</a:t>
            </a:r>
            <a:r>
              <a:rPr kumimoji="1" lang="zh-CN" altLang="en-US" sz="1200" dirty="0"/>
              <a:t> </a:t>
            </a:r>
            <a:r>
              <a:rPr kumimoji="1" lang="en-US" altLang="zh-CN" sz="1200" dirty="0"/>
              <a:t>part</a:t>
            </a:r>
            <a:r>
              <a:rPr kumimoji="1" lang="zh-CN" altLang="en-US" sz="1200" dirty="0"/>
              <a:t> </a:t>
            </a:r>
            <a:r>
              <a:rPr kumimoji="1" lang="en-US" altLang="zh-CN" sz="1200" dirty="0"/>
              <a:t>for</a:t>
            </a:r>
            <a:r>
              <a:rPr kumimoji="1" lang="zh-CN" altLang="en-US" sz="1200" dirty="0"/>
              <a:t> </a:t>
            </a:r>
            <a:r>
              <a:rPr kumimoji="1" lang="en-US" altLang="zh-CN" sz="1200" dirty="0"/>
              <a:t>VFL</a:t>
            </a:r>
            <a:r>
              <a:rPr kumimoji="1" lang="zh-CN" altLang="en-US" sz="1200" dirty="0"/>
              <a:t> </a:t>
            </a:r>
            <a:r>
              <a:rPr kumimoji="1" lang="en-US" altLang="zh-CN" sz="1200" dirty="0"/>
              <a:t>training,</a:t>
            </a:r>
            <a:r>
              <a:rPr kumimoji="1" lang="zh-CN" altLang="en-US" sz="1200" dirty="0"/>
              <a:t> </a:t>
            </a:r>
            <a:r>
              <a:rPr kumimoji="1" lang="en-US" altLang="zh-CN" sz="1200" dirty="0"/>
              <a:t>by</a:t>
            </a:r>
            <a:r>
              <a:rPr kumimoji="1" lang="zh-CN" altLang="en-US" sz="1200" dirty="0"/>
              <a:t> </a:t>
            </a:r>
            <a:r>
              <a:rPr kumimoji="1" lang="en-US" altLang="zh-CN" sz="1200" dirty="0"/>
              <a:t>removing</a:t>
            </a:r>
            <a:r>
              <a:rPr kumimoji="1" lang="zh-CN" altLang="en-US" sz="1200" dirty="0"/>
              <a:t> </a:t>
            </a:r>
            <a:r>
              <a:rPr kumimoji="1" lang="en-US" altLang="zh-CN" sz="1200" dirty="0"/>
              <a:t>the</a:t>
            </a:r>
            <a:r>
              <a:rPr kumimoji="1" lang="zh-CN" altLang="en-US" sz="1200" dirty="0"/>
              <a:t> </a:t>
            </a:r>
            <a:r>
              <a:rPr kumimoji="1" lang="en-US" altLang="zh-CN" sz="1200" dirty="0"/>
              <a:t>blue</a:t>
            </a:r>
            <a:r>
              <a:rPr kumimoji="1" lang="zh-CN" altLang="en-US" sz="1200" dirty="0"/>
              <a:t> </a:t>
            </a:r>
            <a:r>
              <a:rPr kumimoji="1" lang="en-US" altLang="zh-CN" sz="1200" dirty="0"/>
              <a:t>part</a:t>
            </a:r>
            <a:r>
              <a:rPr kumimoji="1" lang="zh-CN" altLang="en-US" sz="1200" dirty="0"/>
              <a:t> </a:t>
            </a:r>
            <a:r>
              <a:rPr kumimoji="1" lang="en-US" altLang="zh-CN" sz="1200" dirty="0"/>
              <a:t>(redundant</a:t>
            </a:r>
            <a:r>
              <a:rPr kumimoji="1" lang="zh-CN" altLang="en-US" sz="1200" dirty="0"/>
              <a:t> </a:t>
            </a:r>
            <a:r>
              <a:rPr kumimoji="1" lang="en-US" altLang="zh-CN" sz="1200" dirty="0"/>
              <a:t>label</a:t>
            </a:r>
            <a:r>
              <a:rPr kumimoji="1" lang="zh-CN" altLang="en-US" sz="1200" dirty="0"/>
              <a:t> </a:t>
            </a:r>
            <a:r>
              <a:rPr kumimoji="1" lang="en-US" altLang="zh-CN" sz="1200" dirty="0"/>
              <a:t>info)</a:t>
            </a:r>
            <a:r>
              <a:rPr kumimoji="1" lang="zh-CN" altLang="en-US" sz="1200" dirty="0"/>
              <a:t> </a:t>
            </a:r>
            <a:r>
              <a:rPr kumimoji="1" lang="en-US" altLang="zh-CN" sz="1200" dirty="0"/>
              <a:t>out</a:t>
            </a:r>
            <a:r>
              <a:rPr kumimoji="1" lang="zh-CN" altLang="en-US" sz="1200" dirty="0"/>
              <a:t> </a:t>
            </a:r>
            <a:r>
              <a:rPr kumimoji="1" lang="en-US" altLang="zh-CN" sz="1200" dirty="0"/>
              <a:t>of</a:t>
            </a:r>
            <a:r>
              <a:rPr kumimoji="1" lang="zh-CN" altLang="en-US" sz="1200" dirty="0"/>
              <a:t> </a:t>
            </a:r>
            <a:r>
              <a:rPr kumimoji="1" lang="en-US" altLang="zh-CN" sz="1200" dirty="0"/>
              <a:t>the</a:t>
            </a:r>
            <a:r>
              <a:rPr kumimoji="1" lang="zh-CN" altLang="en-US" sz="1200" dirty="0"/>
              <a:t> </a:t>
            </a:r>
            <a:r>
              <a:rPr kumimoji="1" lang="en-US" altLang="zh-CN" sz="1200" dirty="0"/>
              <a:t>entire</a:t>
            </a:r>
            <a:r>
              <a:rPr kumimoji="1" lang="zh-CN" altLang="en-US" sz="1200" dirty="0"/>
              <a:t> </a:t>
            </a:r>
            <a:r>
              <a:rPr kumimoji="1" lang="en-US" altLang="zh-CN" sz="1200" dirty="0"/>
              <a:t>ground-truth</a:t>
            </a:r>
            <a:r>
              <a:rPr kumimoji="1" lang="zh-CN" altLang="en-US" sz="1200" dirty="0"/>
              <a:t> </a:t>
            </a:r>
            <a:r>
              <a:rPr kumimoji="1" lang="en-US" altLang="zh-CN" sz="1200" dirty="0"/>
              <a:t>label</a:t>
            </a:r>
            <a:r>
              <a:rPr kumimoji="1" lang="zh-CN" altLang="en-US" sz="1200" dirty="0"/>
              <a:t> </a:t>
            </a:r>
            <a:r>
              <a:rPr kumimoji="1" lang="en-US" altLang="zh-CN" sz="1200" dirty="0"/>
              <a:t>info.</a:t>
            </a: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19</a:t>
            </a:fld>
            <a:endParaRPr lang="en-US"/>
          </a:p>
        </p:txBody>
      </p:sp>
    </p:spTree>
    <p:extLst>
      <p:ext uri="{BB962C8B-B14F-4D97-AF65-F5344CB8AC3E}">
        <p14:creationId xmlns:p14="http://schemas.microsoft.com/office/powerpoint/2010/main" val="265626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solidFill>
                  <a:srgbClr val="0E0E0E"/>
                </a:solidFill>
                <a:effectLst/>
                <a:latin typeface=".SF NS"/>
              </a:rPr>
              <a:t>This slide outlines the structure of my thesis.</a:t>
            </a:r>
            <a:endParaRPr lang="en-US" altLang="zh-CN" dirty="0">
              <a:solidFill>
                <a:srgbClr val="0E0E0E"/>
              </a:solidFill>
              <a:effectLst/>
              <a:latin typeface=".SF NS"/>
            </a:endParaRPr>
          </a:p>
          <a:p>
            <a:endParaRPr lang="en-US" altLang="zh-CN" dirty="0">
              <a:solidFill>
                <a:srgbClr val="0E0E0E"/>
              </a:solidFill>
              <a:effectLst/>
              <a:latin typeface=".SF NS"/>
            </a:endParaRPr>
          </a:p>
          <a:p>
            <a:r>
              <a:rPr lang="en-US" altLang="zh-CN" dirty="0">
                <a:solidFill>
                  <a:srgbClr val="0E0E0E"/>
                </a:solidFill>
                <a:effectLst/>
                <a:latin typeface=".SF NS"/>
              </a:rPr>
              <a:t>I will begin by introducing the </a:t>
            </a:r>
            <a:r>
              <a:rPr lang="en-US" altLang="zh-CN" b="1" dirty="0">
                <a:solidFill>
                  <a:srgbClr val="0E0E0E"/>
                </a:solidFill>
                <a:effectLst/>
                <a:latin typeface=".SF NS"/>
              </a:rPr>
              <a:t>background and motivation</a:t>
            </a:r>
            <a:r>
              <a:rPr lang="en-US" altLang="zh-CN" dirty="0">
                <a:solidFill>
                  <a:srgbClr val="0E0E0E"/>
                </a:solidFill>
                <a:effectLst/>
                <a:latin typeface=".SF NS"/>
              </a:rPr>
              <a:t> for trustworthy vertical federated learning (VFL).</a:t>
            </a:r>
          </a:p>
          <a:p>
            <a:endParaRPr lang="en-US" altLang="zh-CN" dirty="0">
              <a:solidFill>
                <a:srgbClr val="0E0E0E"/>
              </a:solidFill>
              <a:effectLst/>
              <a:latin typeface=".SF NS"/>
            </a:endParaRPr>
          </a:p>
          <a:p>
            <a:r>
              <a:rPr lang="en-US" altLang="zh-CN" dirty="0">
                <a:solidFill>
                  <a:srgbClr val="0E0E0E"/>
                </a:solidFill>
                <a:effectLst/>
                <a:latin typeface=".SF NS"/>
              </a:rPr>
              <a:t>In</a:t>
            </a:r>
            <a:r>
              <a:rPr lang="zh-CN" altLang="en-US" dirty="0">
                <a:solidFill>
                  <a:srgbClr val="0E0E0E"/>
                </a:solidFill>
                <a:effectLst/>
                <a:latin typeface=".SF NS"/>
              </a:rPr>
              <a:t> </a:t>
            </a:r>
            <a:r>
              <a:rPr lang="en-US" altLang="zh-CN" dirty="0">
                <a:solidFill>
                  <a:srgbClr val="0E0E0E"/>
                </a:solidFill>
                <a:effectLst/>
                <a:latin typeface=".SF NS"/>
              </a:rPr>
              <a:t>the</a:t>
            </a:r>
            <a:r>
              <a:rPr lang="zh-CN" altLang="en-US" dirty="0">
                <a:solidFill>
                  <a:srgbClr val="0E0E0E"/>
                </a:solidFill>
                <a:effectLst/>
                <a:latin typeface=".SF NS"/>
              </a:rPr>
              <a:t> </a:t>
            </a:r>
            <a:r>
              <a:rPr lang="en-US" altLang="zh-CN" dirty="0">
                <a:solidFill>
                  <a:srgbClr val="0E0E0E"/>
                </a:solidFill>
                <a:effectLst/>
                <a:latin typeface=".SF NS"/>
              </a:rPr>
              <a:t>second</a:t>
            </a:r>
            <a:r>
              <a:rPr lang="zh-CN" altLang="en-US" dirty="0">
                <a:solidFill>
                  <a:srgbClr val="0E0E0E"/>
                </a:solidFill>
                <a:effectLst/>
                <a:latin typeface=".SF NS"/>
              </a:rPr>
              <a:t> </a:t>
            </a:r>
            <a:r>
              <a:rPr lang="en-US" altLang="zh-CN" dirty="0">
                <a:solidFill>
                  <a:srgbClr val="0E0E0E"/>
                </a:solidFill>
                <a:effectLst/>
                <a:latin typeface=".SF NS"/>
              </a:rPr>
              <a:t>part, I will provide a brief overview of VFL and introduce our proposed concept of </a:t>
            </a:r>
            <a:r>
              <a:rPr lang="en-US" altLang="zh-CN" b="1" dirty="0">
                <a:solidFill>
                  <a:srgbClr val="0E0E0E"/>
                </a:solidFill>
                <a:effectLst/>
                <a:latin typeface=".SF NS"/>
              </a:rPr>
              <a:t>Minimum-Necessary Information Exposure (MNIE).</a:t>
            </a:r>
            <a:endParaRPr lang="en-US" altLang="zh-CN" dirty="0">
              <a:solidFill>
                <a:srgbClr val="0E0E0E"/>
              </a:solidFill>
              <a:effectLst/>
              <a:latin typeface=".SF NS"/>
            </a:endParaRPr>
          </a:p>
          <a:p>
            <a:endParaRPr lang="en-US" altLang="zh-CN" dirty="0">
              <a:solidFill>
                <a:srgbClr val="0E0E0E"/>
              </a:solidFill>
              <a:effectLst/>
              <a:latin typeface=".SF NS"/>
            </a:endParaRPr>
          </a:p>
          <a:p>
            <a:r>
              <a:rPr lang="en-US" altLang="zh-CN" dirty="0">
                <a:solidFill>
                  <a:srgbClr val="0E0E0E"/>
                </a:solidFill>
                <a:effectLst/>
                <a:latin typeface=".SF NS"/>
              </a:rPr>
              <a:t>Following that, I will present four </a:t>
            </a:r>
            <a:r>
              <a:rPr lang="en-US" altLang="zh-CN" b="1" dirty="0">
                <a:solidFill>
                  <a:srgbClr val="0E0E0E"/>
                </a:solidFill>
                <a:effectLst/>
                <a:latin typeface=".SF NS"/>
              </a:rPr>
              <a:t>published works,</a:t>
            </a:r>
            <a:r>
              <a:rPr lang="en-US" altLang="zh-CN" dirty="0">
                <a:solidFill>
                  <a:srgbClr val="0E0E0E"/>
                </a:solidFill>
                <a:effectLst/>
                <a:latin typeface=".SF NS"/>
              </a:rPr>
              <a:t> each addressing a specific aspect of MNIE to achieve trustworthy VFL.</a:t>
            </a:r>
          </a:p>
          <a:p>
            <a:endParaRPr lang="en-US" altLang="zh-CN" dirty="0">
              <a:solidFill>
                <a:srgbClr val="0E0E0E"/>
              </a:solidFill>
              <a:effectLst/>
              <a:latin typeface=".SF NS"/>
            </a:endParaRPr>
          </a:p>
          <a:p>
            <a:r>
              <a:rPr lang="en-US" altLang="zh-CN" dirty="0">
                <a:solidFill>
                  <a:srgbClr val="0E0E0E"/>
                </a:solidFill>
                <a:effectLst/>
                <a:latin typeface=".SF NS"/>
              </a:rPr>
              <a:t>Finally, I will conclude the thesis by summarizing the key contributions.</a:t>
            </a:r>
            <a:r>
              <a:rPr lang="zh-CN" altLang="en-US" dirty="0">
                <a:solidFill>
                  <a:srgbClr val="0E0E0E"/>
                </a:solidFill>
                <a:effectLst/>
                <a:latin typeface=".SF NS"/>
              </a:rPr>
              <a:t> </a:t>
            </a:r>
            <a:endParaRPr lang="zh-CN" altLang="en-US" dirty="0"/>
          </a:p>
        </p:txBody>
      </p:sp>
      <p:sp>
        <p:nvSpPr>
          <p:cNvPr id="4" name="灯片编号占位符 3"/>
          <p:cNvSpPr>
            <a:spLocks noGrp="1"/>
          </p:cNvSpPr>
          <p:nvPr>
            <p:ph type="sldNum" sz="quarter" idx="5"/>
          </p:nvPr>
        </p:nvSpPr>
        <p:spPr/>
        <p:txBody>
          <a:bodyPr/>
          <a:lstStyle/>
          <a:p>
            <a:fld id="{2682DE49-10B4-4595-8379-273411D8A467}" type="slidenum">
              <a:rPr lang="zh-CN" altLang="en-US" smtClean="0"/>
              <a:t>2</a:t>
            </a:fld>
            <a:endParaRPr lang="zh-CN" altLang="en-US"/>
          </a:p>
        </p:txBody>
      </p:sp>
    </p:spTree>
    <p:extLst>
      <p:ext uri="{BB962C8B-B14F-4D97-AF65-F5344CB8AC3E}">
        <p14:creationId xmlns:p14="http://schemas.microsoft.com/office/powerpoint/2010/main" val="40992259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a:t>
            </a:r>
            <a:r>
              <a:rPr kumimoji="1" lang="zh-CN" altLang="en-US" dirty="0"/>
              <a:t> </a:t>
            </a:r>
            <a:r>
              <a:rPr kumimoji="1" lang="en-US" altLang="zh-CN" dirty="0"/>
              <a:t>achieve</a:t>
            </a:r>
            <a:r>
              <a:rPr kumimoji="1" lang="zh-CN" altLang="en-US" dirty="0"/>
              <a:t> </a:t>
            </a:r>
            <a:r>
              <a:rPr kumimoji="1" lang="en-US" altLang="zh-CN" dirty="0"/>
              <a:t>our</a:t>
            </a:r>
            <a:r>
              <a:rPr kumimoji="1" lang="zh-CN" altLang="en-US" dirty="0"/>
              <a:t> </a:t>
            </a:r>
            <a:r>
              <a:rPr kumimoji="1" lang="en-US" altLang="zh-CN" dirty="0"/>
              <a:t>insight,</a:t>
            </a:r>
            <a:r>
              <a:rPr kumimoji="1" lang="zh-CN" altLang="en-US" dirty="0"/>
              <a:t> </a:t>
            </a:r>
            <a:r>
              <a:rPr kumimoji="1" lang="en-US" altLang="zh-CN" dirty="0"/>
              <a:t>we</a:t>
            </a:r>
            <a:r>
              <a:rPr kumimoji="1" lang="zh-CN" altLang="en-US" dirty="0"/>
              <a:t> </a:t>
            </a:r>
            <a:r>
              <a:rPr kumimoji="1" lang="en-US" altLang="zh-CN" dirty="0"/>
              <a:t>define</a:t>
            </a:r>
            <a:r>
              <a:rPr kumimoji="1" lang="zh-CN" altLang="en-US" dirty="0"/>
              <a:t> </a:t>
            </a:r>
            <a:r>
              <a:rPr kumimoji="1" lang="en-US" altLang="zh-CN" dirty="0"/>
              <a:t>the</a:t>
            </a:r>
            <a:r>
              <a:rPr kumimoji="1" lang="zh-CN" altLang="en-US" dirty="0"/>
              <a:t> </a:t>
            </a:r>
            <a:r>
              <a:rPr kumimoji="1" lang="en-US" altLang="zh-CN" dirty="0"/>
              <a:t>LPSC</a:t>
            </a:r>
            <a:r>
              <a:rPr kumimoji="1" lang="zh-CN" altLang="en-US" dirty="0"/>
              <a:t> </a:t>
            </a:r>
            <a:r>
              <a:rPr kumimoji="1" lang="en-US" altLang="zh-CN" dirty="0"/>
              <a:t>problem</a:t>
            </a:r>
            <a:r>
              <a:rPr kumimoji="1" lang="zh-CN" altLang="en-US" dirty="0"/>
              <a:t> </a:t>
            </a:r>
            <a:r>
              <a:rPr kumimoji="1" lang="en-US" altLang="zh-CN" dirty="0"/>
              <a:t>to</a:t>
            </a:r>
            <a:r>
              <a:rPr kumimoji="1" lang="zh-CN" altLang="en-US" dirty="0"/>
              <a:t> </a:t>
            </a:r>
            <a:r>
              <a:rPr kumimoji="1" lang="en-US" altLang="zh-CN" dirty="0"/>
              <a:t>encode</a:t>
            </a:r>
            <a:r>
              <a:rPr kumimoji="1" lang="zh-CN" altLang="en-US" dirty="0"/>
              <a:t> </a:t>
            </a:r>
            <a:r>
              <a:rPr kumimoji="1" lang="en-US" altLang="zh-CN" dirty="0"/>
              <a:t>minimum-necessary</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endParaRPr kumimoji="1" lang="en-US" altLang="zh-CN" dirty="0"/>
          </a:p>
          <a:p>
            <a:endParaRPr kumimoji="1" lang="en-US" altLang="zh-CN" dirty="0"/>
          </a:p>
          <a:p>
            <a:r>
              <a:rPr kumimoji="1" lang="en-US" altLang="zh-CN" dirty="0"/>
              <a:t>By</a:t>
            </a:r>
            <a:r>
              <a:rPr kumimoji="1" lang="zh-CN" altLang="en-US" dirty="0"/>
              <a:t> </a:t>
            </a:r>
            <a:r>
              <a:rPr kumimoji="1" lang="en-US" altLang="zh-CN" dirty="0"/>
              <a:t>constraining</a:t>
            </a:r>
            <a:r>
              <a:rPr kumimoji="1" lang="zh-CN" altLang="en-US" dirty="0"/>
              <a:t> </a:t>
            </a:r>
            <a:r>
              <a:rPr kumimoji="1" lang="en-US" altLang="zh-CN" dirty="0"/>
              <a:t>the</a:t>
            </a:r>
            <a:r>
              <a:rPr kumimoji="1" lang="zh-CN" altLang="en-US" dirty="0"/>
              <a:t> </a:t>
            </a:r>
            <a:r>
              <a:rPr kumimoji="1" lang="en-US" altLang="zh-CN" dirty="0"/>
              <a:t>mutual</a:t>
            </a:r>
            <a:r>
              <a:rPr kumimoji="1" lang="zh-CN" altLang="en-US" dirty="0"/>
              <a:t> </a:t>
            </a:r>
            <a:r>
              <a:rPr kumimoji="1" lang="en-US" altLang="zh-CN" dirty="0"/>
              <a:t>information</a:t>
            </a:r>
            <a:r>
              <a:rPr kumimoji="1" lang="zh-CN" altLang="en-US" dirty="0"/>
              <a:t> </a:t>
            </a:r>
            <a:r>
              <a:rPr kumimoji="1" lang="en-US" altLang="zh-CN" dirty="0"/>
              <a:t>between</a:t>
            </a:r>
            <a:r>
              <a:rPr kumimoji="1" lang="zh-CN" altLang="en-US" dirty="0"/>
              <a:t> </a:t>
            </a:r>
            <a:r>
              <a:rPr kumimoji="1" lang="en-US" altLang="zh-CN" dirty="0"/>
              <a:t>active</a:t>
            </a:r>
            <a:r>
              <a:rPr kumimoji="1" lang="zh-CN" altLang="en-US" dirty="0"/>
              <a:t> </a:t>
            </a:r>
            <a:r>
              <a:rPr kumimoji="1" lang="en-US" altLang="zh-CN" dirty="0"/>
              <a:t>party’s</a:t>
            </a:r>
            <a:r>
              <a:rPr kumimoji="1" lang="zh-CN" altLang="en-US" dirty="0"/>
              <a:t> </a:t>
            </a:r>
            <a:r>
              <a:rPr kumimoji="1" lang="en-US" altLang="zh-CN" dirty="0"/>
              <a:t>learned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LPSC-encoded</a:t>
            </a:r>
            <a:r>
              <a:rPr kumimoji="1" lang="zh-CN" altLang="en-US" dirty="0"/>
              <a:t> </a:t>
            </a:r>
            <a:r>
              <a:rPr kumimoji="1" lang="en-US" altLang="zh-CN" dirty="0"/>
              <a:t>label</a:t>
            </a:r>
            <a:r>
              <a:rPr kumimoji="1" lang="zh-CN" altLang="en-US" dirty="0"/>
              <a:t> </a:t>
            </a:r>
            <a:r>
              <a:rPr kumimoji="1" lang="en-US" altLang="zh-CN" dirty="0"/>
              <a:t>info</a:t>
            </a:r>
            <a:r>
              <a:rPr kumimoji="1" lang="zh-CN" altLang="en-US" dirty="0"/>
              <a:t> </a:t>
            </a:r>
            <a:r>
              <a:rPr kumimoji="1" lang="en-US" altLang="zh-CN" dirty="0"/>
              <a:t>as</a:t>
            </a:r>
            <a:r>
              <a:rPr kumimoji="1" lang="zh-CN" altLang="en-US" dirty="0"/>
              <a:t> </a:t>
            </a:r>
            <a:r>
              <a:rPr kumimoji="1" lang="en-US" altLang="zh-CN" dirty="0"/>
              <a:t>zero,</a:t>
            </a:r>
            <a:r>
              <a:rPr kumimoji="1" lang="zh-CN" altLang="en-US" dirty="0"/>
              <a:t> </a:t>
            </a:r>
            <a:r>
              <a:rPr kumimoji="1" lang="en-US" altLang="zh-CN" dirty="0"/>
              <a:t>we</a:t>
            </a:r>
            <a:r>
              <a:rPr kumimoji="1" lang="zh-CN" altLang="en-US" dirty="0"/>
              <a:t> </a:t>
            </a:r>
            <a:r>
              <a:rPr kumimoji="1" lang="en-US" altLang="zh-CN" dirty="0"/>
              <a:t>achieve</a:t>
            </a:r>
            <a:r>
              <a:rPr kumimoji="1" lang="zh-CN" altLang="en-US" dirty="0"/>
              <a:t> </a:t>
            </a:r>
            <a:r>
              <a:rPr kumimoji="1" lang="en-US" altLang="zh-CN" dirty="0"/>
              <a:t>minimum</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and</a:t>
            </a:r>
            <a:r>
              <a:rPr kumimoji="1" lang="zh-CN" altLang="en-US" dirty="0"/>
              <a:t> </a:t>
            </a:r>
            <a:r>
              <a:rPr kumimoji="1" lang="en-US" altLang="zh-CN" dirty="0"/>
              <a:t>protect</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endParaRPr kumimoji="1" lang="en-US" altLang="zh-CN" dirty="0"/>
          </a:p>
          <a:p>
            <a:r>
              <a:rPr kumimoji="1" lang="en-US" altLang="zh-CN" dirty="0"/>
              <a:t>By</a:t>
            </a:r>
            <a:r>
              <a:rPr kumimoji="1" lang="zh-CN" altLang="en-US" dirty="0"/>
              <a:t> </a:t>
            </a:r>
            <a:r>
              <a:rPr kumimoji="1" lang="en-US" altLang="zh-CN" dirty="0"/>
              <a:t>maximizing</a:t>
            </a:r>
            <a:r>
              <a:rPr kumimoji="1" lang="zh-CN" altLang="en-US" dirty="0"/>
              <a:t> </a:t>
            </a:r>
            <a:r>
              <a:rPr kumimoji="1" lang="en-US" altLang="zh-CN" dirty="0"/>
              <a:t>the</a:t>
            </a:r>
            <a:r>
              <a:rPr kumimoji="1" lang="zh-CN" altLang="en-US" dirty="0"/>
              <a:t> </a:t>
            </a:r>
            <a:r>
              <a:rPr kumimoji="1" lang="en-US" altLang="zh-CN" dirty="0"/>
              <a:t>mutual</a:t>
            </a:r>
            <a:r>
              <a:rPr kumimoji="1" lang="zh-CN" altLang="en-US" dirty="0"/>
              <a:t> </a:t>
            </a:r>
            <a:r>
              <a:rPr kumimoji="1" lang="en-US" altLang="zh-CN" dirty="0"/>
              <a:t>information</a:t>
            </a:r>
            <a:r>
              <a:rPr kumimoji="1" lang="zh-CN" altLang="en-US" dirty="0"/>
              <a:t> </a:t>
            </a:r>
            <a:r>
              <a:rPr kumimoji="1" lang="en-US" altLang="zh-CN" dirty="0"/>
              <a:t>between</a:t>
            </a:r>
            <a:r>
              <a:rPr kumimoji="1" lang="zh-CN" altLang="en-US" dirty="0"/>
              <a:t> </a:t>
            </a:r>
            <a:r>
              <a:rPr kumimoji="1" lang="en-US" altLang="zh-CN" dirty="0"/>
              <a:t>groundtruth</a:t>
            </a:r>
            <a:r>
              <a:rPr kumimoji="1" lang="zh-CN" altLang="en-US" dirty="0"/>
              <a:t> </a:t>
            </a:r>
            <a:r>
              <a:rPr kumimoji="1" lang="en-US" altLang="zh-CN" dirty="0"/>
              <a:t>label</a:t>
            </a:r>
            <a:r>
              <a:rPr kumimoji="1" lang="zh-CN" altLang="en-US" dirty="0"/>
              <a:t> </a:t>
            </a:r>
            <a:r>
              <a:rPr kumimoji="1" lang="en-US" altLang="zh-CN" dirty="0"/>
              <a:t>info</a:t>
            </a:r>
            <a:r>
              <a:rPr kumimoji="1" lang="zh-CN" altLang="en-US" dirty="0"/>
              <a:t> </a:t>
            </a:r>
            <a:r>
              <a:rPr kumimoji="1" lang="en-US" altLang="zh-CN" dirty="0"/>
              <a:t>and</a:t>
            </a:r>
            <a:r>
              <a:rPr kumimoji="1" lang="zh-CN" altLang="en-US" dirty="0"/>
              <a:t> </a:t>
            </a:r>
            <a:r>
              <a:rPr kumimoji="1" lang="en-US" altLang="zh-CN" dirty="0"/>
              <a:t>LPSC-encoded</a:t>
            </a:r>
            <a:r>
              <a:rPr kumimoji="1" lang="zh-CN" altLang="en-US" dirty="0"/>
              <a:t> </a:t>
            </a:r>
            <a:r>
              <a:rPr kumimoji="1" lang="en-US" altLang="zh-CN" dirty="0"/>
              <a:t>label</a:t>
            </a:r>
            <a:r>
              <a:rPr kumimoji="1" lang="zh-CN" altLang="en-US" dirty="0"/>
              <a:t> </a:t>
            </a:r>
            <a:r>
              <a:rPr kumimoji="1" lang="en-US" altLang="zh-CN" dirty="0"/>
              <a:t>info,</a:t>
            </a:r>
            <a:r>
              <a:rPr kumimoji="1" lang="zh-CN" altLang="en-US" dirty="0"/>
              <a:t> </a:t>
            </a:r>
            <a:r>
              <a:rPr kumimoji="1" lang="en-US" altLang="zh-CN" dirty="0"/>
              <a:t>we</a:t>
            </a:r>
            <a:r>
              <a:rPr kumimoji="1" lang="zh-CN" altLang="en-US" dirty="0"/>
              <a:t> </a:t>
            </a:r>
            <a:r>
              <a:rPr kumimoji="1" lang="en-US" altLang="zh-CN" dirty="0"/>
              <a:t>preserve</a:t>
            </a:r>
            <a:r>
              <a:rPr kumimoji="1" lang="zh-CN" altLang="en-US" dirty="0"/>
              <a:t> </a:t>
            </a:r>
            <a:r>
              <a:rPr kumimoji="1" lang="en-US" altLang="zh-CN" dirty="0"/>
              <a:t>the</a:t>
            </a:r>
            <a:r>
              <a:rPr kumimoji="1" lang="zh-CN" altLang="en-US" dirty="0"/>
              <a:t> </a:t>
            </a:r>
            <a:r>
              <a:rPr kumimoji="1" lang="en-US" altLang="zh-CN" dirty="0"/>
              <a:t>necessary</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for</a:t>
            </a:r>
            <a:r>
              <a:rPr kumimoji="1" lang="zh-CN" altLang="en-US" dirty="0"/>
              <a:t> </a:t>
            </a:r>
            <a:r>
              <a:rPr kumimoji="1" lang="en-US" altLang="zh-CN" dirty="0"/>
              <a:t>high</a:t>
            </a:r>
            <a:r>
              <a:rPr kumimoji="1" lang="zh-CN" altLang="en-US" dirty="0"/>
              <a:t> </a:t>
            </a:r>
            <a:r>
              <a:rPr kumimoji="1" lang="en-US" altLang="zh-CN" dirty="0"/>
              <a:t>utility.</a:t>
            </a:r>
            <a:r>
              <a:rPr kumimoji="1" lang="zh-CN" altLang="en-US" dirty="0"/>
              <a:t> </a:t>
            </a:r>
            <a:endParaRPr kumimoji="1" lang="en-US" altLang="zh-CN" dirty="0"/>
          </a:p>
          <a:p>
            <a:endParaRPr kumimoji="1" lang="en-US" altLang="zh-CN" dirty="0"/>
          </a:p>
          <a:p>
            <a:r>
              <a:rPr kumimoji="1" lang="en-US" altLang="zh-CN" dirty="0"/>
              <a:t>MIP</a:t>
            </a:r>
            <a:r>
              <a:rPr kumimoji="1" lang="zh-CN" altLang="en-US" dirty="0"/>
              <a:t> </a:t>
            </a:r>
            <a:r>
              <a:rPr kumimoji="1" lang="en-US" altLang="zh-CN" dirty="0"/>
              <a:t>guarantees</a:t>
            </a:r>
            <a:r>
              <a:rPr kumimoji="1" lang="zh-CN" altLang="en-US" dirty="0"/>
              <a:t> </a:t>
            </a:r>
            <a:r>
              <a:rPr kumimoji="1" lang="en-US" altLang="zh-CN" dirty="0"/>
              <a:t>that</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r>
              <a:rPr kumimoji="1" lang="en-US" altLang="zh-CN" dirty="0"/>
              <a:t>from</a:t>
            </a:r>
            <a:r>
              <a:rPr kumimoji="1" lang="zh-CN" altLang="en-US" dirty="0"/>
              <a:t> </a:t>
            </a:r>
            <a:r>
              <a:rPr kumimoji="1" lang="en-US" altLang="zh-CN" dirty="0"/>
              <a:t>LPSC-encoded</a:t>
            </a:r>
            <a:r>
              <a:rPr kumimoji="1" lang="zh-CN" altLang="en-US" dirty="0"/>
              <a:t> </a:t>
            </a:r>
            <a:r>
              <a:rPr kumimoji="1" lang="en-US" altLang="zh-CN" dirty="0"/>
              <a:t>results</a:t>
            </a:r>
            <a:r>
              <a:rPr kumimoji="1" lang="zh-CN" altLang="en-US" dirty="0"/>
              <a:t> </a:t>
            </a:r>
            <a:r>
              <a:rPr kumimoji="1" lang="en-US" altLang="zh-CN" dirty="0"/>
              <a:t>is</a:t>
            </a:r>
            <a:r>
              <a:rPr kumimoji="1" lang="zh-CN" altLang="en-US" dirty="0"/>
              <a:t> </a:t>
            </a:r>
            <a:r>
              <a:rPr kumimoji="1" lang="en-US" altLang="zh-CN" dirty="0"/>
              <a:t>guaranteed</a:t>
            </a:r>
            <a:r>
              <a:rPr kumimoji="1" lang="zh-CN" altLang="en-US" dirty="0"/>
              <a:t> </a:t>
            </a:r>
            <a:r>
              <a:rPr kumimoji="1" lang="en-US" altLang="zh-CN" dirty="0"/>
              <a:t>depending</a:t>
            </a:r>
            <a:r>
              <a:rPr kumimoji="1" lang="zh-CN" altLang="en-US" dirty="0"/>
              <a:t> </a:t>
            </a:r>
            <a:r>
              <a:rPr kumimoji="1" lang="en-US" altLang="zh-CN" dirty="0"/>
              <a:t>no</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party’s</a:t>
            </a:r>
            <a:r>
              <a:rPr kumimoji="1" lang="zh-CN" altLang="en-US" dirty="0"/>
              <a:t> </a:t>
            </a:r>
            <a:r>
              <a:rPr kumimoji="1" lang="en-US" altLang="zh-CN" dirty="0"/>
              <a:t>learned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endParaRPr kumimoji="1" lang="en-US" altLang="zh-CN" dirty="0"/>
          </a:p>
        </p:txBody>
      </p:sp>
      <p:sp>
        <p:nvSpPr>
          <p:cNvPr id="4" name="灯片编号占位符 3"/>
          <p:cNvSpPr>
            <a:spLocks noGrp="1"/>
          </p:cNvSpPr>
          <p:nvPr>
            <p:ph type="sldNum" sz="quarter" idx="5"/>
          </p:nvPr>
        </p:nvSpPr>
        <p:spPr/>
        <p:txBody>
          <a:bodyPr/>
          <a:lstStyle/>
          <a:p>
            <a:fld id="{6791FC75-C9A7-1045-8278-CB4C79C9C1CB}" type="slidenum">
              <a:rPr lang="en-US" smtClean="0"/>
              <a:t>20</a:t>
            </a:fld>
            <a:endParaRPr lang="en-US"/>
          </a:p>
        </p:txBody>
      </p:sp>
    </p:spTree>
    <p:extLst>
      <p:ext uri="{BB962C8B-B14F-4D97-AF65-F5344CB8AC3E}">
        <p14:creationId xmlns:p14="http://schemas.microsoft.com/office/powerpoint/2010/main" val="21892204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a:t>
            </a:r>
            <a:r>
              <a:rPr kumimoji="1" lang="zh-CN" altLang="en-US" dirty="0"/>
              <a:t> </a:t>
            </a:r>
            <a:r>
              <a:rPr kumimoji="1" lang="en-US" altLang="zh-CN" dirty="0"/>
              <a:t>perform</a:t>
            </a:r>
            <a:r>
              <a:rPr kumimoji="1" lang="zh-CN" altLang="en-US" dirty="0"/>
              <a:t> </a:t>
            </a:r>
            <a:r>
              <a:rPr kumimoji="1" lang="en-US" altLang="zh-CN" dirty="0"/>
              <a:t>LPSC,</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first</a:t>
            </a:r>
            <a:r>
              <a:rPr kumimoji="1" lang="zh-CN" altLang="en-US" dirty="0"/>
              <a:t> </a:t>
            </a:r>
            <a:r>
              <a:rPr kumimoji="1" lang="en-US" altLang="zh-CN" dirty="0"/>
              <a:t>locally</a:t>
            </a:r>
            <a:r>
              <a:rPr kumimoji="1" lang="zh-CN" altLang="en-US" dirty="0"/>
              <a:t> </a:t>
            </a:r>
            <a:r>
              <a:rPr kumimoji="1" lang="en-US" altLang="zh-CN" dirty="0"/>
              <a:t>learns</a:t>
            </a:r>
            <a:r>
              <a:rPr kumimoji="1" lang="zh-CN" altLang="en-US" dirty="0"/>
              <a:t> </a:t>
            </a:r>
            <a:r>
              <a:rPr kumimoji="1" lang="en-US" altLang="zh-CN" dirty="0"/>
              <a:t>the</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by</a:t>
            </a:r>
            <a:r>
              <a:rPr kumimoji="1" lang="zh-CN" altLang="en-US" dirty="0"/>
              <a:t> </a:t>
            </a:r>
            <a:r>
              <a:rPr kumimoji="1" lang="en-US" altLang="zh-CN" dirty="0"/>
              <a:t>training</a:t>
            </a:r>
            <a:r>
              <a:rPr kumimoji="1" lang="zh-CN" altLang="en-US" dirty="0"/>
              <a:t> </a:t>
            </a:r>
            <a:r>
              <a:rPr kumimoji="1" lang="en-US" altLang="zh-CN" dirty="0"/>
              <a:t>a</a:t>
            </a:r>
            <a:r>
              <a:rPr kumimoji="1" lang="zh-CN" altLang="en-US" dirty="0"/>
              <a:t> </a:t>
            </a:r>
            <a:r>
              <a:rPr kumimoji="1" lang="en-US" altLang="zh-CN" dirty="0"/>
              <a:t>local</a:t>
            </a:r>
            <a:r>
              <a:rPr kumimoji="1" lang="zh-CN" altLang="en-US" dirty="0"/>
              <a:t> </a:t>
            </a:r>
            <a:r>
              <a:rPr kumimoji="1" lang="en-US" altLang="zh-CN" dirty="0"/>
              <a:t>model.</a:t>
            </a:r>
            <a:r>
              <a:rPr kumimoji="1" lang="zh-CN" altLang="en-US" dirty="0"/>
              <a:t> </a:t>
            </a:r>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21</a:t>
            </a:fld>
            <a:endParaRPr lang="en-US"/>
          </a:p>
        </p:txBody>
      </p:sp>
    </p:spTree>
    <p:extLst>
      <p:ext uri="{BB962C8B-B14F-4D97-AF65-F5344CB8AC3E}">
        <p14:creationId xmlns:p14="http://schemas.microsoft.com/office/powerpoint/2010/main" val="27580539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After</a:t>
            </a:r>
            <a:r>
              <a:rPr kumimoji="1" lang="zh-CN" altLang="en-US" dirty="0"/>
              <a:t> </a:t>
            </a:r>
            <a:r>
              <a:rPr kumimoji="1" lang="en-US" altLang="zh-CN" dirty="0"/>
              <a:t>predicting</a:t>
            </a:r>
            <a:r>
              <a:rPr kumimoji="1" lang="zh-CN" altLang="en-US" dirty="0"/>
              <a:t> </a:t>
            </a:r>
            <a:r>
              <a:rPr kumimoji="1" lang="en-US" altLang="zh-CN" dirty="0" err="1"/>
              <a:t>D_act</a:t>
            </a:r>
            <a:r>
              <a:rPr kumimoji="1" lang="en-US" altLang="zh-CN" dirty="0"/>
              <a:t>,</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can</a:t>
            </a:r>
            <a:r>
              <a:rPr kumimoji="1" lang="zh-CN" altLang="en-US" dirty="0"/>
              <a:t> </a:t>
            </a:r>
            <a:r>
              <a:rPr kumimoji="1" lang="en-US" altLang="zh-CN" dirty="0"/>
              <a:t>optimize</a:t>
            </a:r>
            <a:r>
              <a:rPr kumimoji="1" lang="zh-CN" altLang="en-US" dirty="0"/>
              <a:t> </a:t>
            </a:r>
            <a:r>
              <a:rPr kumimoji="1" lang="en-US" altLang="zh-CN" dirty="0"/>
              <a:t>the</a:t>
            </a:r>
            <a:r>
              <a:rPr kumimoji="1" lang="zh-CN" altLang="en-US" dirty="0"/>
              <a:t> </a:t>
            </a:r>
            <a:r>
              <a:rPr kumimoji="1" lang="en-US" altLang="zh-CN" dirty="0"/>
              <a:t>LPSC</a:t>
            </a:r>
            <a:r>
              <a:rPr kumimoji="1" lang="zh-CN" altLang="en-US" dirty="0"/>
              <a:t> </a:t>
            </a:r>
            <a:r>
              <a:rPr kumimoji="1" lang="en-US" altLang="zh-CN" dirty="0"/>
              <a:t>problem</a:t>
            </a:r>
            <a:r>
              <a:rPr kumimoji="1" lang="zh-CN" altLang="en-US" dirty="0"/>
              <a:t> </a:t>
            </a:r>
            <a:r>
              <a:rPr kumimoji="1" lang="en-US" altLang="zh-CN" dirty="0"/>
              <a:t>to</a:t>
            </a:r>
            <a:r>
              <a:rPr kumimoji="1" lang="zh-CN" altLang="en-US" dirty="0"/>
              <a:t> </a:t>
            </a:r>
            <a:r>
              <a:rPr kumimoji="1" lang="en-US" altLang="zh-CN" dirty="0"/>
              <a:t>obtain</a:t>
            </a:r>
            <a:r>
              <a:rPr kumimoji="1" lang="zh-CN" altLang="en-US" dirty="0"/>
              <a:t> </a:t>
            </a:r>
            <a:r>
              <a:rPr kumimoji="1" lang="en-US" altLang="zh-CN" dirty="0"/>
              <a:t>the</a:t>
            </a:r>
            <a:r>
              <a:rPr kumimoji="1" lang="zh-CN" altLang="en-US" dirty="0"/>
              <a:t> </a:t>
            </a:r>
            <a:r>
              <a:rPr kumimoji="1" lang="en-US" altLang="zh-CN" dirty="0"/>
              <a:t>encoded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endParaRPr kumimoji="1" lang="en-US" altLang="zh-CN" dirty="0"/>
          </a:p>
          <a:p>
            <a:endParaRPr kumimoji="1" lang="en-US" altLang="zh-CN" dirty="0"/>
          </a:p>
          <a:p>
            <a:r>
              <a:rPr kumimoji="1" lang="en-US" altLang="zh-CN" dirty="0"/>
              <a:t>We</a:t>
            </a:r>
            <a:r>
              <a:rPr kumimoji="1" lang="zh-CN" altLang="en-US" dirty="0"/>
              <a:t> </a:t>
            </a:r>
            <a:r>
              <a:rPr kumimoji="1" lang="en-US" altLang="zh-CN" dirty="0"/>
              <a:t>demonstrate</a:t>
            </a:r>
            <a:r>
              <a:rPr kumimoji="1" lang="zh-CN" altLang="en-US" dirty="0"/>
              <a:t> </a:t>
            </a:r>
            <a:r>
              <a:rPr kumimoji="1" lang="en-US" altLang="zh-CN" dirty="0"/>
              <a:t>that</a:t>
            </a:r>
            <a:r>
              <a:rPr kumimoji="1" lang="zh-CN" altLang="en-US" dirty="0"/>
              <a:t> </a:t>
            </a:r>
            <a:r>
              <a:rPr kumimoji="1" lang="en-US" altLang="zh-CN" dirty="0"/>
              <a:t>the</a:t>
            </a:r>
            <a:r>
              <a:rPr kumimoji="1" lang="zh-CN" altLang="en-US" dirty="0"/>
              <a:t> </a:t>
            </a:r>
            <a:r>
              <a:rPr kumimoji="1" lang="en-US" altLang="zh-CN" dirty="0"/>
              <a:t>LPSCS</a:t>
            </a:r>
            <a:r>
              <a:rPr kumimoji="1" lang="zh-CN" altLang="en-US" dirty="0"/>
              <a:t> </a:t>
            </a:r>
            <a:r>
              <a:rPr kumimoji="1" lang="en-US" altLang="zh-CN" dirty="0"/>
              <a:t>problem</a:t>
            </a:r>
            <a:r>
              <a:rPr kumimoji="1" lang="zh-CN" altLang="en-US" dirty="0"/>
              <a:t> </a:t>
            </a:r>
            <a:r>
              <a:rPr kumimoji="1" lang="en-US" altLang="zh-CN" dirty="0"/>
              <a:t>can</a:t>
            </a:r>
            <a:r>
              <a:rPr kumimoji="1" lang="zh-CN" altLang="en-US" dirty="0"/>
              <a:t> </a:t>
            </a:r>
            <a:r>
              <a:rPr kumimoji="1" lang="en-US" altLang="zh-CN" dirty="0"/>
              <a:t>be</a:t>
            </a:r>
            <a:r>
              <a:rPr kumimoji="1" lang="zh-CN" altLang="en-US" dirty="0"/>
              <a:t> </a:t>
            </a:r>
            <a:r>
              <a:rPr kumimoji="1" lang="en-US" altLang="zh-CN" dirty="0"/>
              <a:t>reduced</a:t>
            </a:r>
            <a:r>
              <a:rPr kumimoji="1" lang="zh-CN" altLang="en-US" dirty="0"/>
              <a:t> </a:t>
            </a:r>
            <a:r>
              <a:rPr kumimoji="1" lang="en-US" altLang="zh-CN" dirty="0"/>
              <a:t>to</a:t>
            </a:r>
            <a:r>
              <a:rPr kumimoji="1" lang="zh-CN" altLang="en-US" dirty="0"/>
              <a:t> </a:t>
            </a:r>
            <a:r>
              <a:rPr kumimoji="1" lang="en-US" altLang="zh-CN" dirty="0"/>
              <a:t>the</a:t>
            </a:r>
            <a:r>
              <a:rPr kumimoji="1" lang="zh-CN" altLang="en-US" dirty="0"/>
              <a:t> </a:t>
            </a:r>
            <a:r>
              <a:rPr kumimoji="1" lang="en-US" altLang="zh-CN" dirty="0"/>
              <a:t>AdaBoost</a:t>
            </a:r>
            <a:r>
              <a:rPr kumimoji="1" lang="zh-CN" altLang="en-US" dirty="0"/>
              <a:t> </a:t>
            </a:r>
            <a:r>
              <a:rPr kumimoji="1" lang="en-US" altLang="zh-CN" dirty="0"/>
              <a:t>algorithm,</a:t>
            </a:r>
            <a:r>
              <a:rPr kumimoji="1" lang="zh-CN" altLang="en-US" dirty="0"/>
              <a:t> </a:t>
            </a:r>
            <a:r>
              <a:rPr kumimoji="1" lang="en-US" altLang="zh-CN" dirty="0"/>
              <a:t>and</a:t>
            </a:r>
            <a:r>
              <a:rPr kumimoji="1" lang="zh-CN" altLang="en-US" dirty="0"/>
              <a:t> </a:t>
            </a:r>
            <a:r>
              <a:rPr kumimoji="1" lang="en-US" altLang="zh-CN" dirty="0"/>
              <a:t>each</a:t>
            </a:r>
            <a:r>
              <a:rPr kumimoji="1" lang="zh-CN" altLang="en-US" dirty="0"/>
              <a:t> </a:t>
            </a:r>
            <a:r>
              <a:rPr kumimoji="1" lang="en-US" altLang="zh-CN" dirty="0"/>
              <a:t>training</a:t>
            </a:r>
            <a:r>
              <a:rPr kumimoji="1" lang="zh-CN" altLang="en-US" dirty="0"/>
              <a:t> </a:t>
            </a:r>
            <a:r>
              <a:rPr kumimoji="1" lang="en-US" altLang="zh-CN" dirty="0"/>
              <a:t>sample</a:t>
            </a:r>
            <a:r>
              <a:rPr kumimoji="1" lang="zh-CN" altLang="en-US" dirty="0"/>
              <a:t> </a:t>
            </a:r>
            <a:r>
              <a:rPr kumimoji="1" lang="en-US" altLang="zh-CN" dirty="0"/>
              <a:t>is</a:t>
            </a:r>
            <a:r>
              <a:rPr kumimoji="1" lang="zh-CN" altLang="en-US" dirty="0"/>
              <a:t> </a:t>
            </a:r>
            <a:r>
              <a:rPr kumimoji="1" lang="en-US" altLang="zh-CN" dirty="0"/>
              <a:t>assigned</a:t>
            </a:r>
            <a:r>
              <a:rPr kumimoji="1" lang="zh-CN" altLang="en-US" dirty="0"/>
              <a:t> </a:t>
            </a:r>
            <a:r>
              <a:rPr kumimoji="1" lang="en-US" altLang="zh-CN" dirty="0"/>
              <a:t>with</a:t>
            </a:r>
            <a:r>
              <a:rPr kumimoji="1" lang="zh-CN" altLang="en-US" dirty="0"/>
              <a:t> </a:t>
            </a:r>
            <a:r>
              <a:rPr kumimoji="1" lang="en-US" altLang="zh-CN" dirty="0"/>
              <a:t>a</a:t>
            </a:r>
            <a:r>
              <a:rPr kumimoji="1" lang="zh-CN" altLang="en-US" dirty="0"/>
              <a:t> </a:t>
            </a:r>
            <a:r>
              <a:rPr kumimoji="1" lang="en-US" altLang="zh-CN" dirty="0"/>
              <a:t>new</a:t>
            </a:r>
            <a:r>
              <a:rPr kumimoji="1" lang="zh-CN" altLang="en-US" dirty="0"/>
              <a:t> </a:t>
            </a:r>
            <a:r>
              <a:rPr kumimoji="1" lang="en-US" altLang="zh-CN" dirty="0"/>
              <a:t>sample</a:t>
            </a:r>
            <a:r>
              <a:rPr kumimoji="1" lang="zh-CN" altLang="en-US" dirty="0"/>
              <a:t> </a:t>
            </a:r>
            <a:r>
              <a:rPr kumimoji="1" lang="en-US" altLang="zh-CN" dirty="0"/>
              <a:t>weight.</a:t>
            </a:r>
            <a:r>
              <a:rPr kumimoji="1" lang="zh-CN" altLang="en-US" dirty="0"/>
              <a:t> </a:t>
            </a:r>
            <a:endParaRPr kumimoji="1" lang="en-US" altLang="zh-CN" dirty="0"/>
          </a:p>
          <a:p>
            <a:r>
              <a:rPr kumimoji="1" lang="en-US" altLang="zh-CN" dirty="0"/>
              <a:t>Therefore,</a:t>
            </a:r>
            <a:r>
              <a:rPr kumimoji="1" lang="zh-CN" altLang="en-US" dirty="0"/>
              <a:t> </a:t>
            </a:r>
            <a:r>
              <a:rPr kumimoji="1" lang="en-US" altLang="zh-CN" dirty="0"/>
              <a:t>the</a:t>
            </a:r>
            <a:r>
              <a:rPr kumimoji="1" lang="zh-CN" altLang="en-US" dirty="0"/>
              <a:t> </a:t>
            </a:r>
            <a:r>
              <a:rPr kumimoji="1" lang="en-US" altLang="zh-CN" dirty="0"/>
              <a:t>LSPC-encoded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can</a:t>
            </a:r>
            <a:r>
              <a:rPr kumimoji="1" lang="zh-CN" altLang="en-US" dirty="0"/>
              <a:t> </a:t>
            </a:r>
            <a:r>
              <a:rPr kumimoji="1" lang="en-US" altLang="zh-CN" dirty="0"/>
              <a:t>be</a:t>
            </a:r>
            <a:r>
              <a:rPr kumimoji="1" lang="zh-CN" altLang="en-US" dirty="0"/>
              <a:t> </a:t>
            </a:r>
            <a:r>
              <a:rPr kumimoji="1" lang="en-US" altLang="zh-CN" dirty="0"/>
              <a:t>defined</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re-weighted</a:t>
            </a:r>
            <a:r>
              <a:rPr kumimoji="1" lang="zh-CN" altLang="en-US" dirty="0"/>
              <a:t> </a:t>
            </a:r>
            <a:r>
              <a:rPr kumimoji="1" lang="en-US" altLang="zh-CN" dirty="0"/>
              <a:t>labels.</a:t>
            </a:r>
            <a:r>
              <a:rPr kumimoji="1" lang="zh-CN" altLang="en-US" dirty="0"/>
              <a:t> </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22</a:t>
            </a:fld>
            <a:endParaRPr lang="en-US"/>
          </a:p>
        </p:txBody>
      </p:sp>
    </p:spTree>
    <p:extLst>
      <p:ext uri="{BB962C8B-B14F-4D97-AF65-F5344CB8AC3E}">
        <p14:creationId xmlns:p14="http://schemas.microsoft.com/office/powerpoint/2010/main" val="21802406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Let’s</a:t>
            </a:r>
            <a:r>
              <a:rPr kumimoji="1" lang="zh-CN" altLang="en-US" dirty="0"/>
              <a:t> </a:t>
            </a:r>
            <a:r>
              <a:rPr kumimoji="1" lang="en-US" altLang="zh-CN" dirty="0"/>
              <a:t>recall</a:t>
            </a:r>
            <a:r>
              <a:rPr kumimoji="1" lang="zh-CN" altLang="en-US" dirty="0"/>
              <a:t> </a:t>
            </a:r>
            <a:r>
              <a:rPr kumimoji="1" lang="en-US" altLang="zh-CN" dirty="0"/>
              <a:t>this</a:t>
            </a:r>
            <a:r>
              <a:rPr kumimoji="1" lang="zh-CN" altLang="en-US" dirty="0"/>
              <a:t> </a:t>
            </a:r>
            <a:r>
              <a:rPr kumimoji="1" lang="en-US" altLang="zh-CN" dirty="0"/>
              <a:t>schematic</a:t>
            </a:r>
            <a:r>
              <a:rPr kumimoji="1" lang="zh-CN" altLang="en-US" dirty="0"/>
              <a:t> </a:t>
            </a:r>
            <a:r>
              <a:rPr kumimoji="1" lang="en-US" altLang="zh-CN" dirty="0"/>
              <a:t>graph</a:t>
            </a:r>
            <a:r>
              <a:rPr kumimoji="1" lang="zh-CN" altLang="en-US" dirty="0"/>
              <a:t> </a:t>
            </a:r>
            <a:r>
              <a:rPr kumimoji="1" lang="en-US" altLang="zh-CN" dirty="0"/>
              <a:t>of</a:t>
            </a:r>
            <a:r>
              <a:rPr kumimoji="1" lang="zh-CN" altLang="en-US" dirty="0"/>
              <a:t> </a:t>
            </a:r>
            <a:r>
              <a:rPr kumimoji="1" lang="en-US" altLang="zh-CN" dirty="0"/>
              <a:t>LPSC,</a:t>
            </a:r>
            <a:r>
              <a:rPr kumimoji="1" lang="zh-CN" altLang="en-US" dirty="0"/>
              <a:t> </a:t>
            </a:r>
            <a:r>
              <a:rPr kumimoji="1" lang="en-US" altLang="zh-CN" dirty="0"/>
              <a:t>the</a:t>
            </a:r>
            <a:r>
              <a:rPr kumimoji="1" lang="zh-CN" altLang="en-US" dirty="0"/>
              <a:t> </a:t>
            </a:r>
            <a:r>
              <a:rPr kumimoji="1" lang="en-US" altLang="zh-CN" dirty="0"/>
              <a:t>LPSC-encoded</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is</a:t>
            </a:r>
            <a:r>
              <a:rPr kumimoji="1" lang="zh-CN" altLang="en-US" dirty="0"/>
              <a:t> </a:t>
            </a:r>
            <a:r>
              <a:rPr kumimoji="1" lang="en-US" altLang="zh-CN" dirty="0"/>
              <a:t>determined</a:t>
            </a:r>
            <a:r>
              <a:rPr kumimoji="1" lang="zh-CN" altLang="en-US" dirty="0"/>
              <a:t> </a:t>
            </a:r>
            <a:r>
              <a:rPr kumimoji="1" lang="en-US" altLang="zh-CN" dirty="0"/>
              <a:t>by</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party’s</a:t>
            </a:r>
            <a:r>
              <a:rPr kumimoji="1" lang="zh-CN" altLang="en-US" dirty="0"/>
              <a:t> </a:t>
            </a:r>
            <a:r>
              <a:rPr kumimoji="1" lang="en-US" altLang="zh-CN" dirty="0"/>
              <a:t>learned</a:t>
            </a:r>
            <a:r>
              <a:rPr kumimoji="1" lang="zh-CN" altLang="en-US" dirty="0"/>
              <a:t> </a:t>
            </a:r>
            <a:r>
              <a:rPr kumimoji="1" lang="en-US" altLang="zh-CN" dirty="0"/>
              <a:t>redundant</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the</a:t>
            </a:r>
            <a:r>
              <a:rPr kumimoji="1" lang="zh-CN" altLang="en-US" dirty="0"/>
              <a:t> </a:t>
            </a:r>
            <a:r>
              <a:rPr kumimoji="1" lang="en-US" altLang="zh-CN" dirty="0"/>
              <a:t>blue</a:t>
            </a:r>
            <a:r>
              <a:rPr kumimoji="1" lang="zh-CN" altLang="en-US" dirty="0"/>
              <a:t> </a:t>
            </a:r>
            <a:r>
              <a:rPr kumimoji="1" lang="en-US" altLang="zh-CN" dirty="0"/>
              <a:t>part.</a:t>
            </a:r>
            <a:r>
              <a:rPr kumimoji="1" lang="zh-CN" altLang="en-US" dirty="0"/>
              <a:t> </a:t>
            </a:r>
            <a:endParaRPr kumimoji="1" lang="en-US" altLang="zh-CN" dirty="0"/>
          </a:p>
          <a:p>
            <a:endParaRPr kumimoji="1" lang="en-US" altLang="zh-CN" dirty="0"/>
          </a:p>
          <a:p>
            <a:r>
              <a:rPr kumimoji="1" lang="en-US" altLang="zh-CN" dirty="0"/>
              <a:t>That</a:t>
            </a:r>
            <a:r>
              <a:rPr kumimoji="1" lang="zh-CN" altLang="en-US" dirty="0"/>
              <a:t> </a:t>
            </a:r>
            <a:r>
              <a:rPr kumimoji="1" lang="en-US" altLang="zh-CN" dirty="0"/>
              <a:t>is,</a:t>
            </a:r>
            <a:r>
              <a:rPr kumimoji="1" lang="zh-CN" altLang="en-US" dirty="0"/>
              <a:t> </a:t>
            </a:r>
            <a:r>
              <a:rPr kumimoji="1" lang="en-US" altLang="zh-CN" dirty="0"/>
              <a:t>when</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learns</a:t>
            </a:r>
            <a:r>
              <a:rPr kumimoji="1" lang="zh-CN" altLang="en-US" dirty="0"/>
              <a:t> </a:t>
            </a:r>
            <a:r>
              <a:rPr kumimoji="1" lang="en-US" altLang="zh-CN" dirty="0"/>
              <a:t>too</a:t>
            </a:r>
            <a:r>
              <a:rPr kumimoji="1" lang="zh-CN" altLang="en-US" dirty="0"/>
              <a:t> </a:t>
            </a:r>
            <a:r>
              <a:rPr kumimoji="1" lang="en-US" altLang="zh-CN" dirty="0"/>
              <a:t>little</a:t>
            </a:r>
            <a:r>
              <a:rPr kumimoji="1" lang="zh-CN" altLang="en-US" dirty="0"/>
              <a:t> </a:t>
            </a:r>
            <a:r>
              <a:rPr kumimoji="1" lang="en-US" altLang="zh-CN" dirty="0"/>
              <a:t>label</a:t>
            </a:r>
            <a:r>
              <a:rPr kumimoji="1" lang="zh-CN" altLang="en-US" dirty="0"/>
              <a:t> </a:t>
            </a:r>
            <a:r>
              <a:rPr kumimoji="1" lang="en-US" altLang="zh-CN" dirty="0"/>
              <a:t>knowledge</a:t>
            </a:r>
            <a:r>
              <a:rPr kumimoji="1" lang="zh-CN" altLang="en-US" dirty="0"/>
              <a:t> </a:t>
            </a:r>
            <a:r>
              <a:rPr kumimoji="1" lang="en-US" altLang="zh-CN" dirty="0"/>
              <a:t>from</a:t>
            </a:r>
            <a:r>
              <a:rPr kumimoji="1" lang="zh-CN" altLang="en-US" dirty="0"/>
              <a:t> </a:t>
            </a:r>
            <a:r>
              <a:rPr kumimoji="1" lang="en-US" altLang="zh-CN" dirty="0"/>
              <a:t>its</a:t>
            </a:r>
            <a:r>
              <a:rPr kumimoji="1" lang="zh-CN" altLang="en-US" dirty="0"/>
              <a:t> </a:t>
            </a:r>
            <a:r>
              <a:rPr kumimoji="1" lang="en-US" altLang="zh-CN" dirty="0"/>
              <a:t>local</a:t>
            </a:r>
            <a:r>
              <a:rPr kumimoji="1" lang="zh-CN" altLang="en-US" dirty="0"/>
              <a:t> </a:t>
            </a:r>
            <a:r>
              <a:rPr kumimoji="1" lang="en-US" altLang="zh-CN" dirty="0"/>
              <a:t>features,</a:t>
            </a:r>
            <a:r>
              <a:rPr kumimoji="1" lang="zh-CN" altLang="en-US" dirty="0"/>
              <a:t> </a:t>
            </a:r>
            <a:r>
              <a:rPr kumimoji="1" lang="en-US" altLang="zh-CN" dirty="0"/>
              <a:t>the</a:t>
            </a:r>
            <a:r>
              <a:rPr kumimoji="1" lang="zh-CN" altLang="en-US" dirty="0"/>
              <a:t> </a:t>
            </a:r>
            <a:r>
              <a:rPr kumimoji="1" lang="en-US" altLang="zh-CN" dirty="0"/>
              <a:t>LPSC</a:t>
            </a:r>
            <a:r>
              <a:rPr kumimoji="1" lang="zh-CN" altLang="en-US" dirty="0"/>
              <a:t> </a:t>
            </a:r>
            <a:r>
              <a:rPr kumimoji="1" lang="en-US" altLang="zh-CN" dirty="0"/>
              <a:t>may</a:t>
            </a:r>
            <a:r>
              <a:rPr kumimoji="1" lang="zh-CN" altLang="en-US" dirty="0"/>
              <a:t> </a:t>
            </a:r>
            <a:r>
              <a:rPr kumimoji="1" lang="en-US" altLang="zh-CN" dirty="0"/>
              <a:t>encode</a:t>
            </a:r>
            <a:r>
              <a:rPr kumimoji="1" lang="zh-CN" altLang="en-US" dirty="0"/>
              <a:t> </a:t>
            </a:r>
            <a:r>
              <a:rPr kumimoji="1" lang="en-US" altLang="zh-CN" dirty="0"/>
              <a:t>too</a:t>
            </a:r>
            <a:r>
              <a:rPr kumimoji="1" lang="zh-CN" altLang="en-US" dirty="0"/>
              <a:t> </a:t>
            </a:r>
            <a:r>
              <a:rPr kumimoji="1" lang="en-US" altLang="zh-CN" dirty="0"/>
              <a:t>much</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which</a:t>
            </a:r>
            <a:r>
              <a:rPr kumimoji="1" lang="zh-CN" altLang="en-US" dirty="0"/>
              <a:t> </a:t>
            </a:r>
            <a:r>
              <a:rPr kumimoji="1" lang="en-US" altLang="zh-CN" dirty="0"/>
              <a:t>may</a:t>
            </a:r>
            <a:r>
              <a:rPr kumimoji="1" lang="zh-CN" altLang="en-US" dirty="0"/>
              <a:t> </a:t>
            </a:r>
            <a:r>
              <a:rPr kumimoji="1" lang="en-US" altLang="zh-CN" dirty="0"/>
              <a:t>lead</a:t>
            </a:r>
            <a:r>
              <a:rPr kumimoji="1" lang="zh-CN" altLang="en-US" dirty="0"/>
              <a:t> </a:t>
            </a:r>
            <a:r>
              <a:rPr kumimoji="1" lang="en-US" altLang="zh-CN" dirty="0"/>
              <a:t>to</a:t>
            </a:r>
            <a:r>
              <a:rPr kumimoji="1" lang="zh-CN" altLang="en-US" dirty="0"/>
              <a:t> </a:t>
            </a:r>
            <a:r>
              <a:rPr kumimoji="1" lang="en-US" altLang="zh-CN" dirty="0"/>
              <a:t>excessive</a:t>
            </a:r>
            <a:r>
              <a:rPr kumimoji="1" lang="zh-CN" altLang="en-US" dirty="0"/>
              <a:t> </a:t>
            </a:r>
            <a:r>
              <a:rPr kumimoji="1" lang="en-US" altLang="zh-CN" dirty="0"/>
              <a:t>and</a:t>
            </a:r>
            <a:r>
              <a:rPr kumimoji="1" lang="zh-CN" altLang="en-US" dirty="0"/>
              <a:t> </a:t>
            </a:r>
            <a:r>
              <a:rPr kumimoji="1" lang="en-US" altLang="zh-CN" dirty="0"/>
              <a:t>unsatisfactory</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endParaRPr kumimoji="1" lang="en-US" altLang="zh-CN" dirty="0"/>
          </a:p>
          <a:p>
            <a:endParaRPr kumimoji="1" lang="en-US" altLang="zh-CN" dirty="0"/>
          </a:p>
          <a:p>
            <a:r>
              <a:rPr kumimoji="1" lang="en-US" altLang="zh-CN" dirty="0"/>
              <a:t>Therefore,</a:t>
            </a:r>
            <a:r>
              <a:rPr kumimoji="1" lang="zh-CN" altLang="en-US" dirty="0"/>
              <a:t> </a:t>
            </a:r>
            <a:r>
              <a:rPr kumimoji="1" lang="en-US" altLang="zh-CN" dirty="0"/>
              <a:t>we</a:t>
            </a:r>
            <a:r>
              <a:rPr kumimoji="1" lang="zh-CN" altLang="en-US" dirty="0"/>
              <a:t> </a:t>
            </a:r>
            <a:r>
              <a:rPr kumimoji="1" lang="en-US" altLang="zh-CN" dirty="0"/>
              <a:t>should</a:t>
            </a:r>
            <a:r>
              <a:rPr kumimoji="1" lang="zh-CN" altLang="en-US" dirty="0"/>
              <a:t> </a:t>
            </a:r>
            <a:r>
              <a:rPr kumimoji="1" lang="en-US" altLang="zh-CN" dirty="0" err="1"/>
              <a:t>flexibily</a:t>
            </a:r>
            <a:r>
              <a:rPr kumimoji="1" lang="zh-CN" altLang="en-US" dirty="0"/>
              <a:t> </a:t>
            </a:r>
            <a:r>
              <a:rPr kumimoji="1" lang="en-US" altLang="zh-CN" dirty="0"/>
              <a:t>adjust</a:t>
            </a:r>
            <a:r>
              <a:rPr kumimoji="1" lang="zh-CN" altLang="en-US" dirty="0"/>
              <a:t> </a:t>
            </a:r>
            <a:r>
              <a:rPr kumimoji="1" lang="en-US" altLang="zh-CN" dirty="0"/>
              <a:t>the</a:t>
            </a:r>
            <a:r>
              <a:rPr kumimoji="1" lang="zh-CN" altLang="en-US" dirty="0"/>
              <a:t> </a:t>
            </a:r>
            <a:r>
              <a:rPr kumimoji="1" lang="en-US" altLang="zh-CN" dirty="0"/>
              <a:t>label</a:t>
            </a:r>
            <a:r>
              <a:rPr kumimoji="1" lang="zh-CN" altLang="en-US" dirty="0"/>
              <a:t> </a:t>
            </a:r>
            <a:r>
              <a:rPr kumimoji="1" lang="en-US" altLang="zh-CN" dirty="0"/>
              <a:t>information</a:t>
            </a:r>
            <a:r>
              <a:rPr kumimoji="1" lang="zh-CN" altLang="en-US" dirty="0"/>
              <a:t> </a:t>
            </a:r>
            <a:r>
              <a:rPr kumimoji="1" lang="en-US" altLang="zh-CN" dirty="0"/>
              <a:t>used</a:t>
            </a:r>
            <a:r>
              <a:rPr kumimoji="1" lang="zh-CN" altLang="en-US" dirty="0"/>
              <a:t> </a:t>
            </a:r>
            <a:r>
              <a:rPr kumimoji="1" lang="en-US" altLang="zh-CN" dirty="0"/>
              <a:t>to</a:t>
            </a:r>
            <a:r>
              <a:rPr kumimoji="1" lang="zh-CN" altLang="en-US" dirty="0"/>
              <a:t> </a:t>
            </a:r>
            <a:r>
              <a:rPr kumimoji="1" lang="en-US" altLang="zh-CN" dirty="0"/>
              <a:t>train</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basis</a:t>
            </a:r>
            <a:r>
              <a:rPr kumimoji="1" lang="zh-CN" altLang="en-US" dirty="0"/>
              <a:t> </a:t>
            </a:r>
            <a:r>
              <a:rPr kumimoji="1" lang="en-US" altLang="zh-CN" dirty="0"/>
              <a:t>of</a:t>
            </a:r>
            <a:r>
              <a:rPr kumimoji="1" lang="zh-CN" altLang="en-US" dirty="0"/>
              <a:t> </a:t>
            </a:r>
            <a:r>
              <a:rPr kumimoji="1" lang="en-US" altLang="zh-CN" dirty="0"/>
              <a:t>LPSC.</a:t>
            </a:r>
            <a:r>
              <a:rPr kumimoji="1" lang="zh-CN" altLang="en-US" dirty="0"/>
              <a:t> </a:t>
            </a:r>
            <a:endParaRPr kumimoji="1" lang="en-US" altLang="zh-CN" dirty="0"/>
          </a:p>
          <a:p>
            <a:r>
              <a:rPr kumimoji="1" lang="en-US" altLang="zh-CN" dirty="0"/>
              <a:t>We</a:t>
            </a:r>
            <a:r>
              <a:rPr kumimoji="1" lang="zh-CN" altLang="en-US" dirty="0"/>
              <a:t> </a:t>
            </a:r>
            <a:r>
              <a:rPr kumimoji="1" lang="en-US" altLang="zh-CN" dirty="0"/>
              <a:t>introduce</a:t>
            </a:r>
            <a:r>
              <a:rPr kumimoji="1" lang="zh-CN" altLang="en-US" dirty="0"/>
              <a:t> </a:t>
            </a:r>
            <a:r>
              <a:rPr kumimoji="1" lang="en-US" altLang="zh-CN" dirty="0"/>
              <a:t>adversarial</a:t>
            </a:r>
            <a:r>
              <a:rPr kumimoji="1" lang="zh-CN" altLang="en-US" dirty="0"/>
              <a:t> </a:t>
            </a:r>
            <a:r>
              <a:rPr kumimoji="1" lang="en-US" altLang="zh-CN" dirty="0"/>
              <a:t>training</a:t>
            </a:r>
            <a:r>
              <a:rPr kumimoji="1" lang="zh-CN" altLang="en-US" dirty="0"/>
              <a:t> </a:t>
            </a:r>
            <a:r>
              <a:rPr kumimoji="1" lang="en-US" altLang="zh-CN" dirty="0"/>
              <a:t>to</a:t>
            </a:r>
            <a:r>
              <a:rPr kumimoji="1" lang="zh-CN" altLang="en-US" dirty="0"/>
              <a:t> </a:t>
            </a:r>
            <a:r>
              <a:rPr kumimoji="1" lang="en-US" altLang="zh-CN" dirty="0"/>
              <a:t>enable</a:t>
            </a:r>
            <a:r>
              <a:rPr kumimoji="1" lang="zh-CN" altLang="en-US" dirty="0"/>
              <a:t> </a:t>
            </a:r>
            <a:r>
              <a:rPr kumimoji="1" lang="en-US" altLang="zh-CN" dirty="0"/>
              <a:t>flexible</a:t>
            </a:r>
            <a:r>
              <a:rPr kumimoji="1" lang="zh-CN" altLang="en-US" dirty="0"/>
              <a:t> </a:t>
            </a:r>
            <a:r>
              <a:rPr kumimoji="1" lang="en-US" altLang="zh-CN" dirty="0"/>
              <a:t>privacy-utility</a:t>
            </a:r>
            <a:r>
              <a:rPr kumimoji="1" lang="zh-CN" altLang="en-US" dirty="0"/>
              <a:t> </a:t>
            </a:r>
            <a:r>
              <a:rPr kumimoji="1" lang="en-US" altLang="zh-CN" dirty="0"/>
              <a:t>trade-off</a:t>
            </a:r>
            <a:r>
              <a:rPr kumimoji="1" lang="zh-CN" altLang="en-US" dirty="0"/>
              <a:t> </a:t>
            </a:r>
            <a:r>
              <a:rPr kumimoji="1" lang="en-US" altLang="zh-CN" dirty="0"/>
              <a:t>and</a:t>
            </a:r>
            <a:r>
              <a:rPr kumimoji="1" lang="zh-CN" altLang="en-US" dirty="0"/>
              <a:t> </a:t>
            </a:r>
            <a:r>
              <a:rPr kumimoji="1" lang="en-US" altLang="zh-CN" dirty="0"/>
              <a:t>provide</a:t>
            </a:r>
            <a:r>
              <a:rPr kumimoji="1" lang="zh-CN" altLang="en-US" dirty="0"/>
              <a:t> </a:t>
            </a:r>
            <a:r>
              <a:rPr kumimoji="1" lang="en-US" altLang="zh-CN" dirty="0"/>
              <a:t>stronger</a:t>
            </a:r>
            <a:r>
              <a:rPr kumimoji="1" lang="zh-CN" altLang="en-US" dirty="0"/>
              <a:t> </a:t>
            </a:r>
            <a:r>
              <a:rPr kumimoji="1" lang="en-US" altLang="zh-CN" dirty="0"/>
              <a:t>privacy</a:t>
            </a:r>
            <a:r>
              <a:rPr kumimoji="1" lang="zh-CN" altLang="en-US" dirty="0"/>
              <a:t> </a:t>
            </a:r>
            <a:r>
              <a:rPr kumimoji="1" lang="en-US" altLang="zh-CN" dirty="0"/>
              <a:t>protection.</a:t>
            </a:r>
            <a:r>
              <a:rPr kumimoji="1" lang="zh-CN" altLang="en-US" dirty="0"/>
              <a:t> </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23</a:t>
            </a:fld>
            <a:endParaRPr lang="en-US"/>
          </a:p>
        </p:txBody>
      </p:sp>
    </p:spTree>
    <p:extLst>
      <p:ext uri="{BB962C8B-B14F-4D97-AF65-F5344CB8AC3E}">
        <p14:creationId xmlns:p14="http://schemas.microsoft.com/office/powerpoint/2010/main" val="1804806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24</a:t>
            </a:fld>
            <a:endParaRPr lang="en-US"/>
          </a:p>
        </p:txBody>
      </p:sp>
    </p:spTree>
    <p:extLst>
      <p:ext uri="{BB962C8B-B14F-4D97-AF65-F5344CB8AC3E}">
        <p14:creationId xmlns:p14="http://schemas.microsoft.com/office/powerpoint/2010/main" val="42128840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D82DB2FC-6E70-4D41-84EE-3135A2C03546}" type="slidenum">
              <a:rPr kumimoji="1" lang="zh-CN" altLang="en-US" smtClean="0"/>
              <a:t>25</a:t>
            </a:fld>
            <a:endParaRPr kumimoji="1" lang="zh-CN" altLang="en-US"/>
          </a:p>
        </p:txBody>
      </p:sp>
    </p:spTree>
    <p:extLst>
      <p:ext uri="{BB962C8B-B14F-4D97-AF65-F5344CB8AC3E}">
        <p14:creationId xmlns:p14="http://schemas.microsoft.com/office/powerpoint/2010/main" val="34372968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26</a:t>
            </a:fld>
            <a:endParaRPr lang="en-US"/>
          </a:p>
        </p:txBody>
      </p:sp>
    </p:spTree>
    <p:extLst>
      <p:ext uri="{BB962C8B-B14F-4D97-AF65-F5344CB8AC3E}">
        <p14:creationId xmlns:p14="http://schemas.microsoft.com/office/powerpoint/2010/main" val="3737601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28</a:t>
            </a:fld>
            <a:endParaRPr lang="en-US"/>
          </a:p>
        </p:txBody>
      </p:sp>
    </p:spTree>
    <p:extLst>
      <p:ext uri="{BB962C8B-B14F-4D97-AF65-F5344CB8AC3E}">
        <p14:creationId xmlns:p14="http://schemas.microsoft.com/office/powerpoint/2010/main" val="16532394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D831CF-02B9-3BEB-FF0B-471B7871F66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0665CB-78F6-227F-B5CF-FC1E417E71F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BCB0A5A-F6B0-B7C8-B81B-6DD9F96E411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3AAB3C37-E7DA-995D-647E-1BCEF9F17CA8}"/>
              </a:ext>
            </a:extLst>
          </p:cNvPr>
          <p:cNvSpPr>
            <a:spLocks noGrp="1"/>
          </p:cNvSpPr>
          <p:nvPr>
            <p:ph type="sldNum" sz="quarter" idx="5"/>
          </p:nvPr>
        </p:nvSpPr>
        <p:spPr/>
        <p:txBody>
          <a:bodyPr/>
          <a:lstStyle/>
          <a:p>
            <a:fld id="{2682DE49-10B4-4595-8379-273411D8A467}" type="slidenum">
              <a:rPr lang="zh-CN" altLang="en-US" smtClean="0"/>
              <a:t>30</a:t>
            </a:fld>
            <a:endParaRPr lang="zh-CN" altLang="en-US"/>
          </a:p>
        </p:txBody>
      </p:sp>
    </p:spTree>
    <p:extLst>
      <p:ext uri="{BB962C8B-B14F-4D97-AF65-F5344CB8AC3E}">
        <p14:creationId xmlns:p14="http://schemas.microsoft.com/office/powerpoint/2010/main" val="26875590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Let’s</a:t>
            </a:r>
            <a:r>
              <a:rPr kumimoji="1" lang="zh-CN" altLang="en-US" dirty="0"/>
              <a:t> </a:t>
            </a:r>
            <a:r>
              <a:rPr kumimoji="1" lang="en-US" altLang="zh-CN" dirty="0"/>
              <a:t>consider</a:t>
            </a:r>
            <a:r>
              <a:rPr kumimoji="1" lang="zh-CN" altLang="en-US" dirty="0"/>
              <a:t> </a:t>
            </a:r>
            <a:r>
              <a:rPr kumimoji="1" lang="en-US" altLang="zh-CN" dirty="0"/>
              <a:t>the</a:t>
            </a:r>
            <a:r>
              <a:rPr kumimoji="1" lang="zh-CN" altLang="en-US" dirty="0"/>
              <a:t> </a:t>
            </a:r>
            <a:r>
              <a:rPr kumimoji="1" lang="en-US" altLang="zh-CN" dirty="0"/>
              <a:t>online</a:t>
            </a:r>
            <a:r>
              <a:rPr kumimoji="1" lang="zh-CN" altLang="en-US" dirty="0"/>
              <a:t> </a:t>
            </a:r>
            <a:r>
              <a:rPr kumimoji="1" lang="en-US" altLang="zh-CN" dirty="0"/>
              <a:t>model</a:t>
            </a:r>
            <a:r>
              <a:rPr kumimoji="1" lang="zh-CN" altLang="en-US" dirty="0"/>
              <a:t> </a:t>
            </a:r>
            <a:r>
              <a:rPr kumimoji="1" lang="en-US" altLang="zh-CN" dirty="0"/>
              <a:t>inference</a:t>
            </a:r>
            <a:r>
              <a:rPr kumimoji="1" lang="zh-CN" altLang="en-US" dirty="0"/>
              <a:t> </a:t>
            </a:r>
            <a:r>
              <a:rPr kumimoji="1" lang="en-US" altLang="zh-CN" dirty="0"/>
              <a:t>stage</a:t>
            </a:r>
            <a:r>
              <a:rPr kumimoji="1" lang="zh-CN" altLang="en-US" dirty="0"/>
              <a:t> </a:t>
            </a:r>
            <a:r>
              <a:rPr kumimoji="1" lang="en-US" altLang="zh-CN" dirty="0"/>
              <a:t>after</a:t>
            </a:r>
            <a:r>
              <a:rPr kumimoji="1" lang="zh-CN" altLang="en-US" dirty="0"/>
              <a:t> </a:t>
            </a:r>
            <a:r>
              <a:rPr kumimoji="1" lang="en-US" altLang="zh-CN" dirty="0"/>
              <a:t>a</a:t>
            </a:r>
            <a:r>
              <a:rPr kumimoji="1" lang="zh-CN" altLang="en-US" dirty="0"/>
              <a:t> </a:t>
            </a:r>
            <a:r>
              <a:rPr kumimoji="1" lang="en-US" altLang="zh-CN" dirty="0"/>
              <a:t>VFL</a:t>
            </a:r>
            <a:r>
              <a:rPr kumimoji="1" lang="zh-CN" altLang="en-US" dirty="0"/>
              <a:t> </a:t>
            </a:r>
            <a:r>
              <a:rPr kumimoji="1" lang="en-US" altLang="zh-CN" dirty="0"/>
              <a:t>model</a:t>
            </a:r>
            <a:r>
              <a:rPr kumimoji="1" lang="zh-CN" altLang="en-US" dirty="0"/>
              <a:t> </a:t>
            </a:r>
            <a:r>
              <a:rPr kumimoji="1" lang="en-US" altLang="zh-CN" dirty="0"/>
              <a:t>is</a:t>
            </a:r>
            <a:r>
              <a:rPr kumimoji="1" lang="zh-CN" altLang="en-US" dirty="0"/>
              <a:t> </a:t>
            </a:r>
            <a:r>
              <a:rPr kumimoji="1" lang="en-US" altLang="zh-CN" dirty="0"/>
              <a:t>well</a:t>
            </a:r>
            <a:r>
              <a:rPr kumimoji="1" lang="zh-CN" altLang="en-US" dirty="0"/>
              <a:t> </a:t>
            </a:r>
            <a:r>
              <a:rPr kumimoji="1" lang="en-US" altLang="zh-CN" dirty="0"/>
              <a:t>trained.</a:t>
            </a:r>
            <a:r>
              <a:rPr kumimoji="1" lang="zh-CN" altLang="en-US" dirty="0"/>
              <a:t> </a:t>
            </a:r>
            <a:endParaRPr kumimoji="1" lang="en-US" altLang="zh-CN" dirty="0"/>
          </a:p>
          <a:p>
            <a:endParaRPr kumimoji="1" lang="en-US" altLang="zh-CN" dirty="0"/>
          </a:p>
          <a:p>
            <a:r>
              <a:rPr kumimoji="1" lang="en-US" altLang="zh-CN" dirty="0"/>
              <a:t>Ideally,</a:t>
            </a:r>
            <a:r>
              <a:rPr kumimoji="1" lang="zh-CN" altLang="en-US" dirty="0"/>
              <a:t> </a:t>
            </a:r>
            <a:r>
              <a:rPr kumimoji="1" lang="en-US" altLang="zh-CN" dirty="0"/>
              <a:t>to</a:t>
            </a:r>
            <a:r>
              <a:rPr kumimoji="1" lang="zh-CN" altLang="en-US" dirty="0"/>
              <a:t> </a:t>
            </a:r>
            <a:r>
              <a:rPr kumimoji="1" lang="en-US" altLang="zh-CN" dirty="0"/>
              <a:t>infer</a:t>
            </a:r>
            <a:r>
              <a:rPr kumimoji="1" lang="zh-CN" altLang="en-US" dirty="0"/>
              <a:t> </a:t>
            </a:r>
            <a:r>
              <a:rPr kumimoji="1" lang="en-US" altLang="zh-CN" dirty="0"/>
              <a:t>a</a:t>
            </a:r>
            <a:r>
              <a:rPr kumimoji="1" lang="zh-CN" altLang="en-US" dirty="0"/>
              <a:t> </a:t>
            </a:r>
            <a:r>
              <a:rPr kumimoji="1" lang="en-US" altLang="zh-CN" dirty="0"/>
              <a:t>test</a:t>
            </a:r>
            <a:r>
              <a:rPr kumimoji="1" lang="zh-CN" altLang="en-US" dirty="0"/>
              <a:t> </a:t>
            </a:r>
            <a:r>
              <a:rPr kumimoji="1" lang="en-US" altLang="zh-CN" dirty="0"/>
              <a:t>sample,</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first</a:t>
            </a:r>
            <a:r>
              <a:rPr kumimoji="1" lang="zh-CN" altLang="en-US" dirty="0"/>
              <a:t> </a:t>
            </a:r>
            <a:r>
              <a:rPr kumimoji="1" lang="en-US" altLang="zh-CN" dirty="0"/>
              <a:t>broadcasts</a:t>
            </a:r>
            <a:r>
              <a:rPr kumimoji="1" lang="zh-CN" altLang="en-US" dirty="0"/>
              <a:t> </a:t>
            </a:r>
            <a:r>
              <a:rPr kumimoji="1" lang="en-US" altLang="zh-CN" dirty="0"/>
              <a:t>the</a:t>
            </a:r>
            <a:r>
              <a:rPr kumimoji="1" lang="zh-CN" altLang="en-US" dirty="0"/>
              <a:t> </a:t>
            </a:r>
            <a:r>
              <a:rPr kumimoji="1" lang="en-US" altLang="zh-CN" dirty="0"/>
              <a:t>sample</a:t>
            </a:r>
            <a:r>
              <a:rPr kumimoji="1" lang="zh-CN" altLang="en-US" dirty="0"/>
              <a:t> </a:t>
            </a:r>
            <a:r>
              <a:rPr kumimoji="1" lang="en-US" altLang="zh-CN" dirty="0"/>
              <a:t>ID</a:t>
            </a:r>
            <a:r>
              <a:rPr kumimoji="1" lang="zh-CN" altLang="en-US" dirty="0"/>
              <a:t> </a:t>
            </a:r>
            <a:r>
              <a:rPr kumimoji="1" lang="en-US" altLang="zh-CN" dirty="0"/>
              <a:t>to</a:t>
            </a:r>
            <a:r>
              <a:rPr kumimoji="1" lang="zh-CN" altLang="en-US" dirty="0"/>
              <a:t> </a:t>
            </a:r>
            <a:r>
              <a:rPr kumimoji="1" lang="en-US" altLang="zh-CN" dirty="0"/>
              <a:t>all</a:t>
            </a:r>
            <a:r>
              <a:rPr kumimoji="1" lang="zh-CN" altLang="en-US" dirty="0"/>
              <a:t> </a:t>
            </a:r>
            <a:r>
              <a:rPr kumimoji="1" lang="en-US" altLang="zh-CN" dirty="0"/>
              <a:t>passive</a:t>
            </a:r>
            <a:r>
              <a:rPr kumimoji="1" lang="zh-CN" altLang="en-US" dirty="0"/>
              <a:t> </a:t>
            </a:r>
            <a:r>
              <a:rPr kumimoji="1" lang="en-US" altLang="zh-CN" dirty="0"/>
              <a:t>parties.</a:t>
            </a:r>
            <a:r>
              <a:rPr kumimoji="1" lang="zh-CN" altLang="en-US" dirty="0"/>
              <a:t> </a:t>
            </a:r>
            <a:endParaRPr kumimoji="1" lang="en-US" altLang="zh-CN" dirty="0"/>
          </a:p>
          <a:p>
            <a:r>
              <a:rPr kumimoji="1" lang="en-US" altLang="zh-CN" dirty="0"/>
              <a:t>Each</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r>
              <a:rPr kumimoji="1" lang="en-US" altLang="zh-CN" dirty="0"/>
              <a:t>finds</a:t>
            </a:r>
            <a:r>
              <a:rPr kumimoji="1" lang="zh-CN" altLang="en-US" dirty="0"/>
              <a:t> </a:t>
            </a:r>
            <a:r>
              <a:rPr kumimoji="1" lang="en-US" altLang="zh-CN" dirty="0"/>
              <a:t>the</a:t>
            </a:r>
            <a:r>
              <a:rPr kumimoji="1" lang="zh-CN" altLang="en-US" dirty="0"/>
              <a:t> </a:t>
            </a:r>
            <a:r>
              <a:rPr kumimoji="1" lang="en-US" altLang="zh-CN" dirty="0"/>
              <a:t>corresponding</a:t>
            </a:r>
            <a:r>
              <a:rPr kumimoji="1" lang="zh-CN" altLang="en-US" dirty="0"/>
              <a:t> </a:t>
            </a:r>
            <a:r>
              <a:rPr kumimoji="1" lang="en-US" altLang="zh-CN" dirty="0"/>
              <a:t>auxiliary</a:t>
            </a:r>
            <a:r>
              <a:rPr kumimoji="1" lang="zh-CN" altLang="en-US" dirty="0"/>
              <a:t> </a:t>
            </a:r>
            <a:r>
              <a:rPr kumimoji="1" lang="en-US" altLang="zh-CN" dirty="0"/>
              <a:t>features</a:t>
            </a:r>
            <a:r>
              <a:rPr kumimoji="1" lang="zh-CN" altLang="en-US" dirty="0"/>
              <a:t> </a:t>
            </a:r>
            <a:r>
              <a:rPr kumimoji="1" lang="en-US" altLang="zh-CN" dirty="0"/>
              <a:t>and</a:t>
            </a:r>
            <a:r>
              <a:rPr kumimoji="1" lang="zh-CN" altLang="en-US" dirty="0"/>
              <a:t> </a:t>
            </a:r>
            <a:r>
              <a:rPr kumimoji="1" lang="en-US" altLang="zh-CN" dirty="0"/>
              <a:t>computes</a:t>
            </a:r>
            <a:r>
              <a:rPr kumimoji="1" lang="zh-CN" altLang="en-US" dirty="0"/>
              <a:t> </a:t>
            </a:r>
            <a:r>
              <a:rPr kumimoji="1" lang="en-US" altLang="zh-CN" dirty="0"/>
              <a:t>the</a:t>
            </a:r>
            <a:r>
              <a:rPr kumimoji="1" lang="zh-CN" altLang="en-US" dirty="0"/>
              <a:t> </a:t>
            </a:r>
            <a:r>
              <a:rPr kumimoji="1" lang="en-US" altLang="zh-CN" dirty="0"/>
              <a:t>output</a:t>
            </a:r>
            <a:r>
              <a:rPr kumimoji="1" lang="zh-CN" altLang="en-US" dirty="0"/>
              <a:t> </a:t>
            </a:r>
            <a:r>
              <a:rPr kumimoji="1" lang="en-US" altLang="zh-CN" dirty="0"/>
              <a:t>embeddings</a:t>
            </a:r>
            <a:r>
              <a:rPr kumimoji="1" lang="zh-CN" altLang="en-US" dirty="0"/>
              <a:t> </a:t>
            </a:r>
            <a:r>
              <a:rPr kumimoji="1" lang="en-US" altLang="zh-CN" dirty="0"/>
              <a:t>by</a:t>
            </a:r>
            <a:r>
              <a:rPr kumimoji="1" lang="zh-CN" altLang="en-US" dirty="0"/>
              <a:t> </a:t>
            </a:r>
            <a:r>
              <a:rPr kumimoji="1" lang="en-US" altLang="zh-CN" dirty="0"/>
              <a:t>using</a:t>
            </a:r>
            <a:r>
              <a:rPr kumimoji="1" lang="zh-CN" altLang="en-US" dirty="0"/>
              <a:t> </a:t>
            </a:r>
            <a:r>
              <a:rPr kumimoji="1" lang="en-US" altLang="zh-CN" dirty="0"/>
              <a:t>their</a:t>
            </a:r>
            <a:r>
              <a:rPr kumimoji="1" lang="zh-CN" altLang="en-US" dirty="0"/>
              <a:t> </a:t>
            </a:r>
            <a:r>
              <a:rPr kumimoji="1" lang="en-US" altLang="zh-CN" dirty="0"/>
              <a:t>bottom</a:t>
            </a:r>
            <a:r>
              <a:rPr kumimoji="1" lang="zh-CN" altLang="en-US" dirty="0"/>
              <a:t> </a:t>
            </a:r>
            <a:r>
              <a:rPr kumimoji="1" lang="en-US" altLang="zh-CN" dirty="0"/>
              <a:t>models.</a:t>
            </a:r>
            <a:r>
              <a:rPr kumimoji="1" lang="zh-CN" altLang="en-US" dirty="0"/>
              <a:t> </a:t>
            </a:r>
            <a:endParaRPr kumimoji="1" lang="en-US" altLang="zh-CN" dirty="0"/>
          </a:p>
          <a:p>
            <a:r>
              <a:rPr kumimoji="1" lang="en-US" altLang="zh-CN" dirty="0"/>
              <a:t>Finally,</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receives</a:t>
            </a:r>
            <a:r>
              <a:rPr kumimoji="1" lang="zh-CN" altLang="en-US" dirty="0"/>
              <a:t> </a:t>
            </a:r>
            <a:r>
              <a:rPr kumimoji="1" lang="en-US" altLang="zh-CN" dirty="0"/>
              <a:t>the</a:t>
            </a:r>
            <a:r>
              <a:rPr kumimoji="1" lang="zh-CN" altLang="en-US" dirty="0"/>
              <a:t> </a:t>
            </a:r>
            <a:r>
              <a:rPr kumimoji="1" lang="en-US" altLang="zh-CN" dirty="0"/>
              <a:t>embeddings</a:t>
            </a:r>
            <a:r>
              <a:rPr kumimoji="1" lang="zh-CN" altLang="en-US" dirty="0"/>
              <a:t> </a:t>
            </a:r>
            <a:r>
              <a:rPr kumimoji="1" lang="en-US" altLang="zh-CN" dirty="0"/>
              <a:t>from</a:t>
            </a:r>
            <a:r>
              <a:rPr kumimoji="1" lang="zh-CN" altLang="en-US" dirty="0"/>
              <a:t> </a:t>
            </a:r>
            <a:r>
              <a:rPr kumimoji="1" lang="en-US" altLang="zh-CN" dirty="0"/>
              <a:t>all</a:t>
            </a:r>
            <a:r>
              <a:rPr kumimoji="1" lang="zh-CN" altLang="en-US" dirty="0"/>
              <a:t> </a:t>
            </a:r>
            <a:r>
              <a:rPr kumimoji="1" lang="en-US" altLang="zh-CN" dirty="0"/>
              <a:t>passive</a:t>
            </a:r>
            <a:r>
              <a:rPr kumimoji="1" lang="zh-CN" altLang="en-US" dirty="0"/>
              <a:t> </a:t>
            </a:r>
            <a:r>
              <a:rPr kumimoji="1" lang="en-US" altLang="zh-CN" dirty="0"/>
              <a:t>parties</a:t>
            </a:r>
            <a:r>
              <a:rPr kumimoji="1" lang="zh-CN" altLang="en-US" dirty="0"/>
              <a:t> </a:t>
            </a:r>
            <a:r>
              <a:rPr kumimoji="1" lang="en-US" altLang="zh-CN" dirty="0"/>
              <a:t>and</a:t>
            </a:r>
            <a:r>
              <a:rPr kumimoji="1" lang="zh-CN" altLang="en-US" dirty="0"/>
              <a:t> </a:t>
            </a:r>
            <a:r>
              <a:rPr kumimoji="1" lang="en-US" altLang="zh-CN" dirty="0"/>
              <a:t>computes</a:t>
            </a:r>
            <a:r>
              <a:rPr kumimoji="1" lang="zh-CN" altLang="en-US" dirty="0"/>
              <a:t> </a:t>
            </a:r>
            <a:r>
              <a:rPr kumimoji="1" lang="en-US" altLang="zh-CN" dirty="0"/>
              <a:t>the</a:t>
            </a:r>
            <a:r>
              <a:rPr kumimoji="1" lang="zh-CN" altLang="en-US" dirty="0"/>
              <a:t> </a:t>
            </a:r>
            <a:r>
              <a:rPr kumimoji="1" lang="en-US" altLang="zh-CN" dirty="0"/>
              <a:t>federated</a:t>
            </a:r>
            <a:r>
              <a:rPr kumimoji="1" lang="zh-CN" altLang="en-US" dirty="0"/>
              <a:t> </a:t>
            </a:r>
            <a:r>
              <a:rPr kumimoji="1" lang="en-US" altLang="zh-CN" dirty="0"/>
              <a:t>prediction.</a:t>
            </a:r>
            <a:r>
              <a:rPr kumimoji="1" lang="zh-CN" altLang="en-US" dirty="0"/>
              <a:t> </a:t>
            </a:r>
            <a:endParaRPr kumimoji="1" lang="en-US" altLang="zh-CN" dirty="0"/>
          </a:p>
          <a:p>
            <a:endParaRPr kumimoji="1" lang="en-US" altLang="zh-CN" dirty="0"/>
          </a:p>
          <a:p>
            <a:r>
              <a:rPr kumimoji="1" lang="en-US" altLang="zh-CN" dirty="0"/>
              <a:t>However,</a:t>
            </a:r>
            <a:r>
              <a:rPr kumimoji="1" lang="zh-CN" altLang="en-US" dirty="0"/>
              <a:t> </a:t>
            </a:r>
            <a:r>
              <a:rPr kumimoji="1" lang="en-US" altLang="zh-CN" dirty="0"/>
              <a:t>in</a:t>
            </a:r>
            <a:r>
              <a:rPr kumimoji="1" lang="zh-CN" altLang="en-US" dirty="0"/>
              <a:t> </a:t>
            </a:r>
            <a:r>
              <a:rPr kumimoji="1" lang="en-US" altLang="zh-CN" dirty="0"/>
              <a:t>practice,</a:t>
            </a:r>
            <a:r>
              <a:rPr kumimoji="1" lang="zh-CN" altLang="en-US" dirty="0"/>
              <a:t> </a:t>
            </a:r>
            <a:r>
              <a:rPr kumimoji="1" lang="en-US" altLang="zh-CN" dirty="0"/>
              <a:t>there</a:t>
            </a:r>
            <a:r>
              <a:rPr kumimoji="1" lang="zh-CN" altLang="en-US" dirty="0"/>
              <a:t> </a:t>
            </a:r>
            <a:r>
              <a:rPr kumimoji="1" lang="en-US" altLang="zh-CN" dirty="0"/>
              <a:t>are</a:t>
            </a:r>
            <a:r>
              <a:rPr kumimoji="1" lang="zh-CN" altLang="en-US" dirty="0"/>
              <a:t> </a:t>
            </a:r>
            <a:r>
              <a:rPr kumimoji="1" lang="en-US" altLang="zh-CN" dirty="0"/>
              <a:t>two</a:t>
            </a:r>
            <a:r>
              <a:rPr kumimoji="1" lang="zh-CN" altLang="en-US" dirty="0"/>
              <a:t> </a:t>
            </a:r>
            <a:r>
              <a:rPr kumimoji="1" lang="en-US" altLang="zh-CN" dirty="0"/>
              <a:t>major</a:t>
            </a:r>
            <a:r>
              <a:rPr kumimoji="1" lang="zh-CN" altLang="en-US" dirty="0"/>
              <a:t> </a:t>
            </a:r>
            <a:r>
              <a:rPr kumimoji="1" lang="en-US" altLang="zh-CN" dirty="0"/>
              <a:t>challenges:</a:t>
            </a:r>
          </a:p>
          <a:p>
            <a:endParaRPr kumimoji="1" lang="en-US" altLang="zh-CN" dirty="0"/>
          </a:p>
          <a:p>
            <a:r>
              <a:rPr kumimoji="1" lang="en-US" altLang="zh-CN" dirty="0"/>
              <a:t>First,</a:t>
            </a:r>
            <a:r>
              <a:rPr kumimoji="1" lang="zh-CN" altLang="en-US" dirty="0"/>
              <a:t> </a:t>
            </a:r>
            <a:r>
              <a:rPr kumimoji="1" lang="en-US" altLang="zh-CN" dirty="0"/>
              <a:t>the</a:t>
            </a:r>
            <a:r>
              <a:rPr kumimoji="1" lang="zh-CN" altLang="en-US" dirty="0"/>
              <a:t> </a:t>
            </a:r>
            <a:r>
              <a:rPr kumimoji="1" lang="en-US" altLang="zh-CN" dirty="0"/>
              <a:t>some</a:t>
            </a:r>
            <a:r>
              <a:rPr kumimoji="1" lang="zh-CN" altLang="en-US" dirty="0"/>
              <a:t> </a:t>
            </a:r>
            <a:r>
              <a:rPr kumimoji="1" lang="en-US" altLang="zh-CN" dirty="0"/>
              <a:t>passive</a:t>
            </a:r>
            <a:r>
              <a:rPr kumimoji="1" lang="zh-CN" altLang="en-US" dirty="0"/>
              <a:t> </a:t>
            </a:r>
            <a:r>
              <a:rPr kumimoji="1" lang="en-US" altLang="zh-CN" dirty="0"/>
              <a:t>parties</a:t>
            </a:r>
            <a:r>
              <a:rPr kumimoji="1" lang="zh-CN" altLang="en-US" dirty="0"/>
              <a:t> </a:t>
            </a:r>
            <a:r>
              <a:rPr kumimoji="1" lang="en-US" altLang="zh-CN" dirty="0"/>
              <a:t>may</a:t>
            </a:r>
            <a:r>
              <a:rPr kumimoji="1" lang="zh-CN" altLang="en-US" dirty="0"/>
              <a:t> </a:t>
            </a:r>
            <a:r>
              <a:rPr kumimoji="1" lang="en-US" altLang="zh-CN" dirty="0"/>
              <a:t>not</a:t>
            </a:r>
            <a:r>
              <a:rPr kumimoji="1" lang="zh-CN" altLang="en-US" dirty="0"/>
              <a:t> </a:t>
            </a:r>
            <a:r>
              <a:rPr kumimoji="1" lang="en-US" altLang="zh-CN" dirty="0"/>
              <a:t>have</a:t>
            </a:r>
            <a:r>
              <a:rPr kumimoji="1" lang="zh-CN" altLang="en-US" dirty="0"/>
              <a:t> </a:t>
            </a:r>
            <a:r>
              <a:rPr kumimoji="1" lang="en-US" altLang="zh-CN" dirty="0"/>
              <a:t>the</a:t>
            </a:r>
            <a:r>
              <a:rPr kumimoji="1" lang="zh-CN" altLang="en-US" dirty="0"/>
              <a:t> </a:t>
            </a:r>
            <a:r>
              <a:rPr kumimoji="1" lang="en-US" altLang="zh-CN" dirty="0"/>
              <a:t>corresponding</a:t>
            </a:r>
            <a:r>
              <a:rPr kumimoji="1" lang="zh-CN" altLang="en-US" dirty="0"/>
              <a:t> </a:t>
            </a:r>
            <a:r>
              <a:rPr kumimoji="1" lang="en-US" altLang="zh-CN" dirty="0"/>
              <a:t>auxiliary</a:t>
            </a:r>
            <a:r>
              <a:rPr kumimoji="1" lang="zh-CN" altLang="en-US" dirty="0"/>
              <a:t> </a:t>
            </a:r>
            <a:r>
              <a:rPr kumimoji="1" lang="en-US" altLang="zh-CN" dirty="0"/>
              <a:t>features.</a:t>
            </a:r>
            <a:r>
              <a:rPr kumimoji="1" lang="zh-CN" altLang="en-US" dirty="0"/>
              <a:t> </a:t>
            </a:r>
            <a:r>
              <a:rPr kumimoji="1" lang="en-US" altLang="zh-CN" dirty="0"/>
              <a:t>And</a:t>
            </a:r>
            <a:r>
              <a:rPr kumimoji="1" lang="zh-CN" altLang="en-US" dirty="0"/>
              <a:t> </a:t>
            </a:r>
            <a:r>
              <a:rPr kumimoji="1" lang="en-US" altLang="zh-CN" dirty="0"/>
              <a:t>some</a:t>
            </a:r>
            <a:r>
              <a:rPr kumimoji="1" lang="zh-CN" altLang="en-US" dirty="0"/>
              <a:t> </a:t>
            </a:r>
            <a:r>
              <a:rPr kumimoji="1" lang="en-US" altLang="zh-CN" dirty="0"/>
              <a:t>stragglers</a:t>
            </a:r>
            <a:r>
              <a:rPr kumimoji="1" lang="zh-CN" altLang="en-US" dirty="0"/>
              <a:t> </a:t>
            </a:r>
            <a:r>
              <a:rPr kumimoji="1" lang="en-US" altLang="zh-CN" dirty="0"/>
              <a:t>may</a:t>
            </a:r>
            <a:r>
              <a:rPr kumimoji="1" lang="zh-CN" altLang="en-US" dirty="0"/>
              <a:t> </a:t>
            </a:r>
            <a:r>
              <a:rPr kumimoji="1" lang="en-US" altLang="zh-CN" dirty="0"/>
              <a:t>not</a:t>
            </a:r>
            <a:r>
              <a:rPr kumimoji="1" lang="zh-CN" altLang="en-US" dirty="0"/>
              <a:t> </a:t>
            </a:r>
            <a:r>
              <a:rPr kumimoji="1" lang="en-US" altLang="zh-CN" dirty="0"/>
              <a:t>response</a:t>
            </a:r>
            <a:r>
              <a:rPr kumimoji="1" lang="zh-CN" altLang="en-US" dirty="0"/>
              <a:t> </a:t>
            </a:r>
            <a:r>
              <a:rPr kumimoji="1" lang="en-US" altLang="zh-CN" dirty="0"/>
              <a:t>timely.</a:t>
            </a:r>
            <a:r>
              <a:rPr kumimoji="1" lang="zh-CN" altLang="en-US" dirty="0"/>
              <a:t> </a:t>
            </a:r>
            <a:endParaRPr kumimoji="1" lang="en-US" altLang="zh-CN" dirty="0"/>
          </a:p>
          <a:p>
            <a:r>
              <a:rPr kumimoji="1" lang="en-US" altLang="zh-CN" dirty="0"/>
              <a:t>Therefore,</a:t>
            </a:r>
            <a:r>
              <a:rPr kumimoji="1" lang="zh-CN" altLang="en-US" dirty="0"/>
              <a:t> </a:t>
            </a:r>
            <a:r>
              <a:rPr kumimoji="1" lang="en-US" altLang="zh-CN" dirty="0"/>
              <a:t>the</a:t>
            </a:r>
            <a:r>
              <a:rPr kumimoji="1" lang="zh-CN" altLang="en-US" dirty="0"/>
              <a:t> </a:t>
            </a:r>
            <a:r>
              <a:rPr kumimoji="1" lang="en-US" altLang="zh-CN" dirty="0"/>
              <a:t>unaligned</a:t>
            </a:r>
            <a:r>
              <a:rPr kumimoji="1" lang="zh-CN" altLang="en-US" dirty="0"/>
              <a:t> </a:t>
            </a:r>
            <a:r>
              <a:rPr kumimoji="1" lang="en-US" altLang="zh-CN" dirty="0"/>
              <a:t>or</a:t>
            </a:r>
            <a:r>
              <a:rPr kumimoji="1" lang="zh-CN" altLang="en-US" dirty="0"/>
              <a:t> </a:t>
            </a:r>
            <a:r>
              <a:rPr kumimoji="1" lang="en-US" altLang="zh-CN" dirty="0"/>
              <a:t>partially</a:t>
            </a:r>
            <a:r>
              <a:rPr kumimoji="1" lang="zh-CN" altLang="en-US" dirty="0"/>
              <a:t> </a:t>
            </a:r>
            <a:r>
              <a:rPr kumimoji="1" lang="en-US" altLang="zh-CN" dirty="0"/>
              <a:t>aligned</a:t>
            </a:r>
            <a:r>
              <a:rPr kumimoji="1" lang="zh-CN" altLang="en-US" dirty="0"/>
              <a:t> </a:t>
            </a:r>
            <a:r>
              <a:rPr kumimoji="1" lang="en-US" altLang="zh-CN" dirty="0"/>
              <a:t>data</a:t>
            </a:r>
            <a:r>
              <a:rPr kumimoji="1" lang="zh-CN" altLang="en-US" dirty="0"/>
              <a:t> </a:t>
            </a:r>
            <a:r>
              <a:rPr kumimoji="1" lang="en-US" altLang="zh-CN" dirty="0"/>
              <a:t>leads</a:t>
            </a:r>
            <a:r>
              <a:rPr kumimoji="1" lang="zh-CN" altLang="en-US" dirty="0"/>
              <a:t> </a:t>
            </a:r>
            <a:r>
              <a:rPr kumimoji="1" lang="en-US" altLang="zh-CN" dirty="0"/>
              <a:t>to</a:t>
            </a:r>
            <a:r>
              <a:rPr kumimoji="1" lang="zh-CN" altLang="en-US" dirty="0"/>
              <a:t> </a:t>
            </a:r>
            <a:r>
              <a:rPr kumimoji="1" lang="en-US" altLang="zh-CN" dirty="0"/>
              <a:t>robustness</a:t>
            </a:r>
            <a:r>
              <a:rPr kumimoji="1" lang="zh-CN" altLang="en-US" dirty="0"/>
              <a:t> </a:t>
            </a:r>
            <a:r>
              <a:rPr kumimoji="1" lang="en-US" altLang="zh-CN" dirty="0"/>
              <a:t>challenge.</a:t>
            </a:r>
            <a:r>
              <a:rPr kumimoji="1" lang="zh-CN" altLang="en-US" dirty="0"/>
              <a:t> </a:t>
            </a:r>
            <a:endParaRPr kumimoji="1" lang="en-US" altLang="zh-CN" dirty="0"/>
          </a:p>
          <a:p>
            <a:endParaRPr kumimoji="1" lang="en-US" altLang="zh-CN" dirty="0"/>
          </a:p>
          <a:p>
            <a:r>
              <a:rPr kumimoji="1" lang="en-US" altLang="zh-CN" dirty="0"/>
              <a:t>Second,</a:t>
            </a:r>
            <a:r>
              <a:rPr kumimoji="1" lang="zh-CN" altLang="en-US" dirty="0"/>
              <a:t> </a:t>
            </a:r>
            <a:r>
              <a:rPr kumimoji="1" lang="en-US" altLang="zh-CN" dirty="0"/>
              <a:t>a</a:t>
            </a:r>
            <a:r>
              <a:rPr kumimoji="1" lang="zh-CN" altLang="en-US" dirty="0"/>
              <a:t> </a:t>
            </a:r>
            <a:r>
              <a:rPr kumimoji="1" lang="en-US" altLang="zh-CN" dirty="0"/>
              <a:t>semi-honest</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r>
              <a:rPr kumimoji="1" lang="en-US" altLang="zh-CN" dirty="0"/>
              <a:t>may</a:t>
            </a:r>
            <a:r>
              <a:rPr kumimoji="1" lang="zh-CN" altLang="en-US" dirty="0"/>
              <a:t> </a:t>
            </a:r>
            <a:r>
              <a:rPr kumimoji="1" lang="en-US" altLang="zh-CN" dirty="0"/>
              <a:t>attack</a:t>
            </a:r>
            <a:r>
              <a:rPr kumimoji="1" lang="zh-CN" altLang="en-US" dirty="0"/>
              <a:t> </a:t>
            </a:r>
            <a:r>
              <a:rPr kumimoji="1" lang="en-US" altLang="zh-CN" dirty="0"/>
              <a:t>test</a:t>
            </a:r>
            <a:r>
              <a:rPr kumimoji="1" lang="zh-CN" altLang="en-US" dirty="0"/>
              <a:t> </a:t>
            </a:r>
            <a:r>
              <a:rPr kumimoji="1" lang="en-US" altLang="zh-CN" dirty="0"/>
              <a:t>data’s</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from</a:t>
            </a:r>
            <a:r>
              <a:rPr kumimoji="1" lang="zh-CN" altLang="en-US" dirty="0"/>
              <a:t> </a:t>
            </a:r>
            <a:r>
              <a:rPr kumimoji="1" lang="en-US" altLang="zh-CN" dirty="0"/>
              <a:t>it</a:t>
            </a:r>
            <a:r>
              <a:rPr kumimoji="1" lang="zh-CN" altLang="en-US" dirty="0"/>
              <a:t> </a:t>
            </a:r>
            <a:r>
              <a:rPr kumimoji="1" lang="en-US" altLang="zh-CN" dirty="0"/>
              <a:t>bottom</a:t>
            </a:r>
            <a:r>
              <a:rPr kumimoji="1" lang="zh-CN" altLang="en-US" dirty="0"/>
              <a:t> </a:t>
            </a:r>
            <a:r>
              <a:rPr kumimoji="1" lang="en-US" altLang="zh-CN" dirty="0"/>
              <a:t>model’s</a:t>
            </a:r>
            <a:r>
              <a:rPr kumimoji="1" lang="zh-CN" altLang="en-US" dirty="0"/>
              <a:t> </a:t>
            </a:r>
            <a:r>
              <a:rPr kumimoji="1" lang="en-US" altLang="zh-CN" dirty="0"/>
              <a:t>output</a:t>
            </a:r>
            <a:r>
              <a:rPr kumimoji="1" lang="zh-CN" altLang="en-US" dirty="0"/>
              <a:t> </a:t>
            </a:r>
            <a:r>
              <a:rPr kumimoji="1" lang="en-US" altLang="zh-CN" dirty="0"/>
              <a:t>embeddings,</a:t>
            </a:r>
            <a:r>
              <a:rPr kumimoji="1" lang="zh-CN" altLang="en-US" dirty="0"/>
              <a:t> </a:t>
            </a:r>
            <a:r>
              <a:rPr kumimoji="1" lang="en-US" altLang="zh-CN" dirty="0"/>
              <a:t>leading</a:t>
            </a:r>
            <a:r>
              <a:rPr kumimoji="1" lang="zh-CN" altLang="en-US" dirty="0"/>
              <a:t> </a:t>
            </a:r>
            <a:r>
              <a:rPr kumimoji="1" lang="en-US" altLang="zh-CN" dirty="0"/>
              <a:t>to</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r>
              <a:rPr kumimoji="1" lang="en-US" altLang="zh-CN" dirty="0"/>
              <a:t>challenge.</a:t>
            </a:r>
            <a:r>
              <a:rPr kumimoji="1" lang="zh-CN" altLang="en-US" dirty="0"/>
              <a:t> </a:t>
            </a:r>
            <a:endParaRPr kumimoji="1" lang="en-US" altLang="zh-CN" dirty="0"/>
          </a:p>
          <a:p>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31</a:t>
            </a:fld>
            <a:endParaRPr kumimoji="1" lang="zh-CN" altLang="en-US"/>
          </a:p>
        </p:txBody>
      </p:sp>
    </p:spTree>
    <p:extLst>
      <p:ext uri="{BB962C8B-B14F-4D97-AF65-F5344CB8AC3E}">
        <p14:creationId xmlns:p14="http://schemas.microsoft.com/office/powerpoint/2010/main" val="2288990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solidFill>
                  <a:srgbClr val="0E0E0E"/>
                </a:solidFill>
                <a:effectLst/>
                <a:latin typeface=".SF NS"/>
              </a:rPr>
              <a:t>As AI becomes increasingly pervasive,</a:t>
            </a:r>
            <a:r>
              <a:rPr lang="zh-CN" altLang="en-US" dirty="0">
                <a:solidFill>
                  <a:srgbClr val="0E0E0E"/>
                </a:solidFill>
                <a:effectLst/>
                <a:latin typeface=".SF NS"/>
              </a:rPr>
              <a:t> </a:t>
            </a:r>
            <a:r>
              <a:rPr lang="en-US" altLang="zh-CN" b="1" dirty="0">
                <a:solidFill>
                  <a:srgbClr val="0E0E0E"/>
                </a:solidFill>
                <a:effectLst/>
                <a:latin typeface=".SF NS"/>
              </a:rPr>
              <a:t>data</a:t>
            </a:r>
            <a:r>
              <a:rPr lang="zh-CN" altLang="en-US" b="1" dirty="0">
                <a:solidFill>
                  <a:srgbClr val="0E0E0E"/>
                </a:solidFill>
                <a:effectLst/>
                <a:latin typeface=".SF NS"/>
              </a:rPr>
              <a:t> </a:t>
            </a:r>
            <a:r>
              <a:rPr lang="en-US" altLang="zh-CN" b="1" dirty="0">
                <a:solidFill>
                  <a:srgbClr val="0E0E0E"/>
                </a:solidFill>
                <a:effectLst/>
                <a:latin typeface=".SF NS"/>
              </a:rPr>
              <a:t>privacy</a:t>
            </a:r>
            <a:r>
              <a:rPr lang="en-US" altLang="zh-CN" dirty="0">
                <a:solidFill>
                  <a:srgbClr val="0E0E0E"/>
                </a:solidFill>
                <a:effectLst/>
                <a:latin typeface=".SF NS"/>
              </a:rPr>
              <a:t> attracts growing attention.</a:t>
            </a:r>
          </a:p>
          <a:p>
            <a:endParaRPr lang="en-US" altLang="zh-CN" dirty="0"/>
          </a:p>
          <a:p>
            <a:r>
              <a:rPr lang="en-US" altLang="zh-CN" dirty="0"/>
              <a:t>Large companies such as Facebook were involved into data leakage.</a:t>
            </a:r>
          </a:p>
          <a:p>
            <a:r>
              <a:rPr lang="en-US" altLang="zh-CN" dirty="0"/>
              <a:t>To protect data</a:t>
            </a:r>
            <a:r>
              <a:rPr lang="zh-CN" altLang="en-US" dirty="0"/>
              <a:t> </a:t>
            </a:r>
            <a:r>
              <a:rPr lang="en-US" altLang="zh-CN" dirty="0"/>
              <a:t>privacy, strict regulations on data protection are formulated, such as GDPR,</a:t>
            </a:r>
          </a:p>
          <a:p>
            <a:r>
              <a:rPr lang="en-US" altLang="zh-CN" sz="1200" dirty="0"/>
              <a:t>which</a:t>
            </a:r>
            <a:r>
              <a:rPr lang="zh-CN" altLang="en-US" sz="1200" dirty="0"/>
              <a:t> </a:t>
            </a:r>
            <a:r>
              <a:rPr lang="en-US" altLang="zh-CN" sz="1200" dirty="0"/>
              <a:t>require</a:t>
            </a:r>
            <a:r>
              <a:rPr lang="zh-CN" altLang="en-US" sz="1200" dirty="0"/>
              <a:t> </a:t>
            </a:r>
            <a:r>
              <a:rPr lang="en-US" altLang="zh-CN" sz="1200" dirty="0"/>
              <a:t>companies</a:t>
            </a:r>
            <a:r>
              <a:rPr lang="zh-CN" altLang="en-US" sz="1200" dirty="0"/>
              <a:t> </a:t>
            </a:r>
            <a:r>
              <a:rPr lang="en-US" altLang="zh-CN" sz="1200" dirty="0"/>
              <a:t>to</a:t>
            </a:r>
            <a:r>
              <a:rPr lang="zh-CN" altLang="en-US" sz="1200" dirty="0"/>
              <a:t> </a:t>
            </a:r>
            <a:r>
              <a:rPr lang="en-US" altLang="zh-CN" sz="1200" dirty="0"/>
              <a:t>take</a:t>
            </a:r>
            <a:r>
              <a:rPr lang="zh-CN" altLang="en-US" sz="1200" dirty="0"/>
              <a:t> </a:t>
            </a:r>
            <a:r>
              <a:rPr lang="en-US" altLang="zh-CN" sz="1200" dirty="0"/>
              <a:t>a</a:t>
            </a:r>
            <a:r>
              <a:rPr lang="zh-CN" altLang="en-US" sz="1200" dirty="0"/>
              <a:t> </a:t>
            </a:r>
            <a:r>
              <a:rPr lang="en-US" altLang="zh-CN" sz="1200" dirty="0"/>
              <a:t>higher-level</a:t>
            </a:r>
            <a:r>
              <a:rPr lang="zh-CN" altLang="en-US" sz="1200" dirty="0"/>
              <a:t> </a:t>
            </a:r>
            <a:r>
              <a:rPr lang="en-US" altLang="zh-CN" sz="1200" dirty="0"/>
              <a:t>protection</a:t>
            </a:r>
            <a:r>
              <a:rPr lang="zh-CN" altLang="en-US" sz="1200" dirty="0"/>
              <a:t> </a:t>
            </a:r>
            <a:r>
              <a:rPr lang="en-US" altLang="zh-CN" sz="1200" dirty="0"/>
              <a:t>on</a:t>
            </a:r>
            <a:r>
              <a:rPr lang="zh-CN" altLang="en-US" sz="1200" dirty="0"/>
              <a:t> </a:t>
            </a:r>
            <a:r>
              <a:rPr lang="en-US" altLang="zh-CN" sz="1200" dirty="0"/>
              <a:t>user</a:t>
            </a:r>
            <a:r>
              <a:rPr lang="zh-CN" altLang="en-US" sz="1200" dirty="0"/>
              <a:t> </a:t>
            </a:r>
            <a:r>
              <a:rPr lang="en-US" altLang="zh-CN" sz="1200" dirty="0"/>
              <a:t>data</a:t>
            </a:r>
            <a:r>
              <a:rPr lang="zh-CN" altLang="en-US" sz="1200" dirty="0"/>
              <a:t> </a:t>
            </a:r>
            <a:r>
              <a:rPr lang="en-US" altLang="zh-CN" sz="1200" dirty="0"/>
              <a:t>privacy.</a:t>
            </a:r>
          </a:p>
        </p:txBody>
      </p:sp>
      <p:sp>
        <p:nvSpPr>
          <p:cNvPr id="4" name="灯片编号占位符 3"/>
          <p:cNvSpPr>
            <a:spLocks noGrp="1"/>
          </p:cNvSpPr>
          <p:nvPr>
            <p:ph type="sldNum" sz="quarter" idx="5"/>
          </p:nvPr>
        </p:nvSpPr>
        <p:spPr/>
        <p:txBody>
          <a:bodyPr/>
          <a:lstStyle/>
          <a:p>
            <a:fld id="{6791FC75-C9A7-1045-8278-CB4C79C9C1CB}" type="slidenum">
              <a:rPr lang="en-US" smtClean="0"/>
              <a:t>3</a:t>
            </a:fld>
            <a:endParaRPr lang="en-US"/>
          </a:p>
        </p:txBody>
      </p:sp>
    </p:spTree>
    <p:extLst>
      <p:ext uri="{BB962C8B-B14F-4D97-AF65-F5344CB8AC3E}">
        <p14:creationId xmlns:p14="http://schemas.microsoft.com/office/powerpoint/2010/main" val="28774539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indent="0">
                  <a:buNone/>
                </a:pPr>
                <a:r>
                  <a:rPr kumimoji="1" lang="en-US" altLang="zh-CN" dirty="0"/>
                  <a:t>Instead</a:t>
                </a:r>
                <a:r>
                  <a:rPr kumimoji="1" lang="zh-CN" altLang="en-US" dirty="0"/>
                  <a:t> </a:t>
                </a:r>
                <a:r>
                  <a:rPr kumimoji="1" lang="en-US" altLang="zh-CN" dirty="0"/>
                  <a:t>of</a:t>
                </a:r>
                <a:r>
                  <a:rPr kumimoji="1" lang="zh-CN" altLang="en-US" dirty="0"/>
                  <a:t> </a:t>
                </a:r>
                <a:r>
                  <a:rPr kumimoji="1" lang="en-US" altLang="zh-CN" dirty="0"/>
                  <a:t>directly</a:t>
                </a:r>
                <a:r>
                  <a:rPr kumimoji="1" lang="zh-CN" altLang="en-US" dirty="0"/>
                  <a:t> </a:t>
                </a:r>
                <a:r>
                  <a:rPr kumimoji="1" lang="en-US" altLang="zh-CN" dirty="0"/>
                  <a:t>optimizing</a:t>
                </a:r>
                <a:r>
                  <a:rPr kumimoji="1" lang="zh-CN" altLang="en-US" dirty="0"/>
                  <a:t> </a:t>
                </a:r>
                <a:r>
                  <a:rPr kumimoji="1" lang="en-US" altLang="zh-CN" dirty="0"/>
                  <a:t>the</a:t>
                </a:r>
                <a:r>
                  <a:rPr kumimoji="1" lang="zh-CN" altLang="en-US" dirty="0"/>
                  <a:t> </a:t>
                </a:r>
                <a:r>
                  <a:rPr kumimoji="1" lang="en-US" altLang="zh-CN" dirty="0"/>
                  <a:t>min-max</a:t>
                </a:r>
                <a:r>
                  <a:rPr kumimoji="1" lang="zh-CN" altLang="en-US" dirty="0"/>
                  <a:t> </a:t>
                </a:r>
                <a:r>
                  <a:rPr kumimoji="1" lang="en-US" altLang="zh-CN" dirty="0"/>
                  <a:t>objective,</a:t>
                </a:r>
                <a:r>
                  <a:rPr kumimoji="1" lang="zh-CN" altLang="en-US" dirty="0"/>
                  <a:t> </a:t>
                </a:r>
                <a:r>
                  <a:rPr kumimoji="1" lang="en-US" altLang="zh-CN" dirty="0"/>
                  <a:t>we </a:t>
                </a:r>
                <a:r>
                  <a:rPr kumimoji="1" lang="en-US" altLang="zh-CN" sz="1200" dirty="0"/>
                  <a:t>introduce the concept of </a:t>
                </a:r>
                <a:r>
                  <a:rPr kumimoji="1" lang="en-US" altLang="zh-CN" sz="1200" b="1" dirty="0"/>
                  <a:t>Complementary Label Coding (CLC), </a:t>
                </a:r>
                <a:r>
                  <a:rPr kumimoji="1" lang="en-US" altLang="zh-CN" sz="1200" dirty="0"/>
                  <a:t>to decouple the private label information</a:t>
                </a:r>
                <a:r>
                  <a:rPr kumimoji="1" lang="zh-CN" altLang="en-US" sz="1200" dirty="0"/>
                  <a:t> </a:t>
                </a:r>
                <a14:m>
                  <m:oMath xmlns:m="http://schemas.openxmlformats.org/officeDocument/2006/math">
                    <m:sSub>
                      <m:sSubPr>
                        <m:ctrlPr>
                          <a:rPr kumimoji="1" lang="en-US" altLang="zh-CN" sz="1200" b="0" i="1" smtClean="0">
                            <a:latin typeface="Cambria Math" panose="02040503050406030204" pitchFamily="18" charset="0"/>
                          </a:rPr>
                        </m:ctrlPr>
                      </m:sSubPr>
                      <m:e>
                        <m:r>
                          <a:rPr kumimoji="1" lang="en-US" altLang="zh-CN" sz="1200" b="0" i="1" smtClean="0">
                            <a:latin typeface="Cambria Math" panose="02040503050406030204" pitchFamily="18" charset="0"/>
                          </a:rPr>
                          <m:t>𝑝</m:t>
                        </m:r>
                      </m:e>
                      <m:sub>
                        <m:r>
                          <a:rPr kumimoji="1" lang="en-US" altLang="zh-CN" sz="1200" b="0" i="1" smtClean="0">
                            <a:latin typeface="Cambria Math" panose="02040503050406030204" pitchFamily="18" charset="0"/>
                          </a:rPr>
                          <m:t>𝑔𝑡</m:t>
                        </m:r>
                      </m:sub>
                    </m:sSub>
                    <m:r>
                      <a:rPr kumimoji="1" lang="en-US" altLang="zh-CN" sz="1200" b="0" i="1" smtClean="0">
                        <a:latin typeface="Cambria Math" panose="02040503050406030204" pitchFamily="18" charset="0"/>
                      </a:rPr>
                      <m:t>(</m:t>
                    </m:r>
                    <m:r>
                      <a:rPr kumimoji="1" lang="en-US" altLang="zh-CN" sz="1200" b="0" i="1" smtClean="0">
                        <a:latin typeface="Cambria Math" panose="02040503050406030204" pitchFamily="18" charset="0"/>
                      </a:rPr>
                      <m:t>𝑖</m:t>
                    </m:r>
                    <m:r>
                      <a:rPr kumimoji="1" lang="en-US" altLang="zh-CN" sz="1200" b="0" i="1" smtClean="0">
                        <a:latin typeface="Cambria Math" panose="02040503050406030204" pitchFamily="18" charset="0"/>
                      </a:rPr>
                      <m:t>,</m:t>
                    </m:r>
                    <m:r>
                      <a:rPr kumimoji="1" lang="en-US" altLang="zh-CN" sz="1200" b="0" i="1" smtClean="0">
                        <a:latin typeface="Cambria Math" panose="02040503050406030204" pitchFamily="18" charset="0"/>
                      </a:rPr>
                      <m:t>𝑦</m:t>
                    </m:r>
                    <m:r>
                      <a:rPr kumimoji="1" lang="en-US" altLang="zh-CN" sz="1200" b="0" i="1" smtClean="0">
                        <a:latin typeface="Cambria Math" panose="02040503050406030204" pitchFamily="18" charset="0"/>
                      </a:rPr>
                      <m:t>)</m:t>
                    </m:r>
                  </m:oMath>
                </a14:m>
                <a:r>
                  <a:rPr kumimoji="1" lang="en-US" altLang="zh-CN" sz="1200" dirty="0"/>
                  <a:t> into two distinct components:</a:t>
                </a:r>
              </a:p>
              <a:p>
                <a:pPr marL="457200" indent="-457200">
                  <a:buAutoNum type="arabicPeriod"/>
                </a:pPr>
                <a:r>
                  <a:rPr kumimoji="1" lang="en-US" altLang="zh-CN" sz="1200" dirty="0"/>
                  <a:t>The </a:t>
                </a:r>
                <a:r>
                  <a:rPr kumimoji="1" lang="en-US" altLang="zh-CN" sz="1200" b="1" dirty="0"/>
                  <a:t>redundant</a:t>
                </a:r>
                <a:r>
                  <a:rPr kumimoji="1" lang="en-US" altLang="zh-CN" sz="1200" dirty="0"/>
                  <a:t> </a:t>
                </a:r>
                <a:r>
                  <a:rPr kumimoji="1" lang="en-US" altLang="zh-CN" sz="1200" b="1" dirty="0"/>
                  <a:t>label information</a:t>
                </a:r>
                <a:r>
                  <a:rPr kumimoji="1" lang="en-US" altLang="zh-CN" sz="1200" dirty="0"/>
                  <a:t> </a:t>
                </a:r>
                <a14:m>
                  <m:oMath xmlns:m="http://schemas.openxmlformats.org/officeDocument/2006/math">
                    <m:sSub>
                      <m:sSubPr>
                        <m:ctrlPr>
                          <a:rPr kumimoji="1" lang="en-US" altLang="zh-CN" sz="1200" b="0" i="1" smtClean="0">
                            <a:latin typeface="Cambria Math" panose="02040503050406030204" pitchFamily="18" charset="0"/>
                          </a:rPr>
                        </m:ctrlPr>
                      </m:sSubPr>
                      <m:e>
                        <m:r>
                          <a:rPr kumimoji="1" lang="en-US" altLang="zh-CN" sz="1200" b="0" i="1" smtClean="0">
                            <a:latin typeface="Cambria Math" panose="02040503050406030204" pitchFamily="18" charset="0"/>
                          </a:rPr>
                          <m:t>𝑝</m:t>
                        </m:r>
                      </m:e>
                      <m:sub>
                        <m:r>
                          <a:rPr kumimoji="1" lang="en-US" altLang="zh-CN" sz="1200" b="0" i="1" smtClean="0">
                            <a:latin typeface="Cambria Math" panose="02040503050406030204" pitchFamily="18" charset="0"/>
                          </a:rPr>
                          <m:t>𝑎𝑐𝑡</m:t>
                        </m:r>
                      </m:sub>
                    </m:sSub>
                    <m:r>
                      <a:rPr kumimoji="1" lang="en-US" altLang="zh-CN" sz="1200" b="0" i="1" smtClean="0">
                        <a:latin typeface="Cambria Math" panose="02040503050406030204" pitchFamily="18" charset="0"/>
                      </a:rPr>
                      <m:t>(</m:t>
                    </m:r>
                    <m:r>
                      <a:rPr kumimoji="1" lang="en-US" altLang="zh-CN" sz="1200" b="0" i="1" smtClean="0">
                        <a:latin typeface="Cambria Math" panose="02040503050406030204" pitchFamily="18" charset="0"/>
                      </a:rPr>
                      <m:t>𝑖</m:t>
                    </m:r>
                    <m:r>
                      <a:rPr kumimoji="1" lang="en-US" altLang="zh-CN" sz="1200" b="0" i="1" smtClean="0">
                        <a:latin typeface="Cambria Math" panose="02040503050406030204" pitchFamily="18" charset="0"/>
                      </a:rPr>
                      <m:t>,</m:t>
                    </m:r>
                    <m:r>
                      <a:rPr kumimoji="1" lang="en-US" altLang="zh-CN" sz="1200" b="0" i="1" smtClean="0">
                        <a:latin typeface="Cambria Math" panose="02040503050406030204" pitchFamily="18" charset="0"/>
                      </a:rPr>
                      <m:t>𝑦</m:t>
                    </m:r>
                    <m:r>
                      <a:rPr kumimoji="1" lang="en-US" altLang="zh-CN" sz="1200" b="0" i="1" smtClean="0">
                        <a:latin typeface="Cambria Math" panose="02040503050406030204" pitchFamily="18" charset="0"/>
                      </a:rPr>
                      <m:t>)</m:t>
                    </m:r>
                  </m:oMath>
                </a14:m>
                <a:r>
                  <a:rPr kumimoji="1" lang="en-US" altLang="zh-CN" sz="1200" dirty="0"/>
                  <a:t> which is</a:t>
                </a:r>
                <a:r>
                  <a:rPr kumimoji="1" lang="zh-CN" altLang="en-US" sz="1200" dirty="0"/>
                  <a:t> </a:t>
                </a:r>
                <a:r>
                  <a:rPr kumimoji="1" lang="en-US" altLang="zh-CN" dirty="0"/>
                  <a:t>locally</a:t>
                </a:r>
                <a:r>
                  <a:rPr kumimoji="1" lang="zh-CN" altLang="en-US" dirty="0"/>
                  <a:t> </a:t>
                </a:r>
                <a:r>
                  <a:rPr kumimoji="1" lang="en-US" altLang="zh-CN" dirty="0"/>
                  <a:t>learned</a:t>
                </a:r>
                <a:r>
                  <a:rPr kumimoji="1" lang="zh-CN" altLang="en-US" dirty="0"/>
                  <a:t> </a:t>
                </a:r>
                <a:r>
                  <a:rPr kumimoji="1" lang="en-US" altLang="zh-CN" dirty="0"/>
                  <a:t>by</a:t>
                </a:r>
                <a:r>
                  <a:rPr kumimoji="1" lang="zh-CN" altLang="en-US" dirty="0"/>
                  <a:t> </a:t>
                </a:r>
                <a:r>
                  <a:rPr kumimoji="1" lang="en-US" altLang="zh-CN" sz="1200" dirty="0"/>
                  <a:t>the active party’s</a:t>
                </a:r>
                <a:r>
                  <a:rPr kumimoji="1" lang="zh-CN" altLang="en-US" sz="1200" dirty="0"/>
                  <a:t> </a:t>
                </a:r>
                <a:r>
                  <a:rPr kumimoji="1" lang="en-US" altLang="zh-CN" sz="1200" dirty="0"/>
                  <a:t>model</a:t>
                </a:r>
                <a:r>
                  <a:rPr kumimoji="1" lang="zh-CN" altLang="en-US" sz="1200" dirty="0"/>
                  <a:t> </a:t>
                </a:r>
                <a14:m>
                  <m:oMath xmlns:m="http://schemas.openxmlformats.org/officeDocument/2006/math">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𝑓</m:t>
                        </m:r>
                      </m:e>
                      <m:sub>
                        <m:r>
                          <a:rPr kumimoji="1" lang="en-US" altLang="zh-CN" i="1">
                            <a:latin typeface="Cambria Math" panose="02040503050406030204" pitchFamily="18" charset="0"/>
                            <a:ea typeface="Cambria Math" panose="02040503050406030204" pitchFamily="18" charset="0"/>
                          </a:rPr>
                          <m:t>𝜃</m:t>
                        </m:r>
                      </m:sub>
                    </m:sSub>
                  </m:oMath>
                </a14:m>
                <a:r>
                  <a:rPr kumimoji="1" lang="en-US" altLang="zh-CN" sz="1200" dirty="0"/>
                  <a:t>.</a:t>
                </a:r>
              </a:p>
              <a:p>
                <a:pPr marL="457200" indent="-457200">
                  <a:buAutoNum type="arabicPeriod"/>
                </a:pPr>
                <a:r>
                  <a:rPr kumimoji="1" lang="en-US" altLang="zh-CN" sz="1200" dirty="0"/>
                  <a:t>The </a:t>
                </a:r>
                <a:r>
                  <a:rPr kumimoji="1" lang="en-US" altLang="zh-CN" sz="1200" b="1" dirty="0"/>
                  <a:t>complementary</a:t>
                </a:r>
                <a:r>
                  <a:rPr kumimoji="1" lang="en-US" altLang="zh-CN" sz="1200" dirty="0"/>
                  <a:t> </a:t>
                </a:r>
                <a:r>
                  <a:rPr kumimoji="1" lang="en-US" altLang="zh-CN" sz="1200" b="1" dirty="0"/>
                  <a:t>label information </a:t>
                </a:r>
                <a14:m>
                  <m:oMath xmlns:m="http://schemas.openxmlformats.org/officeDocument/2006/math">
                    <m:sSub>
                      <m:sSubPr>
                        <m:ctrlPr>
                          <a:rPr kumimoji="1" lang="en-US" altLang="zh-CN" sz="1200" b="0" i="1" smtClean="0">
                            <a:latin typeface="Cambria Math" panose="02040503050406030204" pitchFamily="18" charset="0"/>
                          </a:rPr>
                        </m:ctrlPr>
                      </m:sSubPr>
                      <m:e>
                        <m:r>
                          <a:rPr kumimoji="1" lang="en-US" altLang="zh-CN" sz="1200" b="0" i="1" smtClean="0">
                            <a:latin typeface="Cambria Math" panose="02040503050406030204" pitchFamily="18" charset="0"/>
                          </a:rPr>
                          <m:t>𝑝</m:t>
                        </m:r>
                      </m:e>
                      <m:sub>
                        <m:r>
                          <a:rPr kumimoji="1" lang="en-US" altLang="zh-CN" sz="1200" b="0" i="1" smtClean="0">
                            <a:latin typeface="Cambria Math" panose="02040503050406030204" pitchFamily="18" charset="0"/>
                          </a:rPr>
                          <m:t>𝑐𝑙𝑐</m:t>
                        </m:r>
                      </m:sub>
                    </m:sSub>
                    <m:d>
                      <m:dPr>
                        <m:ctrlPr>
                          <a:rPr kumimoji="1" lang="en-US" altLang="zh-CN" sz="1200" b="0" i="1" smtClean="0">
                            <a:latin typeface="Cambria Math" panose="02040503050406030204" pitchFamily="18" charset="0"/>
                          </a:rPr>
                        </m:ctrlPr>
                      </m:dPr>
                      <m:e>
                        <m:r>
                          <a:rPr kumimoji="1" lang="en-US" altLang="zh-CN" sz="1200" b="0" i="1" smtClean="0">
                            <a:latin typeface="Cambria Math" panose="02040503050406030204" pitchFamily="18" charset="0"/>
                          </a:rPr>
                          <m:t>𝑖</m:t>
                        </m:r>
                        <m:r>
                          <a:rPr kumimoji="1" lang="en-US" altLang="zh-CN" sz="1200" b="0" i="1" smtClean="0">
                            <a:latin typeface="Cambria Math" panose="02040503050406030204" pitchFamily="18" charset="0"/>
                          </a:rPr>
                          <m:t>,</m:t>
                        </m:r>
                        <m:r>
                          <a:rPr kumimoji="1" lang="en-US" altLang="zh-CN" sz="1200" b="0" i="1" smtClean="0">
                            <a:latin typeface="Cambria Math" panose="02040503050406030204" pitchFamily="18" charset="0"/>
                          </a:rPr>
                          <m:t>𝑦</m:t>
                        </m:r>
                      </m:e>
                    </m:d>
                  </m:oMath>
                </a14:m>
                <a:r>
                  <a:rPr kumimoji="1" lang="en-US" altLang="zh-CN" sz="1200" dirty="0"/>
                  <a:t> that the active party has yet to learn. </a:t>
                </a:r>
              </a:p>
              <a:p>
                <a:endParaRPr kumimoji="1" lang="en-US" altLang="zh-CN" dirty="0"/>
              </a:p>
              <a:p>
                <a:endParaRPr kumimoji="1" lang="zh-CN" altLang="en-US" dirty="0"/>
              </a:p>
            </p:txBody>
          </p:sp>
        </mc:Choice>
        <mc:Fallback xmlns="">
          <p:sp>
            <p:nvSpPr>
              <p:cNvPr id="3" name="备注占位符 2"/>
              <p:cNvSpPr>
                <a:spLocks noGrp="1"/>
              </p:cNvSpPr>
              <p:nvPr>
                <p:ph type="body" idx="1"/>
              </p:nvPr>
            </p:nvSpPr>
            <p:spPr/>
            <p:txBody>
              <a:bodyPr/>
              <a:lstStyle/>
              <a:p>
                <a:pPr marL="0" indent="0">
                  <a:buNone/>
                </a:pPr>
                <a:r>
                  <a:rPr kumimoji="1" lang="en-US" altLang="zh-CN" dirty="0"/>
                  <a:t>Instead</a:t>
                </a:r>
                <a:r>
                  <a:rPr kumimoji="1" lang="zh-CN" altLang="en-US" dirty="0"/>
                  <a:t> </a:t>
                </a:r>
                <a:r>
                  <a:rPr kumimoji="1" lang="en-US" altLang="zh-CN" dirty="0"/>
                  <a:t>of</a:t>
                </a:r>
                <a:r>
                  <a:rPr kumimoji="1" lang="zh-CN" altLang="en-US" dirty="0"/>
                  <a:t> </a:t>
                </a:r>
                <a:r>
                  <a:rPr kumimoji="1" lang="en-US" altLang="zh-CN" dirty="0"/>
                  <a:t>directly</a:t>
                </a:r>
                <a:r>
                  <a:rPr kumimoji="1" lang="zh-CN" altLang="en-US" dirty="0"/>
                  <a:t> </a:t>
                </a:r>
                <a:r>
                  <a:rPr kumimoji="1" lang="en-US" altLang="zh-CN" dirty="0"/>
                  <a:t>optimizing</a:t>
                </a:r>
                <a:r>
                  <a:rPr kumimoji="1" lang="zh-CN" altLang="en-US" dirty="0"/>
                  <a:t> </a:t>
                </a:r>
                <a:r>
                  <a:rPr kumimoji="1" lang="en-US" altLang="zh-CN" dirty="0"/>
                  <a:t>the</a:t>
                </a:r>
                <a:r>
                  <a:rPr kumimoji="1" lang="zh-CN" altLang="en-US" dirty="0"/>
                  <a:t> </a:t>
                </a:r>
                <a:r>
                  <a:rPr kumimoji="1" lang="en-US" altLang="zh-CN" dirty="0"/>
                  <a:t>min-max</a:t>
                </a:r>
                <a:r>
                  <a:rPr kumimoji="1" lang="zh-CN" altLang="en-US" dirty="0"/>
                  <a:t> </a:t>
                </a:r>
                <a:r>
                  <a:rPr kumimoji="1" lang="en-US" altLang="zh-CN" dirty="0"/>
                  <a:t>objective,</a:t>
                </a:r>
                <a:r>
                  <a:rPr kumimoji="1" lang="zh-CN" altLang="en-US" dirty="0"/>
                  <a:t> </a:t>
                </a:r>
                <a:r>
                  <a:rPr kumimoji="1" lang="en-US" altLang="zh-CN" dirty="0"/>
                  <a:t>we </a:t>
                </a:r>
                <a:r>
                  <a:rPr kumimoji="1" lang="en-US" altLang="zh-CN" sz="1200" dirty="0"/>
                  <a:t>introduce the concept of </a:t>
                </a:r>
                <a:r>
                  <a:rPr kumimoji="1" lang="en-US" altLang="zh-CN" sz="1200" b="1" dirty="0"/>
                  <a:t>Complementary Label Coding (CLC), </a:t>
                </a:r>
                <a:r>
                  <a:rPr kumimoji="1" lang="en-US" altLang="zh-CN" sz="1200" dirty="0"/>
                  <a:t>to decouple the private label information</a:t>
                </a:r>
                <a:r>
                  <a:rPr kumimoji="1" lang="zh-CN" altLang="en-US" sz="1200" dirty="0"/>
                  <a:t> </a:t>
                </a:r>
                <a:r>
                  <a:rPr kumimoji="1" lang="en-US" altLang="zh-CN" sz="1200" b="0" i="0">
                    <a:latin typeface="Cambria Math" panose="02040503050406030204" pitchFamily="18" charset="0"/>
                  </a:rPr>
                  <a:t>𝑝_𝑔𝑡 (𝑖,𝑦)</a:t>
                </a:r>
                <a:r>
                  <a:rPr kumimoji="1" lang="en-US" altLang="zh-CN" sz="1200" dirty="0"/>
                  <a:t> into two distinct components:</a:t>
                </a:r>
              </a:p>
              <a:p>
                <a:pPr marL="457200" indent="-457200">
                  <a:buAutoNum type="arabicPeriod"/>
                </a:pPr>
                <a:r>
                  <a:rPr kumimoji="1" lang="en-US" altLang="zh-CN" sz="1200" dirty="0"/>
                  <a:t>The </a:t>
                </a:r>
                <a:r>
                  <a:rPr kumimoji="1" lang="en-US" altLang="zh-CN" sz="1200" b="1" dirty="0"/>
                  <a:t>redundant</a:t>
                </a:r>
                <a:r>
                  <a:rPr kumimoji="1" lang="en-US" altLang="zh-CN" sz="1200" dirty="0"/>
                  <a:t> </a:t>
                </a:r>
                <a:r>
                  <a:rPr kumimoji="1" lang="en-US" altLang="zh-CN" sz="1200" b="1" dirty="0"/>
                  <a:t>label information</a:t>
                </a:r>
                <a:r>
                  <a:rPr kumimoji="1" lang="en-US" altLang="zh-CN" sz="1200" dirty="0"/>
                  <a:t> </a:t>
                </a:r>
                <a:r>
                  <a:rPr kumimoji="1" lang="en-US" altLang="zh-CN" sz="1200" b="0" i="0">
                    <a:latin typeface="Cambria Math" panose="02040503050406030204" pitchFamily="18" charset="0"/>
                  </a:rPr>
                  <a:t>𝑝_𝑎𝑐𝑡 (𝑖,𝑦)</a:t>
                </a:r>
                <a:r>
                  <a:rPr kumimoji="1" lang="en-US" altLang="zh-CN" sz="1200" dirty="0"/>
                  <a:t> which is</a:t>
                </a:r>
                <a:r>
                  <a:rPr kumimoji="1" lang="zh-CN" altLang="en-US" sz="1200" dirty="0"/>
                  <a:t> </a:t>
                </a:r>
                <a:r>
                  <a:rPr kumimoji="1" lang="en-US" altLang="zh-CN" dirty="0"/>
                  <a:t>locally</a:t>
                </a:r>
                <a:r>
                  <a:rPr kumimoji="1" lang="zh-CN" altLang="en-US" dirty="0"/>
                  <a:t> </a:t>
                </a:r>
                <a:r>
                  <a:rPr kumimoji="1" lang="en-US" altLang="zh-CN" dirty="0"/>
                  <a:t>learned</a:t>
                </a:r>
                <a:r>
                  <a:rPr kumimoji="1" lang="zh-CN" altLang="en-US" dirty="0"/>
                  <a:t> </a:t>
                </a:r>
                <a:r>
                  <a:rPr kumimoji="1" lang="en-US" altLang="zh-CN" dirty="0"/>
                  <a:t>by</a:t>
                </a:r>
                <a:r>
                  <a:rPr kumimoji="1" lang="zh-CN" altLang="en-US" dirty="0"/>
                  <a:t> </a:t>
                </a:r>
                <a:r>
                  <a:rPr kumimoji="1" lang="en-US" altLang="zh-CN" sz="1200" dirty="0"/>
                  <a:t>the active party’s</a:t>
                </a:r>
                <a:r>
                  <a:rPr kumimoji="1" lang="zh-CN" altLang="en-US" sz="1200" dirty="0"/>
                  <a:t> </a:t>
                </a:r>
                <a:r>
                  <a:rPr kumimoji="1" lang="en-US" altLang="zh-CN" sz="1200" dirty="0"/>
                  <a:t>model</a:t>
                </a:r>
                <a:r>
                  <a:rPr kumimoji="1" lang="zh-CN" altLang="en-US" sz="1200" dirty="0"/>
                  <a:t> </a:t>
                </a:r>
                <a:r>
                  <a:rPr kumimoji="1" lang="en-US" altLang="zh-CN" i="0">
                    <a:latin typeface="Cambria Math" panose="02040503050406030204" pitchFamily="18" charset="0"/>
                  </a:rPr>
                  <a:t>𝑓_</a:t>
                </a:r>
                <a:r>
                  <a:rPr kumimoji="1" lang="en-US" altLang="zh-CN" i="0">
                    <a:latin typeface="Cambria Math" panose="02040503050406030204" pitchFamily="18" charset="0"/>
                    <a:ea typeface="Cambria Math" panose="02040503050406030204" pitchFamily="18" charset="0"/>
                  </a:rPr>
                  <a:t>𝜃</a:t>
                </a:r>
                <a:r>
                  <a:rPr kumimoji="1" lang="en-US" altLang="zh-CN" sz="1200" dirty="0"/>
                  <a:t>.</a:t>
                </a:r>
              </a:p>
              <a:p>
                <a:pPr marL="457200" indent="-457200">
                  <a:buAutoNum type="arabicPeriod"/>
                </a:pPr>
                <a:r>
                  <a:rPr kumimoji="1" lang="en-US" altLang="zh-CN" sz="1200" dirty="0"/>
                  <a:t>The </a:t>
                </a:r>
                <a:r>
                  <a:rPr kumimoji="1" lang="en-US" altLang="zh-CN" sz="1200" b="1" dirty="0"/>
                  <a:t>complementary</a:t>
                </a:r>
                <a:r>
                  <a:rPr kumimoji="1" lang="en-US" altLang="zh-CN" sz="1200" dirty="0"/>
                  <a:t> </a:t>
                </a:r>
                <a:r>
                  <a:rPr kumimoji="1" lang="en-US" altLang="zh-CN" sz="1200" b="1" dirty="0"/>
                  <a:t>label information </a:t>
                </a:r>
                <a:r>
                  <a:rPr kumimoji="1" lang="en-US" altLang="zh-CN" sz="1200" b="0" i="0">
                    <a:latin typeface="Cambria Math" panose="02040503050406030204" pitchFamily="18" charset="0"/>
                  </a:rPr>
                  <a:t>𝑝_𝑐𝑙𝑐 (𝑖,𝑦)</a:t>
                </a:r>
                <a:r>
                  <a:rPr kumimoji="1" lang="en-US" altLang="zh-CN" sz="1200" dirty="0"/>
                  <a:t> that the active party has yet to learn. </a:t>
                </a:r>
              </a:p>
              <a:p>
                <a:endParaRPr kumimoji="1" lang="en-US" altLang="zh-CN" dirty="0"/>
              </a:p>
              <a:p>
                <a:endParaRPr kumimoji="1" lang="zh-CN" altLang="en-US" dirty="0"/>
              </a:p>
            </p:txBody>
          </p:sp>
        </mc:Fallback>
      </mc:AlternateContent>
      <p:sp>
        <p:nvSpPr>
          <p:cNvPr id="4" name="灯片编号占位符 3"/>
          <p:cNvSpPr>
            <a:spLocks noGrp="1"/>
          </p:cNvSpPr>
          <p:nvPr>
            <p:ph type="sldNum" sz="quarter" idx="5"/>
          </p:nvPr>
        </p:nvSpPr>
        <p:spPr/>
        <p:txBody>
          <a:bodyPr/>
          <a:lstStyle/>
          <a:p>
            <a:fld id="{073791E8-F4F5-E046-80EF-D8729BBB5868}" type="slidenum">
              <a:rPr kumimoji="1" lang="zh-CN" altLang="en-US" smtClean="0"/>
              <a:t>32</a:t>
            </a:fld>
            <a:endParaRPr kumimoji="1" lang="zh-CN" altLang="en-US"/>
          </a:p>
        </p:txBody>
      </p:sp>
    </p:spTree>
    <p:extLst>
      <p:ext uri="{BB962C8B-B14F-4D97-AF65-F5344CB8AC3E}">
        <p14:creationId xmlns:p14="http://schemas.microsoft.com/office/powerpoint/2010/main" val="3724208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indent="0">
                  <a:buNone/>
                </a:pPr>
                <a:r>
                  <a:rPr kumimoji="1" lang="en-US" altLang="zh-CN" sz="1200" dirty="0"/>
                  <a:t>We</a:t>
                </a:r>
                <a:r>
                  <a:rPr kumimoji="1" lang="zh-CN" altLang="en-US" sz="1200" dirty="0"/>
                  <a:t> </a:t>
                </a:r>
                <a:r>
                  <a:rPr kumimoji="1" lang="en-US" altLang="zh-CN" sz="1200" dirty="0"/>
                  <a:t>demonstrate</a:t>
                </a:r>
                <a:r>
                  <a:rPr kumimoji="1" lang="zh-CN" altLang="en-US" sz="1200" dirty="0"/>
                  <a:t> </a:t>
                </a:r>
                <a:r>
                  <a:rPr kumimoji="1" lang="en-US" altLang="zh-CN" sz="1200" dirty="0"/>
                  <a:t>that</a:t>
                </a:r>
                <a:r>
                  <a:rPr kumimoji="1" lang="zh-CN" altLang="en-US" sz="1200" dirty="0"/>
                  <a:t> </a:t>
                </a:r>
                <a:r>
                  <a:rPr kumimoji="1" lang="en-US" altLang="zh-CN" dirty="0"/>
                  <a:t>t</a:t>
                </a:r>
                <a:r>
                  <a:rPr kumimoji="1" lang="en-US" altLang="zh-CN" sz="1200" dirty="0"/>
                  <a:t>he</a:t>
                </a:r>
                <a:r>
                  <a:rPr kumimoji="1" lang="zh-CN" altLang="en-US" sz="1200" dirty="0"/>
                  <a:t> </a:t>
                </a:r>
                <a:r>
                  <a:rPr kumimoji="1" lang="en-US" altLang="zh-CN" sz="1200" dirty="0"/>
                  <a:t>proposed CLC objective can be reduced to the </a:t>
                </a:r>
                <a:r>
                  <a:rPr kumimoji="1" lang="en-US" altLang="zh-CN" sz="1200" b="1" dirty="0" err="1"/>
                  <a:t>LogitBoost</a:t>
                </a:r>
                <a:r>
                  <a:rPr kumimoji="1" lang="zh-CN" altLang="en-US" sz="1200" b="1" dirty="0"/>
                  <a:t> </a:t>
                </a:r>
                <a:r>
                  <a:rPr kumimoji="1" lang="en-US" altLang="zh-CN" sz="1200" dirty="0"/>
                  <a:t>[3] objective and solved via the Newton Method. </a:t>
                </a:r>
              </a:p>
              <a:p>
                <a:pPr marL="0" indent="0">
                  <a:buNone/>
                </a:pPr>
                <a:r>
                  <a:rPr kumimoji="1" lang="en-US" altLang="zh-CN" dirty="0"/>
                  <a:t>The</a:t>
                </a:r>
                <a:r>
                  <a:rPr kumimoji="1" lang="zh-CN" altLang="en-US" dirty="0"/>
                  <a:t> </a:t>
                </a:r>
                <a:r>
                  <a:rPr kumimoji="1" lang="en-US" altLang="zh-CN" dirty="0"/>
                  <a:t>optimized</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14:m>
                  <m:oMath xmlns:m="http://schemas.openxmlformats.org/officeDocument/2006/math">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𝑝</m:t>
                        </m:r>
                      </m:e>
                      <m:sub>
                        <m:r>
                          <a:rPr kumimoji="1" lang="en-US" altLang="zh-CN" b="0" i="1" smtClean="0">
                            <a:latin typeface="Cambria Math" panose="02040503050406030204" pitchFamily="18" charset="0"/>
                          </a:rPr>
                          <m:t>𝑐𝑙𝑐</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𝑖</m:t>
                    </m:r>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𝑦</m:t>
                    </m:r>
                    <m:r>
                      <a:rPr kumimoji="1" lang="en-US" altLang="zh-CN" b="0" i="1" smtClean="0">
                        <a:latin typeface="Cambria Math" panose="02040503050406030204" pitchFamily="18" charset="0"/>
                      </a:rPr>
                      <m:t>)</m:t>
                    </m:r>
                  </m:oMath>
                </a14:m>
                <a:r>
                  <a:rPr kumimoji="1" lang="zh-CN" altLang="en-US" sz="1200" dirty="0"/>
                  <a:t> </a:t>
                </a:r>
                <a:r>
                  <a:rPr kumimoji="1" lang="en-US" altLang="zh-CN" sz="1200" dirty="0"/>
                  <a:t>provides</a:t>
                </a:r>
                <a:r>
                  <a:rPr kumimoji="1" lang="zh-CN" altLang="en-US" sz="1200" dirty="0"/>
                  <a:t> </a:t>
                </a:r>
                <a:r>
                  <a:rPr kumimoji="1" lang="en-US" altLang="zh-CN" sz="1200" dirty="0"/>
                  <a:t>weights</a:t>
                </a:r>
                <a:r>
                  <a:rPr kumimoji="1" lang="zh-CN" altLang="en-US" sz="1200" dirty="0"/>
                  <a:t> </a:t>
                </a:r>
                <a:r>
                  <a:rPr kumimoji="1" lang="en-US" altLang="zh-CN" sz="1200" dirty="0"/>
                  <a:t>and</a:t>
                </a:r>
                <a:r>
                  <a:rPr kumimoji="1" lang="zh-CN" altLang="en-US" sz="1200" dirty="0"/>
                  <a:t> </a:t>
                </a:r>
                <a:r>
                  <a:rPr kumimoji="1" lang="en-US" altLang="zh-CN" sz="1200" dirty="0"/>
                  <a:t>pseudo-residuals</a:t>
                </a:r>
                <a:r>
                  <a:rPr kumimoji="1" lang="zh-CN" altLang="en-US" sz="1200" dirty="0"/>
                  <a:t> </a:t>
                </a:r>
                <a14:m>
                  <m:oMath xmlns:m="http://schemas.openxmlformats.org/officeDocument/2006/math">
                    <m:sSub>
                      <m:sSubPr>
                        <m:ctrlPr>
                          <a:rPr kumimoji="1" lang="en-US" altLang="zh-CN" sz="1200" b="0" i="1" smtClean="0">
                            <a:latin typeface="Cambria Math" panose="02040503050406030204" pitchFamily="18" charset="0"/>
                          </a:rPr>
                        </m:ctrlPr>
                      </m:sSubPr>
                      <m:e>
                        <m:r>
                          <m:rPr>
                            <m:sty m:val="p"/>
                          </m:rPr>
                          <a:rPr kumimoji="1" lang="en-US" altLang="zh-CN" sz="1200" b="0" i="0" smtClean="0">
                            <a:latin typeface="Cambria Math" panose="02040503050406030204" pitchFamily="18" charset="0"/>
                          </a:rPr>
                          <m:t>D</m:t>
                        </m:r>
                      </m:e>
                      <m:sub>
                        <m:r>
                          <a:rPr kumimoji="1" lang="en-US" altLang="zh-CN" sz="1200" b="0" i="1" smtClean="0">
                            <a:latin typeface="Cambria Math" panose="02040503050406030204" pitchFamily="18" charset="0"/>
                          </a:rPr>
                          <m:t>𝑐𝑙𝑐</m:t>
                        </m:r>
                      </m:sub>
                    </m:sSub>
                    <m:r>
                      <a:rPr kumimoji="1" lang="en-US" altLang="zh-CN" sz="1200" b="0" i="0" smtClean="0">
                        <a:latin typeface="Cambria Math" panose="02040503050406030204" pitchFamily="18" charset="0"/>
                      </a:rPr>
                      <m:t>=(</m:t>
                    </m:r>
                    <m:r>
                      <m:rPr>
                        <m:sty m:val="p"/>
                      </m:rPr>
                      <a:rPr kumimoji="1" lang="en-US" altLang="zh-CN" sz="1200" b="0" i="0" smtClean="0">
                        <a:latin typeface="Cambria Math" panose="02040503050406030204" pitchFamily="18" charset="0"/>
                      </a:rPr>
                      <m:t>w</m:t>
                    </m:r>
                    <m:r>
                      <a:rPr kumimoji="1" lang="en-US" altLang="zh-CN" sz="1200" b="0" i="0" smtClean="0">
                        <a:latin typeface="Cambria Math" panose="02040503050406030204" pitchFamily="18" charset="0"/>
                      </a:rPr>
                      <m:t>,</m:t>
                    </m:r>
                    <m:r>
                      <a:rPr kumimoji="1" lang="en-US" altLang="zh-CN" sz="1200" b="0" i="1" smtClean="0">
                        <a:latin typeface="Cambria Math" panose="02040503050406030204" pitchFamily="18" charset="0"/>
                      </a:rPr>
                      <m:t>𝑟</m:t>
                    </m:r>
                    <m:r>
                      <a:rPr kumimoji="1" lang="en-US" altLang="zh-CN" sz="1200" b="0" i="1" smtClean="0">
                        <a:latin typeface="Cambria Math" panose="02040503050406030204" pitchFamily="18" charset="0"/>
                      </a:rPr>
                      <m:t>)</m:t>
                    </m:r>
                  </m:oMath>
                </a14:m>
                <a:r>
                  <a:rPr kumimoji="1" lang="zh-CN" altLang="en-US" sz="1200" dirty="0"/>
                  <a:t> </a:t>
                </a:r>
                <a:r>
                  <a:rPr kumimoji="1" lang="en-US" altLang="zh-CN" sz="1200" dirty="0"/>
                  <a:t>of</a:t>
                </a:r>
                <a:r>
                  <a:rPr kumimoji="1" lang="zh-CN" altLang="en-US" sz="1200" dirty="0"/>
                  <a:t> </a:t>
                </a:r>
                <a:r>
                  <a:rPr kumimoji="1" lang="en-US" altLang="zh-CN" sz="1200" dirty="0"/>
                  <a:t>training</a:t>
                </a:r>
                <a:r>
                  <a:rPr kumimoji="1" lang="zh-CN" altLang="en-US" sz="1200" dirty="0"/>
                  <a:t> </a:t>
                </a:r>
                <a:r>
                  <a:rPr kumimoji="1" lang="en-US" altLang="zh-CN" sz="1200" dirty="0"/>
                  <a:t>data</a:t>
                </a:r>
                <a:r>
                  <a:rPr kumimoji="1" lang="zh-CN" altLang="en-US" sz="1200" dirty="0"/>
                  <a:t> </a:t>
                </a:r>
                <a:r>
                  <a:rPr kumimoji="1" lang="en-US" altLang="zh-CN" sz="1200" dirty="0"/>
                  <a:t>to</a:t>
                </a:r>
                <a:r>
                  <a:rPr kumimoji="1" lang="zh-CN" altLang="en-US" sz="1200" dirty="0"/>
                  <a:t> </a:t>
                </a:r>
                <a:r>
                  <a:rPr kumimoji="1" lang="en-US" altLang="zh-CN" sz="1200" dirty="0"/>
                  <a:t>train</a:t>
                </a:r>
                <a:r>
                  <a:rPr kumimoji="1" lang="zh-CN" altLang="en-US" sz="1200" dirty="0"/>
                  <a:t> </a:t>
                </a:r>
                <a:r>
                  <a:rPr kumimoji="1" lang="en-US" altLang="zh-CN" sz="1200" dirty="0"/>
                  <a:t>passive</a:t>
                </a:r>
                <a:r>
                  <a:rPr kumimoji="1" lang="zh-CN" altLang="en-US" sz="1200" dirty="0"/>
                  <a:t> </a:t>
                </a:r>
                <a:r>
                  <a:rPr kumimoji="1" lang="en-US" altLang="zh-CN" sz="1200" dirty="0"/>
                  <a:t>party</a:t>
                </a:r>
                <a:r>
                  <a:rPr kumimoji="1" lang="en-US" altLang="zh-CN" dirty="0"/>
                  <a:t>’s</a:t>
                </a:r>
                <a:r>
                  <a:rPr kumimoji="1" lang="zh-CN" altLang="en-US" dirty="0"/>
                  <a:t> </a:t>
                </a:r>
                <a:r>
                  <a:rPr kumimoji="1" lang="en-US" altLang="zh-CN" dirty="0"/>
                  <a:t>bottom</a:t>
                </a:r>
                <a:r>
                  <a:rPr kumimoji="1" lang="zh-CN" altLang="en-US" dirty="0"/>
                  <a:t> </a:t>
                </a:r>
                <a:r>
                  <a:rPr kumimoji="1" lang="en-US" altLang="zh-CN" dirty="0"/>
                  <a:t>model</a:t>
                </a:r>
                <a:r>
                  <a:rPr kumimoji="1" lang="en-US" altLang="zh-CN" sz="1200" dirty="0"/>
                  <a:t>.</a:t>
                </a:r>
              </a:p>
              <a:p>
                <a:endParaRPr kumimoji="1" lang="en-US" altLang="zh-CN" dirty="0"/>
              </a:p>
              <a:p>
                <a:r>
                  <a:rPr kumimoji="1" lang="en-US" altLang="zh-CN" dirty="0"/>
                  <a:t>When</a:t>
                </a:r>
                <a:r>
                  <a:rPr kumimoji="1" lang="zh-CN" altLang="en-US" dirty="0"/>
                  <a:t> </a:t>
                </a:r>
                <a:r>
                  <a:rPr kumimoji="1" lang="en-US" altLang="zh-CN" dirty="0"/>
                  <a:t>the</a:t>
                </a:r>
                <a:r>
                  <a:rPr kumimoji="1" lang="zh-CN" altLang="en-US" dirty="0"/>
                  <a:t> </a:t>
                </a:r>
                <a:r>
                  <a:rPr kumimoji="1" lang="en-US" altLang="zh-CN" dirty="0"/>
                  <a:t>standard</a:t>
                </a:r>
                <a:r>
                  <a:rPr kumimoji="1" lang="zh-CN" altLang="en-US" dirty="0"/>
                  <a:t> </a:t>
                </a:r>
                <a:r>
                  <a:rPr kumimoji="1" lang="en-US" altLang="zh-CN" dirty="0"/>
                  <a:t>error</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party’s</a:t>
                </a:r>
                <a:r>
                  <a:rPr kumimoji="1" lang="zh-CN" altLang="en-US" dirty="0"/>
                  <a:t> </a:t>
                </a:r>
                <a:r>
                  <a:rPr kumimoji="1" lang="en-US" altLang="zh-CN" dirty="0"/>
                  <a:t>local</a:t>
                </a:r>
                <a:r>
                  <a:rPr kumimoji="1" lang="zh-CN" altLang="en-US" dirty="0"/>
                  <a:t> </a:t>
                </a:r>
                <a:r>
                  <a:rPr kumimoji="1" lang="en-US" altLang="zh-CN" dirty="0"/>
                  <a:t>model</a:t>
                </a:r>
                <a:r>
                  <a:rPr kumimoji="1" lang="zh-CN" altLang="en-US" dirty="0"/>
                  <a:t> </a:t>
                </a:r>
                <a:r>
                  <a:rPr kumimoji="1" lang="en-US" altLang="zh-CN" dirty="0"/>
                  <a:t>trained</a:t>
                </a:r>
                <a:r>
                  <a:rPr kumimoji="1" lang="zh-CN" altLang="en-US" dirty="0"/>
                  <a:t> </a:t>
                </a:r>
                <a:r>
                  <a:rPr kumimoji="1" lang="en-US" altLang="zh-CN" dirty="0"/>
                  <a:t>approximates</a:t>
                </a:r>
                <a:r>
                  <a:rPr kumimoji="1" lang="zh-CN" altLang="en-US" dirty="0"/>
                  <a:t> </a:t>
                </a:r>
                <a:r>
                  <a:rPr kumimoji="1" lang="en-US" altLang="zh-CN" dirty="0"/>
                  <a:t>zero,</a:t>
                </a:r>
                <a:r>
                  <a:rPr kumimoji="1" lang="zh-CN" altLang="en-US" dirty="0"/>
                  <a:t> </a:t>
                </a:r>
                <a:r>
                  <a:rPr kumimoji="1" lang="en-US" altLang="zh-CN" dirty="0"/>
                  <a:t>the</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r>
                  <a:rPr kumimoji="1" lang="en-US" altLang="zh-CN" dirty="0"/>
                  <a:t>of</a:t>
                </a:r>
                <a:r>
                  <a:rPr kumimoji="1" lang="zh-CN" altLang="en-US" dirty="0"/>
                  <a:t> </a:t>
                </a:r>
                <a:r>
                  <a:rPr kumimoji="1" lang="en-US" altLang="zh-CN" dirty="0"/>
                  <a:t>from</a:t>
                </a:r>
                <a:r>
                  <a:rPr kumimoji="1" lang="zh-CN" altLang="en-US" dirty="0"/>
                  <a:t> </a:t>
                </a:r>
                <a:r>
                  <a:rPr kumimoji="1" lang="en-US" altLang="zh-CN" dirty="0"/>
                  <a:t>CLC-encoded</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r>
                  <a:rPr kumimoji="1" lang="en-US" altLang="zh-CN" dirty="0" err="1"/>
                  <a:t>p_clc</a:t>
                </a:r>
                <a:r>
                  <a:rPr kumimoji="1" lang="zh-CN" altLang="en-US" dirty="0"/>
                  <a:t> </a:t>
                </a:r>
                <a:r>
                  <a:rPr kumimoji="1" lang="en-US" altLang="zh-CN" dirty="0"/>
                  <a:t>approximates</a:t>
                </a:r>
                <a:r>
                  <a:rPr kumimoji="1" lang="zh-CN" altLang="en-US" dirty="0"/>
                  <a:t> </a:t>
                </a:r>
                <a:r>
                  <a:rPr kumimoji="1" lang="en-US" altLang="zh-CN" dirty="0"/>
                  <a:t>zero.</a:t>
                </a:r>
                <a:r>
                  <a:rPr kumimoji="1" lang="zh-CN" altLang="en-US" dirty="0"/>
                  <a:t> </a:t>
                </a:r>
                <a:endParaRPr kumimoji="1" lang="en-US" altLang="zh-CN" dirty="0"/>
              </a:p>
              <a:p>
                <a:endParaRPr kumimoji="1" lang="en-US" altLang="zh-CN" dirty="0"/>
              </a:p>
              <a:p>
                <a:endParaRPr kumimoji="1" lang="zh-CN" altLang="en-US" dirty="0"/>
              </a:p>
            </p:txBody>
          </p:sp>
        </mc:Choice>
        <mc:Fallback xmlns="">
          <p:sp>
            <p:nvSpPr>
              <p:cNvPr id="3" name="备注占位符 2"/>
              <p:cNvSpPr>
                <a:spLocks noGrp="1"/>
              </p:cNvSpPr>
              <p:nvPr>
                <p:ph type="body" idx="1"/>
              </p:nvPr>
            </p:nvSpPr>
            <p:spPr/>
            <p:txBody>
              <a:bodyPr/>
              <a:lstStyle/>
              <a:p>
                <a:pPr marL="0" indent="0">
                  <a:buNone/>
                </a:pPr>
                <a:r>
                  <a:rPr kumimoji="1" lang="en-US" altLang="zh-CN" sz="1200" dirty="0"/>
                  <a:t>We</a:t>
                </a:r>
                <a:r>
                  <a:rPr kumimoji="1" lang="zh-CN" altLang="en-US" sz="1200" dirty="0"/>
                  <a:t> </a:t>
                </a:r>
                <a:r>
                  <a:rPr kumimoji="1" lang="en-US" altLang="zh-CN" sz="1200" dirty="0"/>
                  <a:t>demonstrate</a:t>
                </a:r>
                <a:r>
                  <a:rPr kumimoji="1" lang="zh-CN" altLang="en-US" sz="1200" dirty="0"/>
                  <a:t> </a:t>
                </a:r>
                <a:r>
                  <a:rPr kumimoji="1" lang="en-US" altLang="zh-CN" sz="1200" dirty="0"/>
                  <a:t>that</a:t>
                </a:r>
                <a:r>
                  <a:rPr kumimoji="1" lang="zh-CN" altLang="en-US" sz="1200" dirty="0"/>
                  <a:t> </a:t>
                </a:r>
                <a:r>
                  <a:rPr kumimoji="1" lang="en-US" altLang="zh-CN" dirty="0"/>
                  <a:t>t</a:t>
                </a:r>
                <a:r>
                  <a:rPr kumimoji="1" lang="en-US" altLang="zh-CN" sz="1200" dirty="0"/>
                  <a:t>he</a:t>
                </a:r>
                <a:r>
                  <a:rPr kumimoji="1" lang="zh-CN" altLang="en-US" sz="1200" dirty="0"/>
                  <a:t> </a:t>
                </a:r>
                <a:r>
                  <a:rPr kumimoji="1" lang="en-US" altLang="zh-CN" sz="1200" dirty="0"/>
                  <a:t>proposed CLC objective can be reduced to the </a:t>
                </a:r>
                <a:r>
                  <a:rPr kumimoji="1" lang="en-US" altLang="zh-CN" sz="1200" b="1" dirty="0" err="1"/>
                  <a:t>LogitBoost</a:t>
                </a:r>
                <a:r>
                  <a:rPr kumimoji="1" lang="zh-CN" altLang="en-US" sz="1200" b="1" dirty="0"/>
                  <a:t> </a:t>
                </a:r>
                <a:r>
                  <a:rPr kumimoji="1" lang="en-US" altLang="zh-CN" sz="1200" dirty="0"/>
                  <a:t>[3] objective and solved via the Newton Method. </a:t>
                </a:r>
              </a:p>
              <a:p>
                <a:pPr marL="0" indent="0">
                  <a:buNone/>
                </a:pPr>
                <a:r>
                  <a:rPr kumimoji="1" lang="en-US" altLang="zh-CN" dirty="0"/>
                  <a:t>The</a:t>
                </a:r>
                <a:r>
                  <a:rPr kumimoji="1" lang="zh-CN" altLang="en-US" dirty="0"/>
                  <a:t> </a:t>
                </a:r>
                <a:r>
                  <a:rPr kumimoji="1" lang="en-US" altLang="zh-CN" dirty="0"/>
                  <a:t>optimized</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r>
                  <a:rPr kumimoji="1" lang="en-US" altLang="zh-CN" b="0" i="0">
                    <a:latin typeface="Cambria Math" panose="02040503050406030204" pitchFamily="18" charset="0"/>
                  </a:rPr>
                  <a:t>𝑝_𝑐𝑙𝑐 (𝑖,𝑦)</a:t>
                </a:r>
                <a:r>
                  <a:rPr kumimoji="1" lang="zh-CN" altLang="en-US" sz="1200" dirty="0"/>
                  <a:t> </a:t>
                </a:r>
                <a:r>
                  <a:rPr kumimoji="1" lang="en-US" altLang="zh-CN" sz="1200" dirty="0"/>
                  <a:t>provides</a:t>
                </a:r>
                <a:r>
                  <a:rPr kumimoji="1" lang="zh-CN" altLang="en-US" sz="1200" dirty="0"/>
                  <a:t> </a:t>
                </a:r>
                <a:r>
                  <a:rPr kumimoji="1" lang="en-US" altLang="zh-CN" sz="1200" dirty="0"/>
                  <a:t>weights</a:t>
                </a:r>
                <a:r>
                  <a:rPr kumimoji="1" lang="zh-CN" altLang="en-US" sz="1200" dirty="0"/>
                  <a:t> </a:t>
                </a:r>
                <a:r>
                  <a:rPr kumimoji="1" lang="en-US" altLang="zh-CN" sz="1200" dirty="0"/>
                  <a:t>and</a:t>
                </a:r>
                <a:r>
                  <a:rPr kumimoji="1" lang="zh-CN" altLang="en-US" sz="1200" dirty="0"/>
                  <a:t> </a:t>
                </a:r>
                <a:r>
                  <a:rPr kumimoji="1" lang="en-US" altLang="zh-CN" sz="1200" dirty="0"/>
                  <a:t>pseudo-residuals</a:t>
                </a:r>
                <a:r>
                  <a:rPr kumimoji="1" lang="zh-CN" altLang="en-US" sz="1200" dirty="0"/>
                  <a:t> </a:t>
                </a:r>
                <a:r>
                  <a:rPr kumimoji="1" lang="en-US" altLang="zh-CN" sz="1200" b="0" i="0">
                    <a:latin typeface="Cambria Math" panose="02040503050406030204" pitchFamily="18" charset="0"/>
                  </a:rPr>
                  <a:t>D_𝑐𝑙𝑐=(w,𝑟)</a:t>
                </a:r>
                <a:r>
                  <a:rPr kumimoji="1" lang="zh-CN" altLang="en-US" sz="1200" dirty="0"/>
                  <a:t> </a:t>
                </a:r>
                <a:r>
                  <a:rPr kumimoji="1" lang="en-US" altLang="zh-CN" sz="1200" dirty="0"/>
                  <a:t>of</a:t>
                </a:r>
                <a:r>
                  <a:rPr kumimoji="1" lang="zh-CN" altLang="en-US" sz="1200" dirty="0"/>
                  <a:t> </a:t>
                </a:r>
                <a:r>
                  <a:rPr kumimoji="1" lang="en-US" altLang="zh-CN" sz="1200" dirty="0"/>
                  <a:t>training</a:t>
                </a:r>
                <a:r>
                  <a:rPr kumimoji="1" lang="zh-CN" altLang="en-US" sz="1200" dirty="0"/>
                  <a:t> </a:t>
                </a:r>
                <a:r>
                  <a:rPr kumimoji="1" lang="en-US" altLang="zh-CN" sz="1200" dirty="0"/>
                  <a:t>data</a:t>
                </a:r>
                <a:r>
                  <a:rPr kumimoji="1" lang="zh-CN" altLang="en-US" sz="1200" dirty="0"/>
                  <a:t> </a:t>
                </a:r>
                <a:r>
                  <a:rPr kumimoji="1" lang="en-US" altLang="zh-CN" sz="1200" dirty="0"/>
                  <a:t>to</a:t>
                </a:r>
                <a:r>
                  <a:rPr kumimoji="1" lang="zh-CN" altLang="en-US" sz="1200" dirty="0"/>
                  <a:t> </a:t>
                </a:r>
                <a:r>
                  <a:rPr kumimoji="1" lang="en-US" altLang="zh-CN" sz="1200" dirty="0"/>
                  <a:t>train</a:t>
                </a:r>
                <a:r>
                  <a:rPr kumimoji="1" lang="zh-CN" altLang="en-US" sz="1200" dirty="0"/>
                  <a:t> </a:t>
                </a:r>
                <a:r>
                  <a:rPr kumimoji="1" lang="en-US" altLang="zh-CN" sz="1200" dirty="0"/>
                  <a:t>passive</a:t>
                </a:r>
                <a:r>
                  <a:rPr kumimoji="1" lang="zh-CN" altLang="en-US" sz="1200" dirty="0"/>
                  <a:t> </a:t>
                </a:r>
                <a:r>
                  <a:rPr kumimoji="1" lang="en-US" altLang="zh-CN" sz="1200" dirty="0"/>
                  <a:t>party</a:t>
                </a:r>
                <a:r>
                  <a:rPr kumimoji="1" lang="en-US" altLang="zh-CN" dirty="0"/>
                  <a:t>’s</a:t>
                </a:r>
                <a:r>
                  <a:rPr kumimoji="1" lang="zh-CN" altLang="en-US" dirty="0"/>
                  <a:t> </a:t>
                </a:r>
                <a:r>
                  <a:rPr kumimoji="1" lang="en-US" altLang="zh-CN" dirty="0"/>
                  <a:t>bottom</a:t>
                </a:r>
                <a:r>
                  <a:rPr kumimoji="1" lang="zh-CN" altLang="en-US" dirty="0"/>
                  <a:t> </a:t>
                </a:r>
                <a:r>
                  <a:rPr kumimoji="1" lang="en-US" altLang="zh-CN" dirty="0"/>
                  <a:t>model</a:t>
                </a:r>
                <a:r>
                  <a:rPr kumimoji="1" lang="en-US" altLang="zh-CN" sz="1200" dirty="0"/>
                  <a:t>.</a:t>
                </a:r>
              </a:p>
              <a:p>
                <a:endParaRPr kumimoji="1" lang="en-US" altLang="zh-CN" dirty="0"/>
              </a:p>
              <a:p>
                <a:r>
                  <a:rPr kumimoji="1" lang="en-US" altLang="zh-CN" dirty="0"/>
                  <a:t>When</a:t>
                </a:r>
                <a:r>
                  <a:rPr kumimoji="1" lang="zh-CN" altLang="en-US" dirty="0"/>
                  <a:t> </a:t>
                </a:r>
                <a:r>
                  <a:rPr kumimoji="1" lang="en-US" altLang="zh-CN" dirty="0"/>
                  <a:t>the</a:t>
                </a:r>
                <a:r>
                  <a:rPr kumimoji="1" lang="zh-CN" altLang="en-US" dirty="0"/>
                  <a:t> </a:t>
                </a:r>
                <a:r>
                  <a:rPr kumimoji="1" lang="en-US" altLang="zh-CN" dirty="0"/>
                  <a:t>standard</a:t>
                </a:r>
                <a:r>
                  <a:rPr kumimoji="1" lang="zh-CN" altLang="en-US" dirty="0"/>
                  <a:t> </a:t>
                </a:r>
                <a:r>
                  <a:rPr kumimoji="1" lang="en-US" altLang="zh-CN" dirty="0"/>
                  <a:t>error</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party’s</a:t>
                </a:r>
                <a:r>
                  <a:rPr kumimoji="1" lang="zh-CN" altLang="en-US" dirty="0"/>
                  <a:t> </a:t>
                </a:r>
                <a:r>
                  <a:rPr kumimoji="1" lang="en-US" altLang="zh-CN" dirty="0"/>
                  <a:t>local</a:t>
                </a:r>
                <a:r>
                  <a:rPr kumimoji="1" lang="zh-CN" altLang="en-US" dirty="0"/>
                  <a:t> </a:t>
                </a:r>
                <a:r>
                  <a:rPr kumimoji="1" lang="en-US" altLang="zh-CN" dirty="0"/>
                  <a:t>model</a:t>
                </a:r>
                <a:r>
                  <a:rPr kumimoji="1" lang="zh-CN" altLang="en-US" dirty="0"/>
                  <a:t> </a:t>
                </a:r>
                <a:r>
                  <a:rPr kumimoji="1" lang="en-US" altLang="zh-CN" dirty="0"/>
                  <a:t>trained</a:t>
                </a:r>
                <a:r>
                  <a:rPr kumimoji="1" lang="zh-CN" altLang="en-US" dirty="0"/>
                  <a:t> </a:t>
                </a:r>
                <a:r>
                  <a:rPr kumimoji="1" lang="en-US" altLang="zh-CN" dirty="0"/>
                  <a:t>approximates</a:t>
                </a:r>
                <a:r>
                  <a:rPr kumimoji="1" lang="zh-CN" altLang="en-US" dirty="0"/>
                  <a:t> </a:t>
                </a:r>
                <a:r>
                  <a:rPr kumimoji="1" lang="en-US" altLang="zh-CN" dirty="0"/>
                  <a:t>zero,</a:t>
                </a:r>
                <a:r>
                  <a:rPr kumimoji="1" lang="zh-CN" altLang="en-US" dirty="0"/>
                  <a:t> </a:t>
                </a:r>
                <a:r>
                  <a:rPr kumimoji="1" lang="en-US" altLang="zh-CN" dirty="0"/>
                  <a:t>the</a:t>
                </a:r>
                <a:r>
                  <a:rPr kumimoji="1" lang="zh-CN" altLang="en-US" dirty="0"/>
                  <a:t> </a:t>
                </a:r>
                <a:r>
                  <a:rPr kumimoji="1" lang="en-US" altLang="zh-CN" dirty="0"/>
                  <a:t>privacy</a:t>
                </a:r>
                <a:r>
                  <a:rPr kumimoji="1" lang="zh-CN" altLang="en-US" dirty="0"/>
                  <a:t> </a:t>
                </a:r>
                <a:r>
                  <a:rPr kumimoji="1" lang="en-US" altLang="zh-CN" dirty="0"/>
                  <a:t>leakage</a:t>
                </a:r>
                <a:r>
                  <a:rPr kumimoji="1" lang="zh-CN" altLang="en-US" dirty="0"/>
                  <a:t> </a:t>
                </a:r>
                <a:r>
                  <a:rPr kumimoji="1" lang="en-US" altLang="zh-CN" dirty="0"/>
                  <a:t>of</a:t>
                </a:r>
                <a:r>
                  <a:rPr kumimoji="1" lang="zh-CN" altLang="en-US" dirty="0"/>
                  <a:t> </a:t>
                </a:r>
                <a:r>
                  <a:rPr kumimoji="1" lang="en-US" altLang="zh-CN" dirty="0"/>
                  <a:t>from</a:t>
                </a:r>
                <a:r>
                  <a:rPr kumimoji="1" lang="zh-CN" altLang="en-US" dirty="0"/>
                  <a:t> </a:t>
                </a:r>
                <a:r>
                  <a:rPr kumimoji="1" lang="en-US" altLang="zh-CN" dirty="0"/>
                  <a:t>CLC-encoded</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r>
                  <a:rPr kumimoji="1" lang="en-US" altLang="zh-CN" dirty="0" err="1"/>
                  <a:t>p_clc</a:t>
                </a:r>
                <a:r>
                  <a:rPr kumimoji="1" lang="zh-CN" altLang="en-US" dirty="0"/>
                  <a:t> </a:t>
                </a:r>
                <a:r>
                  <a:rPr kumimoji="1" lang="en-US" altLang="zh-CN" dirty="0"/>
                  <a:t>approximates</a:t>
                </a:r>
                <a:r>
                  <a:rPr kumimoji="1" lang="zh-CN" altLang="en-US" dirty="0"/>
                  <a:t> </a:t>
                </a:r>
                <a:r>
                  <a:rPr kumimoji="1" lang="en-US" altLang="zh-CN" dirty="0"/>
                  <a:t>zero.</a:t>
                </a:r>
                <a:r>
                  <a:rPr kumimoji="1" lang="zh-CN" altLang="en-US" dirty="0"/>
                  <a:t> </a:t>
                </a:r>
                <a:endParaRPr kumimoji="1" lang="en-US" altLang="zh-CN" dirty="0"/>
              </a:p>
              <a:p>
                <a:endParaRPr kumimoji="1" lang="en-US" altLang="zh-CN" dirty="0"/>
              </a:p>
              <a:p>
                <a:endParaRPr kumimoji="1" lang="zh-CN" altLang="en-US" dirty="0"/>
              </a:p>
            </p:txBody>
          </p:sp>
        </mc:Fallback>
      </mc:AlternateContent>
      <p:sp>
        <p:nvSpPr>
          <p:cNvPr id="4" name="灯片编号占位符 3"/>
          <p:cNvSpPr>
            <a:spLocks noGrp="1"/>
          </p:cNvSpPr>
          <p:nvPr>
            <p:ph type="sldNum" sz="quarter" idx="5"/>
          </p:nvPr>
        </p:nvSpPr>
        <p:spPr/>
        <p:txBody>
          <a:bodyPr/>
          <a:lstStyle/>
          <a:p>
            <a:fld id="{073791E8-F4F5-E046-80EF-D8729BBB5868}" type="slidenum">
              <a:rPr kumimoji="1" lang="zh-CN" altLang="en-US" smtClean="0"/>
              <a:t>33</a:t>
            </a:fld>
            <a:endParaRPr kumimoji="1" lang="zh-CN" altLang="en-US"/>
          </a:p>
        </p:txBody>
      </p:sp>
    </p:spTree>
    <p:extLst>
      <p:ext uri="{BB962C8B-B14F-4D97-AF65-F5344CB8AC3E}">
        <p14:creationId xmlns:p14="http://schemas.microsoft.com/office/powerpoint/2010/main" val="13709494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With</a:t>
            </a:r>
            <a:r>
              <a:rPr kumimoji="1" lang="zh-CN" altLang="en-US" dirty="0"/>
              <a:t> </a:t>
            </a:r>
            <a:r>
              <a:rPr kumimoji="1" lang="en-US" altLang="zh-CN" dirty="0"/>
              <a:t>the</a:t>
            </a:r>
            <a:r>
              <a:rPr kumimoji="1" lang="zh-CN" altLang="en-US" dirty="0"/>
              <a:t> </a:t>
            </a:r>
            <a:r>
              <a:rPr kumimoji="1" lang="en-US" altLang="zh-CN" dirty="0"/>
              <a:t>proposed</a:t>
            </a:r>
            <a:r>
              <a:rPr kumimoji="1" lang="zh-CN" altLang="en-US" dirty="0"/>
              <a:t> </a:t>
            </a:r>
            <a:r>
              <a:rPr kumimoji="1" lang="en-US" altLang="zh-CN" dirty="0"/>
              <a:t>complementary</a:t>
            </a:r>
            <a:r>
              <a:rPr kumimoji="1" lang="zh-CN" altLang="en-US" dirty="0"/>
              <a:t> </a:t>
            </a:r>
            <a:r>
              <a:rPr kumimoji="1" lang="en-US" altLang="zh-CN" dirty="0"/>
              <a:t>label</a:t>
            </a:r>
            <a:r>
              <a:rPr kumimoji="1" lang="zh-CN" altLang="en-US" dirty="0"/>
              <a:t> </a:t>
            </a:r>
            <a:r>
              <a:rPr kumimoji="1" lang="en-US" altLang="zh-CN" dirty="0"/>
              <a:t>coding</a:t>
            </a:r>
            <a:r>
              <a:rPr kumimoji="1" lang="zh-CN" altLang="en-US" dirty="0"/>
              <a:t> </a:t>
            </a:r>
            <a:r>
              <a:rPr kumimoji="1" lang="en-US" altLang="zh-CN" dirty="0"/>
              <a:t>approach,</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train</a:t>
            </a:r>
            <a:r>
              <a:rPr kumimoji="1" lang="zh-CN" altLang="en-US" dirty="0"/>
              <a:t> </a:t>
            </a:r>
            <a:r>
              <a:rPr kumimoji="1" lang="en-US" altLang="zh-CN" dirty="0"/>
              <a:t>the</a:t>
            </a:r>
            <a:r>
              <a:rPr kumimoji="1" lang="zh-CN" altLang="en-US" dirty="0"/>
              <a:t> </a:t>
            </a:r>
            <a:r>
              <a:rPr kumimoji="1" lang="en-US" altLang="zh-CN" dirty="0"/>
              <a:t>local</a:t>
            </a:r>
            <a:r>
              <a:rPr kumimoji="1" lang="zh-CN" altLang="en-US" dirty="0"/>
              <a:t> </a:t>
            </a:r>
            <a:r>
              <a:rPr kumimoji="1" lang="en-US" altLang="zh-CN" dirty="0"/>
              <a:t>model</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party’s</a:t>
            </a:r>
            <a:r>
              <a:rPr kumimoji="1" lang="zh-CN" altLang="en-US" dirty="0"/>
              <a:t> </a:t>
            </a:r>
            <a:r>
              <a:rPr kumimoji="1" lang="en-US" altLang="zh-CN" dirty="0"/>
              <a:t>bottom</a:t>
            </a:r>
            <a:r>
              <a:rPr kumimoji="1" lang="zh-CN" altLang="en-US" dirty="0"/>
              <a:t> </a:t>
            </a:r>
            <a:r>
              <a:rPr kumimoji="1" lang="en-US" altLang="zh-CN" dirty="0"/>
              <a:t>models</a:t>
            </a:r>
            <a:r>
              <a:rPr kumimoji="1" lang="zh-CN" altLang="en-US" dirty="0"/>
              <a:t> </a:t>
            </a:r>
            <a:endParaRPr kumimoji="1" lang="en-US" altLang="zh-CN" dirty="0"/>
          </a:p>
          <a:p>
            <a:r>
              <a:rPr kumimoji="1" lang="en-US" altLang="zh-CN" dirty="0"/>
              <a:t>by</a:t>
            </a:r>
            <a:r>
              <a:rPr kumimoji="1" lang="zh-CN" altLang="en-US" dirty="0"/>
              <a:t> </a:t>
            </a:r>
            <a:r>
              <a:rPr kumimoji="1" lang="en-US" altLang="zh-CN" dirty="0"/>
              <a:t>using</a:t>
            </a:r>
            <a:r>
              <a:rPr kumimoji="1" lang="zh-CN" altLang="en-US" dirty="0"/>
              <a:t> </a:t>
            </a:r>
            <a:r>
              <a:rPr kumimoji="1" lang="en-US" altLang="zh-CN" dirty="0"/>
              <a:t>different</a:t>
            </a:r>
            <a:r>
              <a:rPr kumimoji="1" lang="zh-CN" altLang="en-US" dirty="0"/>
              <a:t> </a:t>
            </a:r>
            <a:r>
              <a:rPr kumimoji="1" lang="en-US" altLang="zh-CN" dirty="0"/>
              <a:t>objectives.</a:t>
            </a:r>
            <a:r>
              <a:rPr kumimoji="1" lang="zh-CN" altLang="en-US" dirty="0"/>
              <a:t> </a:t>
            </a:r>
            <a:endParaRPr kumimoji="1" lang="en-US" altLang="zh-CN" dirty="0"/>
          </a:p>
          <a:p>
            <a:endParaRPr kumimoji="1" lang="en-US" altLang="zh-CN" dirty="0"/>
          </a:p>
          <a:p>
            <a:r>
              <a:rPr kumimoji="1" lang="en-US" altLang="zh-CN" dirty="0"/>
              <a:t>For</a:t>
            </a:r>
            <a:r>
              <a:rPr kumimoji="1" lang="zh-CN" altLang="en-US" dirty="0"/>
              <a:t> </a:t>
            </a:r>
            <a:r>
              <a:rPr kumimoji="1" lang="en-US" altLang="zh-CN" dirty="0"/>
              <a:t>simplicity,</a:t>
            </a:r>
            <a:r>
              <a:rPr kumimoji="1" lang="zh-CN" altLang="en-US" dirty="0"/>
              <a:t> </a:t>
            </a:r>
            <a:r>
              <a:rPr kumimoji="1" lang="en-US" altLang="zh-CN" dirty="0"/>
              <a:t>we</a:t>
            </a:r>
            <a:r>
              <a:rPr kumimoji="1" lang="zh-CN" altLang="en-US" dirty="0"/>
              <a:t> </a:t>
            </a:r>
            <a:r>
              <a:rPr kumimoji="1" lang="en-US" altLang="zh-CN" dirty="0"/>
              <a:t>first</a:t>
            </a:r>
            <a:r>
              <a:rPr kumimoji="1" lang="zh-CN" altLang="en-US" dirty="0"/>
              <a:t> </a:t>
            </a:r>
            <a:r>
              <a:rPr kumimoji="1" lang="en-US" altLang="zh-CN" dirty="0"/>
              <a:t>consider</a:t>
            </a:r>
            <a:r>
              <a:rPr kumimoji="1" lang="zh-CN" altLang="en-US" dirty="0"/>
              <a:t> </a:t>
            </a:r>
            <a:r>
              <a:rPr kumimoji="1" lang="en-US" altLang="zh-CN" dirty="0"/>
              <a:t>a</a:t>
            </a:r>
            <a:r>
              <a:rPr kumimoji="1" lang="zh-CN" altLang="en-US" dirty="0"/>
              <a:t> </a:t>
            </a:r>
            <a:r>
              <a:rPr kumimoji="1" lang="en-US" altLang="zh-CN" dirty="0"/>
              <a:t>single</a:t>
            </a:r>
            <a:r>
              <a:rPr kumimoji="1" lang="zh-CN" altLang="en-US" dirty="0"/>
              <a:t> </a:t>
            </a:r>
            <a:r>
              <a:rPr kumimoji="1" lang="en-US" altLang="zh-CN" dirty="0"/>
              <a:t>passive-party</a:t>
            </a:r>
            <a:r>
              <a:rPr kumimoji="1" lang="zh-CN" altLang="en-US" dirty="0"/>
              <a:t> </a:t>
            </a:r>
            <a:r>
              <a:rPr kumimoji="1" lang="en-US" altLang="zh-CN" dirty="0"/>
              <a:t>scenario.</a:t>
            </a:r>
            <a:r>
              <a:rPr kumimoji="1" lang="zh-CN" altLang="en-US" dirty="0"/>
              <a:t> </a:t>
            </a:r>
            <a:endParaRPr kumimoji="1" lang="en-US" altLang="zh-CN" dirty="0"/>
          </a:p>
          <a:p>
            <a:r>
              <a:rPr kumimoji="1" lang="en-US" altLang="zh-CN" dirty="0"/>
              <a:t>The</a:t>
            </a:r>
            <a:r>
              <a:rPr kumimoji="1" lang="zh-CN" altLang="en-US" dirty="0"/>
              <a:t> </a:t>
            </a:r>
            <a:r>
              <a:rPr kumimoji="1" lang="en-US" altLang="zh-CN" dirty="0"/>
              <a:t>local</a:t>
            </a:r>
            <a:r>
              <a:rPr kumimoji="1" lang="zh-CN" altLang="en-US" dirty="0"/>
              <a:t> </a:t>
            </a:r>
            <a:r>
              <a:rPr kumimoji="1" lang="en-US" altLang="zh-CN" dirty="0"/>
              <a:t>model</a:t>
            </a:r>
            <a:r>
              <a:rPr kumimoji="1" lang="zh-CN" altLang="en-US" dirty="0"/>
              <a:t> </a:t>
            </a:r>
            <a:r>
              <a:rPr kumimoji="1" lang="en-US" altLang="zh-CN" dirty="0"/>
              <a:t>is</a:t>
            </a:r>
            <a:r>
              <a:rPr kumimoji="1" lang="zh-CN" altLang="en-US" dirty="0"/>
              <a:t> </a:t>
            </a:r>
            <a:r>
              <a:rPr kumimoji="1" lang="en-US" altLang="zh-CN" dirty="0"/>
              <a:t>trained</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ground</a:t>
            </a:r>
            <a:r>
              <a:rPr kumimoji="1" lang="zh-CN" altLang="en-US" dirty="0"/>
              <a:t> </a:t>
            </a:r>
            <a:r>
              <a:rPr kumimoji="1" lang="en-US" altLang="zh-CN" dirty="0"/>
              <a:t>truth</a:t>
            </a:r>
            <a:r>
              <a:rPr kumimoji="1" lang="zh-CN" altLang="en-US" dirty="0"/>
              <a:t> </a:t>
            </a:r>
            <a:r>
              <a:rPr kumimoji="1" lang="en-US" altLang="zh-CN" dirty="0"/>
              <a:t>joint</a:t>
            </a:r>
            <a:r>
              <a:rPr kumimoji="1" lang="zh-CN" altLang="en-US" dirty="0"/>
              <a:t> </a:t>
            </a:r>
            <a:r>
              <a:rPr kumimoji="1" lang="en-US" altLang="zh-CN" dirty="0"/>
              <a:t>distribution</a:t>
            </a:r>
            <a:r>
              <a:rPr kumimoji="1" lang="zh-CN" altLang="en-US" dirty="0"/>
              <a:t> </a:t>
            </a:r>
            <a:r>
              <a:rPr kumimoji="1" lang="en-US" altLang="zh-CN" dirty="0"/>
              <a:t>to</a:t>
            </a:r>
            <a:r>
              <a:rPr kumimoji="1" lang="zh-CN" altLang="en-US" dirty="0"/>
              <a:t> </a:t>
            </a:r>
            <a:r>
              <a:rPr kumimoji="1" lang="en-US" altLang="zh-CN" dirty="0"/>
              <a:t>predict</a:t>
            </a:r>
            <a:r>
              <a:rPr kumimoji="1" lang="zh-CN" altLang="en-US" dirty="0"/>
              <a:t> </a:t>
            </a:r>
            <a:r>
              <a:rPr kumimoji="1" lang="en-US" altLang="zh-CN" dirty="0"/>
              <a:t>labels.</a:t>
            </a:r>
            <a:r>
              <a:rPr kumimoji="1" lang="zh-CN" altLang="en-US" dirty="0"/>
              <a:t> </a:t>
            </a:r>
            <a:endParaRPr kumimoji="1" lang="en-US" altLang="zh-CN" dirty="0"/>
          </a:p>
          <a:p>
            <a:r>
              <a:rPr kumimoji="1" lang="en-US" altLang="zh-CN" dirty="0"/>
              <a:t>While</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r>
              <a:rPr kumimoji="1" lang="en-US" altLang="zh-CN" dirty="0"/>
              <a:t>learns</a:t>
            </a:r>
            <a:r>
              <a:rPr kumimoji="1" lang="zh-CN" altLang="en-US" dirty="0"/>
              <a:t> </a:t>
            </a:r>
            <a:r>
              <a:rPr kumimoji="1" lang="en-US" altLang="zh-CN" dirty="0"/>
              <a:t>re-weighted</a:t>
            </a:r>
            <a:r>
              <a:rPr kumimoji="1" lang="zh-CN" altLang="en-US" dirty="0"/>
              <a:t> </a:t>
            </a:r>
            <a:r>
              <a:rPr kumimoji="1" lang="en-US" altLang="zh-CN" dirty="0"/>
              <a:t>pseudo-residuals.</a:t>
            </a:r>
            <a:r>
              <a:rPr kumimoji="1" lang="zh-CN" altLang="en-US" dirty="0"/>
              <a:t> </a:t>
            </a:r>
            <a:endParaRPr kumimoji="1" lang="en-US" altLang="zh-CN" dirty="0"/>
          </a:p>
          <a:p>
            <a:endParaRPr kumimoji="1" lang="en-US" altLang="zh-CN" dirty="0"/>
          </a:p>
          <a:p>
            <a:r>
              <a:rPr kumimoji="1" lang="en-US" altLang="zh-CN" dirty="0"/>
              <a:t>And</a:t>
            </a:r>
            <a:r>
              <a:rPr kumimoji="1" lang="zh-CN" altLang="en-US" dirty="0"/>
              <a:t> </a:t>
            </a:r>
            <a:r>
              <a:rPr kumimoji="1" lang="en-US" altLang="zh-CN" dirty="0"/>
              <a:t>the</a:t>
            </a:r>
            <a:r>
              <a:rPr kumimoji="1" lang="zh-CN" altLang="en-US" dirty="0"/>
              <a:t> </a:t>
            </a:r>
            <a:r>
              <a:rPr kumimoji="1" lang="en-US" altLang="zh-CN" dirty="0"/>
              <a:t>federated</a:t>
            </a:r>
            <a:r>
              <a:rPr kumimoji="1" lang="zh-CN" altLang="en-US" dirty="0"/>
              <a:t> </a:t>
            </a:r>
            <a:r>
              <a:rPr kumimoji="1" lang="en-US" altLang="zh-CN" dirty="0"/>
              <a:t>prediction</a:t>
            </a:r>
            <a:r>
              <a:rPr kumimoji="1" lang="zh-CN" altLang="en-US" dirty="0"/>
              <a:t> </a:t>
            </a:r>
            <a:r>
              <a:rPr kumimoji="1" lang="en-US" altLang="zh-CN" dirty="0"/>
              <a:t>is</a:t>
            </a:r>
            <a:r>
              <a:rPr kumimoji="1" lang="zh-CN" altLang="en-US" dirty="0"/>
              <a:t> </a:t>
            </a:r>
            <a:r>
              <a:rPr kumimoji="1" lang="en-US" altLang="zh-CN" dirty="0"/>
              <a:t>the</a:t>
            </a:r>
            <a:r>
              <a:rPr kumimoji="1" lang="zh-CN" altLang="en-US" dirty="0"/>
              <a:t> </a:t>
            </a:r>
            <a:r>
              <a:rPr kumimoji="1" lang="en-US" altLang="zh-CN" dirty="0"/>
              <a:t>sum</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local</a:t>
            </a:r>
            <a:r>
              <a:rPr kumimoji="1" lang="zh-CN" altLang="en-US" dirty="0"/>
              <a:t> </a:t>
            </a:r>
            <a:r>
              <a:rPr kumimoji="1" lang="en-US" altLang="zh-CN" dirty="0"/>
              <a:t>predictions</a:t>
            </a:r>
            <a:r>
              <a:rPr kumimoji="1" lang="zh-CN" altLang="en-US" dirty="0"/>
              <a:t> </a:t>
            </a:r>
            <a:r>
              <a:rPr kumimoji="1" lang="en-US" altLang="zh-CN" dirty="0"/>
              <a:t>and</a:t>
            </a:r>
            <a:r>
              <a:rPr kumimoji="1" lang="zh-CN" altLang="en-US" dirty="0"/>
              <a:t> </a:t>
            </a:r>
            <a:r>
              <a:rPr kumimoji="1" lang="en-US" altLang="zh-CN" dirty="0"/>
              <a:t>passive</a:t>
            </a:r>
            <a:r>
              <a:rPr kumimoji="1" lang="zh-CN" altLang="en-US" dirty="0"/>
              <a:t> </a:t>
            </a:r>
            <a:r>
              <a:rPr kumimoji="1" lang="en-US" altLang="zh-CN" dirty="0"/>
              <a:t>party’s</a:t>
            </a:r>
            <a:r>
              <a:rPr kumimoji="1" lang="zh-CN" altLang="en-US" dirty="0"/>
              <a:t> </a:t>
            </a:r>
            <a:r>
              <a:rPr kumimoji="1" lang="en-US" altLang="zh-CN" dirty="0"/>
              <a:t>predicted</a:t>
            </a:r>
            <a:r>
              <a:rPr kumimoji="1" lang="zh-CN" altLang="en-US" dirty="0"/>
              <a:t> </a:t>
            </a:r>
            <a:r>
              <a:rPr kumimoji="1" lang="en-US" altLang="zh-CN" dirty="0"/>
              <a:t>pseudo-residuals.</a:t>
            </a:r>
            <a:r>
              <a:rPr kumimoji="1" lang="zh-CN" altLang="en-US" dirty="0"/>
              <a:t> </a:t>
            </a:r>
            <a:endParaRPr kumimoji="1" lang="en-US" altLang="zh-CN" dirty="0"/>
          </a:p>
          <a:p>
            <a:endParaRPr kumimoji="1" lang="en-US" altLang="zh-CN" dirty="0"/>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34</a:t>
            </a:fld>
            <a:endParaRPr kumimoji="1" lang="zh-CN" altLang="en-US"/>
          </a:p>
        </p:txBody>
      </p:sp>
    </p:spTree>
    <p:extLst>
      <p:ext uri="{BB962C8B-B14F-4D97-AF65-F5344CB8AC3E}">
        <p14:creationId xmlns:p14="http://schemas.microsoft.com/office/powerpoint/2010/main" val="23120525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Further</a:t>
            </a:r>
            <a:r>
              <a:rPr kumimoji="1" lang="zh-CN" altLang="en-US" dirty="0"/>
              <a:t> </a:t>
            </a:r>
            <a:r>
              <a:rPr kumimoji="1" lang="en-US" altLang="zh-CN" dirty="0"/>
              <a:t>more,</a:t>
            </a:r>
            <a:r>
              <a:rPr kumimoji="1" lang="zh-CN" altLang="en-US" dirty="0"/>
              <a:t> </a:t>
            </a:r>
            <a:r>
              <a:rPr kumimoji="1" lang="en-US" altLang="zh-CN" dirty="0"/>
              <a:t>when</a:t>
            </a:r>
            <a:r>
              <a:rPr kumimoji="1" lang="zh-CN" altLang="en-US" dirty="0"/>
              <a:t> </a:t>
            </a:r>
            <a:r>
              <a:rPr kumimoji="1" lang="en-US" altLang="zh-CN" dirty="0"/>
              <a:t>it</a:t>
            </a:r>
            <a:r>
              <a:rPr kumimoji="1" lang="zh-CN" altLang="en-US" dirty="0"/>
              <a:t> </a:t>
            </a:r>
            <a:r>
              <a:rPr kumimoji="1" lang="en-US" altLang="zh-CN" dirty="0"/>
              <a:t>comes</a:t>
            </a:r>
            <a:r>
              <a:rPr kumimoji="1" lang="zh-CN" altLang="en-US" dirty="0"/>
              <a:t> </a:t>
            </a:r>
            <a:r>
              <a:rPr kumimoji="1" lang="en-US" altLang="zh-CN" dirty="0"/>
              <a:t>to</a:t>
            </a:r>
            <a:r>
              <a:rPr kumimoji="1" lang="zh-CN" altLang="en-US" dirty="0"/>
              <a:t> </a:t>
            </a:r>
            <a:r>
              <a:rPr kumimoji="1" lang="en-US" altLang="zh-CN" dirty="0"/>
              <a:t>the</a:t>
            </a:r>
            <a:r>
              <a:rPr kumimoji="1" lang="zh-CN" altLang="en-US" dirty="0"/>
              <a:t> </a:t>
            </a:r>
            <a:r>
              <a:rPr kumimoji="1" lang="en-US" altLang="zh-CN" dirty="0"/>
              <a:t>multi-passive</a:t>
            </a:r>
            <a:r>
              <a:rPr kumimoji="1" lang="zh-CN" altLang="en-US" dirty="0"/>
              <a:t> </a:t>
            </a:r>
            <a:r>
              <a:rPr kumimoji="1" lang="en-US" altLang="zh-CN" dirty="0"/>
              <a:t>party</a:t>
            </a:r>
            <a:r>
              <a:rPr kumimoji="1" lang="zh-CN" altLang="en-US" dirty="0"/>
              <a:t> </a:t>
            </a:r>
            <a:r>
              <a:rPr kumimoji="1" lang="en-US" altLang="zh-CN" dirty="0"/>
              <a:t>scenario,</a:t>
            </a:r>
            <a:r>
              <a:rPr kumimoji="1" lang="zh-CN" altLang="en-US" dirty="0"/>
              <a:t> </a:t>
            </a:r>
            <a:endParaRPr kumimoji="1" lang="en-US" altLang="zh-CN" dirty="0"/>
          </a:p>
          <a:p>
            <a:r>
              <a:rPr kumimoji="1" lang="en-US" altLang="zh-CN" dirty="0"/>
              <a:t>we</a:t>
            </a:r>
            <a:r>
              <a:rPr kumimoji="1" lang="zh-CN" altLang="en-US" dirty="0"/>
              <a:t> </a:t>
            </a:r>
            <a:r>
              <a:rPr kumimoji="1" lang="en-US" altLang="zh-CN" dirty="0"/>
              <a:t>leverage</a:t>
            </a:r>
            <a:r>
              <a:rPr kumimoji="1" lang="zh-CN" altLang="en-US" dirty="0"/>
              <a:t> </a:t>
            </a:r>
            <a:r>
              <a:rPr kumimoji="1" lang="en-US" altLang="zh-CN" dirty="0"/>
              <a:t>the</a:t>
            </a:r>
            <a:r>
              <a:rPr kumimoji="1" lang="zh-CN" altLang="en-US" dirty="0"/>
              <a:t> </a:t>
            </a:r>
            <a:r>
              <a:rPr kumimoji="1" lang="en-US" altLang="zh-CN" dirty="0"/>
              <a:t>idea</a:t>
            </a:r>
            <a:r>
              <a:rPr kumimoji="1" lang="zh-CN" altLang="en-US" dirty="0"/>
              <a:t> </a:t>
            </a:r>
            <a:r>
              <a:rPr kumimoji="1" lang="en-US" altLang="zh-CN" dirty="0"/>
              <a:t>of</a:t>
            </a:r>
            <a:r>
              <a:rPr kumimoji="1" lang="zh-CN" altLang="en-US" dirty="0"/>
              <a:t> </a:t>
            </a:r>
            <a:r>
              <a:rPr kumimoji="1" lang="en-US" altLang="zh-CN" dirty="0"/>
              <a:t>online</a:t>
            </a:r>
            <a:r>
              <a:rPr kumimoji="1" lang="zh-CN" altLang="en-US" dirty="0"/>
              <a:t> </a:t>
            </a:r>
            <a:r>
              <a:rPr kumimoji="1" lang="en-US" altLang="zh-CN" dirty="0"/>
              <a:t>ensemble</a:t>
            </a:r>
            <a:r>
              <a:rPr kumimoji="1" lang="zh-CN" altLang="en-US" dirty="0"/>
              <a:t> </a:t>
            </a:r>
            <a:r>
              <a:rPr kumimoji="1" lang="en-US" altLang="zh-CN" dirty="0"/>
              <a:t>distillation</a:t>
            </a:r>
            <a:r>
              <a:rPr kumimoji="1" lang="zh-CN" altLang="en-US" dirty="0"/>
              <a:t> </a:t>
            </a:r>
            <a:r>
              <a:rPr kumimoji="1" lang="en-US" altLang="zh-CN" dirty="0"/>
              <a:t>to</a:t>
            </a:r>
            <a:r>
              <a:rPr kumimoji="1" lang="zh-CN" altLang="en-US" dirty="0"/>
              <a:t> </a:t>
            </a:r>
            <a:r>
              <a:rPr kumimoji="1" lang="en-US" altLang="zh-CN" dirty="0"/>
              <a:t>distill</a:t>
            </a:r>
            <a:r>
              <a:rPr kumimoji="1" lang="zh-CN" altLang="en-US" dirty="0"/>
              <a:t> </a:t>
            </a:r>
            <a:r>
              <a:rPr kumimoji="1" lang="en-US" altLang="zh-CN" dirty="0"/>
              <a:t>the</a:t>
            </a:r>
            <a:r>
              <a:rPr kumimoji="1" lang="zh-CN" altLang="en-US" dirty="0"/>
              <a:t> </a:t>
            </a:r>
            <a:r>
              <a:rPr kumimoji="1" lang="en-US" altLang="zh-CN" dirty="0"/>
              <a:t>aggregated</a:t>
            </a:r>
            <a:r>
              <a:rPr kumimoji="1" lang="zh-CN" altLang="en-US" dirty="0"/>
              <a:t> </a:t>
            </a:r>
            <a:r>
              <a:rPr kumimoji="1" lang="en-US" altLang="zh-CN" dirty="0"/>
              <a:t>residual</a:t>
            </a:r>
            <a:r>
              <a:rPr kumimoji="1" lang="zh-CN" altLang="en-US" dirty="0"/>
              <a:t> </a:t>
            </a:r>
            <a:r>
              <a:rPr kumimoji="1" lang="en-US" altLang="zh-CN" dirty="0"/>
              <a:t>to</a:t>
            </a:r>
            <a:r>
              <a:rPr kumimoji="1" lang="zh-CN" altLang="en-US" dirty="0"/>
              <a:t> </a:t>
            </a:r>
            <a:r>
              <a:rPr kumimoji="1" lang="en-US" altLang="zh-CN" dirty="0"/>
              <a:t>each</a:t>
            </a:r>
            <a:r>
              <a:rPr kumimoji="1" lang="zh-CN" altLang="en-US" dirty="0"/>
              <a:t> </a:t>
            </a:r>
            <a:r>
              <a:rPr kumimoji="1" lang="en-US" altLang="zh-CN" dirty="0"/>
              <a:t>passive</a:t>
            </a:r>
            <a:r>
              <a:rPr kumimoji="1" lang="zh-CN" altLang="en-US" dirty="0"/>
              <a:t> </a:t>
            </a:r>
            <a:r>
              <a:rPr kumimoji="1" lang="en-US" altLang="zh-CN" dirty="0"/>
              <a:t>party’s</a:t>
            </a:r>
            <a:r>
              <a:rPr kumimoji="1" lang="zh-CN" altLang="en-US" dirty="0"/>
              <a:t> </a:t>
            </a:r>
            <a:r>
              <a:rPr kumimoji="1" lang="en-US" altLang="zh-CN" dirty="0"/>
              <a:t>bottom</a:t>
            </a:r>
            <a:r>
              <a:rPr kumimoji="1" lang="zh-CN" altLang="en-US" dirty="0"/>
              <a:t> </a:t>
            </a:r>
            <a:r>
              <a:rPr kumimoji="1" lang="en-US" altLang="zh-CN" dirty="0"/>
              <a:t>model.</a:t>
            </a:r>
            <a:r>
              <a:rPr kumimoji="1" lang="zh-CN" altLang="en-US" dirty="0"/>
              <a:t> </a:t>
            </a:r>
            <a:endParaRPr kumimoji="1" lang="en-US" altLang="zh-CN" dirty="0"/>
          </a:p>
          <a:p>
            <a:endParaRPr kumimoji="1" lang="en-US" altLang="zh-CN" dirty="0"/>
          </a:p>
          <a:p>
            <a:r>
              <a:rPr kumimoji="1" lang="en-US" altLang="zh-CN" dirty="0"/>
              <a:t>We</a:t>
            </a:r>
            <a:r>
              <a:rPr kumimoji="1" lang="zh-CN" altLang="en-US" dirty="0"/>
              <a:t> </a:t>
            </a:r>
            <a:r>
              <a:rPr kumimoji="1" lang="en-US" altLang="zh-CN" dirty="0"/>
              <a:t>first</a:t>
            </a:r>
            <a:r>
              <a:rPr kumimoji="1" lang="zh-CN" altLang="en-US" dirty="0"/>
              <a:t> </a:t>
            </a:r>
            <a:r>
              <a:rPr kumimoji="1" lang="en-US" altLang="zh-CN" dirty="0"/>
              <a:t>robustly</a:t>
            </a:r>
            <a:r>
              <a:rPr kumimoji="1" lang="zh-CN" altLang="en-US" dirty="0"/>
              <a:t> </a:t>
            </a:r>
            <a:r>
              <a:rPr kumimoji="1" lang="en-US" altLang="zh-CN" dirty="0"/>
              <a:t>aggregate</a:t>
            </a:r>
            <a:r>
              <a:rPr kumimoji="1" lang="zh-CN" altLang="en-US" dirty="0"/>
              <a:t> </a:t>
            </a:r>
            <a:r>
              <a:rPr kumimoji="1" lang="en-US" altLang="zh-CN" dirty="0"/>
              <a:t>the</a:t>
            </a:r>
            <a:r>
              <a:rPr kumimoji="1" lang="zh-CN" altLang="en-US" dirty="0"/>
              <a:t> </a:t>
            </a:r>
            <a:r>
              <a:rPr kumimoji="1" lang="en-US" altLang="zh-CN" dirty="0"/>
              <a:t>teacher</a:t>
            </a:r>
            <a:r>
              <a:rPr kumimoji="1" lang="zh-CN" altLang="en-US" dirty="0"/>
              <a:t> </a:t>
            </a:r>
            <a:r>
              <a:rPr kumimoji="1" lang="en-US" altLang="zh-CN" dirty="0"/>
              <a:t>residuals</a:t>
            </a:r>
            <a:r>
              <a:rPr kumimoji="1" lang="zh-CN" altLang="en-US" dirty="0"/>
              <a:t> </a:t>
            </a:r>
            <a:r>
              <a:rPr kumimoji="1" lang="en-US" altLang="zh-CN" dirty="0"/>
              <a:t>via</a:t>
            </a:r>
            <a:r>
              <a:rPr kumimoji="1" lang="zh-CN" altLang="en-US" dirty="0"/>
              <a:t> </a:t>
            </a:r>
            <a:r>
              <a:rPr kumimoji="1" lang="en-US" altLang="zh-CN" dirty="0"/>
              <a:t>a</a:t>
            </a:r>
            <a:r>
              <a:rPr kumimoji="1" lang="zh-CN" altLang="en-US" dirty="0"/>
              <a:t> </a:t>
            </a:r>
            <a:r>
              <a:rPr kumimoji="1" lang="en-US" altLang="zh-CN" dirty="0"/>
              <a:t>simplex</a:t>
            </a:r>
            <a:r>
              <a:rPr kumimoji="1" lang="zh-CN" altLang="en-US" dirty="0"/>
              <a:t> </a:t>
            </a:r>
            <a:r>
              <a:rPr kumimoji="1" lang="en-US" altLang="zh-CN" dirty="0"/>
              <a:t>layer,</a:t>
            </a:r>
            <a:r>
              <a:rPr kumimoji="1" lang="zh-CN" altLang="en-US" dirty="0"/>
              <a:t> </a:t>
            </a:r>
            <a:r>
              <a:rPr kumimoji="1" lang="en-US" altLang="zh-CN" dirty="0"/>
              <a:t>where</a:t>
            </a:r>
            <a:r>
              <a:rPr kumimoji="1" lang="zh-CN" altLang="en-US" dirty="0"/>
              <a:t> </a:t>
            </a:r>
            <a:r>
              <a:rPr kumimoji="1" lang="en-US" altLang="zh-CN" dirty="0"/>
              <a:t>the</a:t>
            </a:r>
            <a:r>
              <a:rPr kumimoji="1" lang="zh-CN" altLang="en-US" dirty="0"/>
              <a:t> </a:t>
            </a:r>
            <a:r>
              <a:rPr kumimoji="1" lang="en-US" altLang="zh-CN" dirty="0"/>
              <a:t>outputs</a:t>
            </a:r>
            <a:r>
              <a:rPr kumimoji="1" lang="zh-CN" altLang="en-US" dirty="0"/>
              <a:t> </a:t>
            </a:r>
            <a:r>
              <a:rPr kumimoji="1" lang="en-US" altLang="zh-CN" dirty="0"/>
              <a:t>from</a:t>
            </a:r>
            <a:r>
              <a:rPr kumimoji="1" lang="zh-CN" altLang="en-US" dirty="0"/>
              <a:t> </a:t>
            </a:r>
            <a:r>
              <a:rPr kumimoji="1" lang="en-US" altLang="zh-CN" dirty="0"/>
              <a:t>the</a:t>
            </a:r>
            <a:r>
              <a:rPr kumimoji="1" lang="zh-CN" altLang="en-US" dirty="0"/>
              <a:t> </a:t>
            </a:r>
            <a:r>
              <a:rPr kumimoji="1" lang="en-US" altLang="zh-CN" dirty="0"/>
              <a:t>aligned</a:t>
            </a:r>
            <a:r>
              <a:rPr kumimoji="1" lang="zh-CN" altLang="en-US" dirty="0"/>
              <a:t> </a:t>
            </a:r>
            <a:r>
              <a:rPr kumimoji="1" lang="en-US" altLang="zh-CN" dirty="0"/>
              <a:t>passive</a:t>
            </a:r>
            <a:r>
              <a:rPr kumimoji="1" lang="zh-CN" altLang="en-US" dirty="0"/>
              <a:t> </a:t>
            </a:r>
            <a:r>
              <a:rPr kumimoji="1" lang="en-US" altLang="zh-CN" dirty="0"/>
              <a:t>parties</a:t>
            </a:r>
            <a:r>
              <a:rPr kumimoji="1" lang="zh-CN" altLang="en-US" dirty="0"/>
              <a:t> </a:t>
            </a:r>
            <a:r>
              <a:rPr kumimoji="1" lang="en-US" altLang="zh-CN" dirty="0"/>
              <a:t>are</a:t>
            </a:r>
            <a:r>
              <a:rPr kumimoji="1" lang="zh-CN" altLang="en-US" dirty="0"/>
              <a:t> </a:t>
            </a:r>
            <a:r>
              <a:rPr kumimoji="1" lang="en-US" altLang="zh-CN" dirty="0"/>
              <a:t>aggregated</a:t>
            </a:r>
            <a:r>
              <a:rPr kumimoji="1" lang="zh-CN" altLang="en-US" dirty="0"/>
              <a:t> </a:t>
            </a:r>
            <a:r>
              <a:rPr kumimoji="1" lang="en-US" altLang="zh-CN" dirty="0"/>
              <a:t>with</a:t>
            </a:r>
            <a:r>
              <a:rPr kumimoji="1" lang="zh-CN" altLang="en-US" dirty="0"/>
              <a:t> </a:t>
            </a:r>
            <a:r>
              <a:rPr kumimoji="1" lang="en-US" altLang="zh-CN" dirty="0"/>
              <a:t>normalization.</a:t>
            </a:r>
            <a:r>
              <a:rPr kumimoji="1" lang="zh-CN" altLang="en-US" dirty="0"/>
              <a:t> </a:t>
            </a:r>
            <a:endParaRPr kumimoji="1" lang="en-US" altLang="zh-CN" dirty="0"/>
          </a:p>
          <a:p>
            <a:endParaRPr kumimoji="1" lang="en-US" altLang="zh-CN" dirty="0"/>
          </a:p>
          <a:p>
            <a:r>
              <a:rPr kumimoji="1" lang="en-US" altLang="zh-CN" dirty="0"/>
              <a:t>Then,</a:t>
            </a:r>
            <a:r>
              <a:rPr kumimoji="1" lang="zh-CN" altLang="en-US" dirty="0"/>
              <a:t> </a:t>
            </a:r>
            <a:r>
              <a:rPr kumimoji="1" lang="en-US" altLang="zh-CN" dirty="0"/>
              <a:t>we</a:t>
            </a:r>
            <a:r>
              <a:rPr kumimoji="1" lang="zh-CN" altLang="en-US" dirty="0"/>
              <a:t> </a:t>
            </a:r>
            <a:r>
              <a:rPr kumimoji="1" lang="en-US" altLang="zh-CN" dirty="0"/>
              <a:t>use</a:t>
            </a:r>
            <a:r>
              <a:rPr kumimoji="1" lang="zh-CN" altLang="en-US" dirty="0"/>
              <a:t> </a:t>
            </a:r>
            <a:r>
              <a:rPr kumimoji="1" lang="en-US" altLang="zh-CN" dirty="0"/>
              <a:t>the</a:t>
            </a:r>
            <a:r>
              <a:rPr kumimoji="1" lang="zh-CN" altLang="en-US" dirty="0"/>
              <a:t> </a:t>
            </a:r>
            <a:r>
              <a:rPr kumimoji="1" lang="en-US" altLang="zh-CN" dirty="0"/>
              <a:t>ensemble</a:t>
            </a:r>
            <a:r>
              <a:rPr kumimoji="1" lang="zh-CN" altLang="en-US" dirty="0"/>
              <a:t> </a:t>
            </a:r>
            <a:r>
              <a:rPr kumimoji="1" lang="en-US" altLang="zh-CN" dirty="0"/>
              <a:t>pseudo</a:t>
            </a:r>
            <a:r>
              <a:rPr kumimoji="1" lang="zh-CN" altLang="en-US" dirty="0"/>
              <a:t> </a:t>
            </a:r>
            <a:r>
              <a:rPr kumimoji="1" lang="en-US" altLang="zh-CN" dirty="0"/>
              <a:t>residuals</a:t>
            </a:r>
            <a:r>
              <a:rPr kumimoji="1" lang="zh-CN" altLang="en-US" dirty="0"/>
              <a:t> </a:t>
            </a:r>
            <a:r>
              <a:rPr kumimoji="1" lang="en-US" altLang="zh-CN" dirty="0"/>
              <a:t>as</a:t>
            </a:r>
            <a:r>
              <a:rPr kumimoji="1" lang="zh-CN" altLang="en-US" dirty="0"/>
              <a:t> </a:t>
            </a:r>
            <a:r>
              <a:rPr kumimoji="1" lang="en-US" altLang="zh-CN" dirty="0"/>
              <a:t>teacher</a:t>
            </a:r>
            <a:r>
              <a:rPr kumimoji="1" lang="zh-CN" altLang="en-US" dirty="0"/>
              <a:t> </a:t>
            </a:r>
            <a:r>
              <a:rPr kumimoji="1" lang="en-US" altLang="zh-CN" dirty="0"/>
              <a:t>residuals</a:t>
            </a:r>
            <a:r>
              <a:rPr kumimoji="1" lang="zh-CN" altLang="en-US" dirty="0"/>
              <a:t> </a:t>
            </a:r>
            <a:r>
              <a:rPr kumimoji="1" lang="en-US" altLang="zh-CN" dirty="0"/>
              <a:t>for</a:t>
            </a:r>
            <a:r>
              <a:rPr kumimoji="1" lang="zh-CN" altLang="en-US" dirty="0"/>
              <a:t> </a:t>
            </a:r>
            <a:r>
              <a:rPr kumimoji="1" lang="en-US" altLang="zh-CN" dirty="0"/>
              <a:t>knowledge</a:t>
            </a:r>
            <a:r>
              <a:rPr kumimoji="1" lang="zh-CN" altLang="en-US" dirty="0"/>
              <a:t> </a:t>
            </a:r>
            <a:r>
              <a:rPr kumimoji="1" lang="en-US" altLang="zh-CN" dirty="0"/>
              <a:t>distillation.</a:t>
            </a:r>
            <a:r>
              <a:rPr kumimoji="1" lang="zh-CN" altLang="en-US" dirty="0"/>
              <a:t> </a:t>
            </a:r>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35</a:t>
            </a:fld>
            <a:endParaRPr kumimoji="1" lang="zh-CN" altLang="en-US"/>
          </a:p>
        </p:txBody>
      </p:sp>
    </p:spTree>
    <p:extLst>
      <p:ext uri="{BB962C8B-B14F-4D97-AF65-F5344CB8AC3E}">
        <p14:creationId xmlns:p14="http://schemas.microsoft.com/office/powerpoint/2010/main" val="2108845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We</a:t>
            </a:r>
            <a:r>
              <a:rPr kumimoji="1" lang="zh-CN" altLang="en-US" dirty="0"/>
              <a:t> </a:t>
            </a:r>
            <a:r>
              <a:rPr kumimoji="1" lang="en-US" altLang="zh-CN" dirty="0"/>
              <a:t>conducted</a:t>
            </a:r>
            <a:r>
              <a:rPr kumimoji="1" lang="zh-CN" altLang="en-US" dirty="0"/>
              <a:t> </a:t>
            </a:r>
            <a:r>
              <a:rPr kumimoji="1" lang="en-US" altLang="zh-CN" dirty="0"/>
              <a:t>our</a:t>
            </a:r>
            <a:r>
              <a:rPr kumimoji="1" lang="zh-CN" altLang="en-US" dirty="0"/>
              <a:t> </a:t>
            </a:r>
            <a:r>
              <a:rPr kumimoji="1" lang="en-US" altLang="zh-CN" dirty="0"/>
              <a:t>experiments</a:t>
            </a:r>
            <a:r>
              <a:rPr kumimoji="1" lang="zh-CN" altLang="en-US" dirty="0"/>
              <a:t> </a:t>
            </a:r>
            <a:r>
              <a:rPr kumimoji="1" lang="en-US" altLang="zh-CN" dirty="0"/>
              <a:t>on</a:t>
            </a:r>
            <a:r>
              <a:rPr kumimoji="1" lang="zh-CN" altLang="en-US" dirty="0"/>
              <a:t> </a:t>
            </a:r>
            <a:r>
              <a:rPr kumimoji="1" lang="en-US" altLang="zh-CN" dirty="0"/>
              <a:t>four</a:t>
            </a:r>
            <a:r>
              <a:rPr kumimoji="1" lang="zh-CN" altLang="en-US" dirty="0"/>
              <a:t> </a:t>
            </a:r>
            <a:r>
              <a:rPr kumimoji="1" lang="en-US" altLang="zh-CN" dirty="0"/>
              <a:t>dataset.</a:t>
            </a:r>
            <a:r>
              <a:rPr kumimoji="1" lang="zh-CN" altLang="en-US" dirty="0"/>
              <a:t> </a:t>
            </a:r>
            <a:endParaRPr kumimoji="1" lang="en-US" altLang="zh-CN" dirty="0"/>
          </a:p>
          <a:p>
            <a:r>
              <a:rPr lang="en-US" altLang="zh-CN" sz="1800" dirty="0">
                <a:effectLst/>
                <a:latin typeface="NimbusRomNo9L"/>
              </a:rPr>
              <a:t>We evaluate the AUC of the federated model on arbitrarily-aligned test data. Higher AUC values indicate superior model utility.</a:t>
            </a:r>
          </a:p>
          <a:p>
            <a:r>
              <a:rPr lang="en-US" altLang="zh-CN" sz="1800" dirty="0">
                <a:effectLst/>
                <a:latin typeface="NimbusRomNo9L"/>
              </a:rPr>
              <a:t>For privacy evaluation, we calculate the average AUC of the label predictions made by the passive parties via Passive Model Completion (PMC) attack. </a:t>
            </a:r>
          </a:p>
          <a:p>
            <a:r>
              <a:rPr lang="en-US" altLang="zh-CN" sz="1800" dirty="0">
                <a:effectLst/>
                <a:latin typeface="NimbusRomNo9L"/>
              </a:rPr>
              <a:t>An ideal privacy leakage AUC value is close to 0.5. </a:t>
            </a:r>
          </a:p>
          <a:p>
            <a:endParaRPr lang="en-US" altLang="zh-CN" sz="1800" dirty="0">
              <a:effectLst/>
              <a:latin typeface="NimbusRomNo9L"/>
            </a:endParaRPr>
          </a:p>
          <a:p>
            <a:endParaRPr lang="en-US" altLang="zh-CN" dirty="0"/>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36</a:t>
            </a:fld>
            <a:endParaRPr kumimoji="1" lang="zh-CN" altLang="en-US"/>
          </a:p>
        </p:txBody>
      </p:sp>
    </p:spTree>
    <p:extLst>
      <p:ext uri="{BB962C8B-B14F-4D97-AF65-F5344CB8AC3E}">
        <p14:creationId xmlns:p14="http://schemas.microsoft.com/office/powerpoint/2010/main" val="11402479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38</a:t>
            </a:fld>
            <a:endParaRPr kumimoji="1" lang="zh-CN" altLang="en-US"/>
          </a:p>
        </p:txBody>
      </p:sp>
    </p:spTree>
    <p:extLst>
      <p:ext uri="{BB962C8B-B14F-4D97-AF65-F5344CB8AC3E}">
        <p14:creationId xmlns:p14="http://schemas.microsoft.com/office/powerpoint/2010/main" val="40219501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2AD045-C152-C670-C4EF-B11477C8CA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B5DFEF-DAD7-47D4-BE07-D2729328B19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B25A7CA-EE1D-6998-6463-8233AD6E70AD}"/>
              </a:ext>
            </a:extLst>
          </p:cNvPr>
          <p:cNvSpPr>
            <a:spLocks noGrp="1"/>
          </p:cNvSpPr>
          <p:nvPr>
            <p:ph type="body" idx="1"/>
          </p:nvPr>
        </p:nvSpPr>
        <p:spPr/>
        <p:txBody>
          <a:bodyPr/>
          <a:lstStyle/>
          <a:p>
            <a:r>
              <a:rPr lang="en-US" altLang="zh-CN" dirty="0"/>
              <a:t>In</a:t>
            </a:r>
            <a:r>
              <a:rPr lang="zh-CN" altLang="en-US" dirty="0"/>
              <a:t> </a:t>
            </a:r>
            <a:r>
              <a:rPr lang="en-US" altLang="zh-CN" dirty="0"/>
              <a:t>the</a:t>
            </a:r>
            <a:r>
              <a:rPr lang="zh-CN" altLang="en-US" dirty="0"/>
              <a:t> </a:t>
            </a:r>
            <a:r>
              <a:rPr lang="en-US" altLang="zh-CN" dirty="0"/>
              <a:t>next</a:t>
            </a:r>
            <a:r>
              <a:rPr lang="zh-CN" altLang="en-US" dirty="0"/>
              <a:t> </a:t>
            </a:r>
            <a:r>
              <a:rPr lang="en-US" altLang="zh-CN" dirty="0"/>
              <a:t>chapter,</a:t>
            </a:r>
            <a:r>
              <a:rPr lang="zh-CN" altLang="en-US" dirty="0"/>
              <a:t> </a:t>
            </a:r>
            <a:r>
              <a:rPr lang="en-US" altLang="zh-CN" dirty="0"/>
              <a:t>we</a:t>
            </a:r>
            <a:r>
              <a:rPr lang="zh-CN" altLang="en-US" dirty="0"/>
              <a:t> </a:t>
            </a:r>
            <a:r>
              <a:rPr lang="en-US" altLang="zh-CN" dirty="0"/>
              <a:t>explore</a:t>
            </a:r>
            <a:r>
              <a:rPr lang="zh-CN" altLang="en-US" dirty="0"/>
              <a:t> </a:t>
            </a:r>
            <a:r>
              <a:rPr lang="en-US" altLang="zh-CN" dirty="0"/>
              <a:t>the</a:t>
            </a:r>
            <a:r>
              <a:rPr lang="zh-CN" altLang="en-US" dirty="0"/>
              <a:t> </a:t>
            </a:r>
            <a:r>
              <a:rPr lang="en-US" altLang="zh-CN" dirty="0"/>
              <a:t>inter-sample</a:t>
            </a:r>
            <a:r>
              <a:rPr lang="zh-CN" altLang="en-US" dirty="0"/>
              <a:t> </a:t>
            </a:r>
            <a:r>
              <a:rPr lang="en-US" altLang="zh-CN" dirty="0"/>
              <a:t>data</a:t>
            </a:r>
            <a:r>
              <a:rPr lang="zh-CN" altLang="en-US" dirty="0"/>
              <a:t> </a:t>
            </a:r>
            <a:r>
              <a:rPr lang="en-US" altLang="zh-CN" dirty="0"/>
              <a:t>exposure</a:t>
            </a:r>
            <a:r>
              <a:rPr lang="zh-CN" altLang="en-US" dirty="0"/>
              <a:t> </a:t>
            </a:r>
            <a:r>
              <a:rPr lang="en-US" altLang="zh-CN" dirty="0"/>
              <a:t>and</a:t>
            </a:r>
            <a:r>
              <a:rPr lang="zh-CN" altLang="en-US" dirty="0"/>
              <a:t> </a:t>
            </a:r>
            <a:r>
              <a:rPr lang="en-US" altLang="zh-CN" dirty="0"/>
              <a:t>propose</a:t>
            </a:r>
            <a:r>
              <a:rPr lang="zh-CN" altLang="en-US" dirty="0"/>
              <a:t> </a:t>
            </a:r>
            <a:r>
              <a:rPr lang="en-US" altLang="zh-CN" dirty="0"/>
              <a:t>Vertical</a:t>
            </a:r>
            <a:r>
              <a:rPr lang="zh-CN" altLang="en-US" dirty="0"/>
              <a:t> </a:t>
            </a:r>
            <a:r>
              <a:rPr lang="en-US" altLang="zh-CN" dirty="0"/>
              <a:t>Federated</a:t>
            </a:r>
            <a:r>
              <a:rPr lang="zh-CN" altLang="en-US" dirty="0"/>
              <a:t> </a:t>
            </a:r>
            <a:r>
              <a:rPr lang="en-US" altLang="zh-CN" dirty="0"/>
              <a:t>Dataset</a:t>
            </a:r>
            <a:r>
              <a:rPr lang="zh-CN" altLang="en-US" dirty="0"/>
              <a:t> </a:t>
            </a:r>
            <a:r>
              <a:rPr lang="en-US" altLang="zh-CN" dirty="0"/>
              <a:t>Condensation</a:t>
            </a:r>
            <a:r>
              <a:rPr lang="zh-CN" altLang="en-US" dirty="0"/>
              <a:t> </a:t>
            </a:r>
            <a:r>
              <a:rPr lang="en-US" altLang="zh-CN" dirty="0"/>
              <a:t>(VFDC)</a:t>
            </a:r>
            <a:r>
              <a:rPr lang="zh-CN" altLang="en-US" dirty="0"/>
              <a:t> </a:t>
            </a:r>
            <a:r>
              <a:rPr lang="en-US" altLang="zh-CN" dirty="0"/>
              <a:t>to</a:t>
            </a:r>
            <a:r>
              <a:rPr lang="zh-CN" altLang="en-US" dirty="0"/>
              <a:t> </a:t>
            </a:r>
            <a:r>
              <a:rPr lang="en-US" altLang="zh-CN" dirty="0"/>
              <a:t>improve</a:t>
            </a:r>
            <a:r>
              <a:rPr lang="zh-CN" altLang="en-US" dirty="0"/>
              <a:t> </a:t>
            </a:r>
            <a:r>
              <a:rPr lang="en-US" altLang="zh-CN" dirty="0"/>
              <a:t>privacy</a:t>
            </a:r>
            <a:r>
              <a:rPr lang="zh-CN" altLang="en-US" dirty="0"/>
              <a:t> </a:t>
            </a:r>
            <a:r>
              <a:rPr lang="en-US" altLang="zh-CN" dirty="0"/>
              <a:t>and</a:t>
            </a:r>
            <a:r>
              <a:rPr lang="zh-CN" altLang="en-US" dirty="0"/>
              <a:t> </a:t>
            </a:r>
            <a:r>
              <a:rPr lang="en-US" altLang="zh-CN" dirty="0"/>
              <a:t>efficiency</a:t>
            </a:r>
            <a:r>
              <a:rPr lang="zh-CN" altLang="en-US" dirty="0"/>
              <a:t> </a:t>
            </a:r>
            <a:r>
              <a:rPr lang="en-US" altLang="zh-CN" dirty="0"/>
              <a:t>in</a:t>
            </a:r>
            <a:r>
              <a:rPr lang="zh-CN" altLang="en-US" dirty="0"/>
              <a:t> </a:t>
            </a:r>
            <a:r>
              <a:rPr lang="en-US" altLang="zh-CN" dirty="0"/>
              <a:t>VFL.</a:t>
            </a:r>
            <a:r>
              <a:rPr lang="zh-CN" altLang="en-US" dirty="0"/>
              <a:t> </a:t>
            </a:r>
          </a:p>
        </p:txBody>
      </p:sp>
      <p:sp>
        <p:nvSpPr>
          <p:cNvPr id="4" name="灯片编号占位符 3">
            <a:extLst>
              <a:ext uri="{FF2B5EF4-FFF2-40B4-BE49-F238E27FC236}">
                <a16:creationId xmlns:a16="http://schemas.microsoft.com/office/drawing/2014/main" id="{5E5ABF62-D279-3763-CDF1-178AC83940A3}"/>
              </a:ext>
            </a:extLst>
          </p:cNvPr>
          <p:cNvSpPr>
            <a:spLocks noGrp="1"/>
          </p:cNvSpPr>
          <p:nvPr>
            <p:ph type="sldNum" sz="quarter" idx="5"/>
          </p:nvPr>
        </p:nvSpPr>
        <p:spPr/>
        <p:txBody>
          <a:bodyPr/>
          <a:lstStyle/>
          <a:p>
            <a:fld id="{2682DE49-10B4-4595-8379-273411D8A467}" type="slidenum">
              <a:rPr lang="zh-CN" altLang="en-US" smtClean="0"/>
              <a:t>39</a:t>
            </a:fld>
            <a:endParaRPr lang="zh-CN" altLang="en-US"/>
          </a:p>
        </p:txBody>
      </p:sp>
    </p:spTree>
    <p:extLst>
      <p:ext uri="{BB962C8B-B14F-4D97-AF65-F5344CB8AC3E}">
        <p14:creationId xmlns:p14="http://schemas.microsoft.com/office/powerpoint/2010/main" val="3873324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We</a:t>
            </a:r>
            <a:r>
              <a:rPr kumimoji="1" lang="zh-CN" altLang="en-US" dirty="0"/>
              <a:t> </a:t>
            </a:r>
            <a:r>
              <a:rPr kumimoji="1" lang="en-US" altLang="zh-CN" dirty="0"/>
              <a:t>consider</a:t>
            </a:r>
            <a:r>
              <a:rPr kumimoji="1" lang="zh-CN" altLang="en-US" dirty="0"/>
              <a:t> </a:t>
            </a:r>
            <a:r>
              <a:rPr kumimoji="1" lang="en-US" altLang="zh-CN" dirty="0"/>
              <a:t>a</a:t>
            </a:r>
            <a:r>
              <a:rPr kumimoji="1" lang="zh-CN" altLang="en-US" dirty="0"/>
              <a:t> </a:t>
            </a:r>
            <a:r>
              <a:rPr kumimoji="1" lang="en-US" altLang="zh-CN" dirty="0"/>
              <a:t>VFL</a:t>
            </a:r>
            <a:r>
              <a:rPr kumimoji="1" lang="zh-CN" altLang="en-US" dirty="0"/>
              <a:t> </a:t>
            </a:r>
            <a:r>
              <a:rPr kumimoji="1" lang="en-US" altLang="zh-CN" dirty="0"/>
              <a:t>setting</a:t>
            </a:r>
            <a:r>
              <a:rPr kumimoji="1" lang="zh-CN" altLang="en-US" dirty="0"/>
              <a:t> </a:t>
            </a:r>
            <a:r>
              <a:rPr kumimoji="1" lang="en-US" altLang="zh-CN" dirty="0"/>
              <a:t>with</a:t>
            </a:r>
            <a:r>
              <a:rPr kumimoji="1" lang="zh-CN" altLang="en-US" dirty="0"/>
              <a:t> </a:t>
            </a:r>
            <a:r>
              <a:rPr kumimoji="1" lang="en-US" altLang="zh-CN" dirty="0"/>
              <a:t>two</a:t>
            </a:r>
            <a:r>
              <a:rPr kumimoji="1" lang="zh-CN" altLang="en-US" dirty="0"/>
              <a:t> </a:t>
            </a:r>
            <a:r>
              <a:rPr kumimoji="1" lang="en-US" altLang="zh-CN" dirty="0"/>
              <a:t>parties,</a:t>
            </a:r>
            <a:r>
              <a:rPr kumimoji="1" lang="zh-CN" altLang="en-US" dirty="0"/>
              <a:t> </a:t>
            </a:r>
            <a:r>
              <a:rPr kumimoji="1" lang="en-US" altLang="zh-CN" dirty="0"/>
              <a:t>the</a:t>
            </a:r>
            <a:r>
              <a:rPr kumimoji="1" lang="zh-CN" altLang="en-US" dirty="0"/>
              <a:t> </a:t>
            </a:r>
            <a:r>
              <a:rPr kumimoji="1" lang="en-US" altLang="zh-CN" dirty="0"/>
              <a:t>passive</a:t>
            </a:r>
            <a:r>
              <a:rPr kumimoji="1" lang="zh-CN" altLang="en-US" dirty="0"/>
              <a:t> </a:t>
            </a:r>
            <a:r>
              <a:rPr kumimoji="1" lang="en-US" altLang="zh-CN" dirty="0"/>
              <a:t>party</a:t>
            </a:r>
            <a:r>
              <a:rPr kumimoji="1" lang="zh-CN" altLang="en-US" dirty="0"/>
              <a:t> </a:t>
            </a:r>
            <a:r>
              <a:rPr kumimoji="1" lang="en-US" altLang="zh-CN" dirty="0"/>
              <a:t>holds</a:t>
            </a:r>
            <a:r>
              <a:rPr kumimoji="1" lang="zh-CN" altLang="en-US" dirty="0"/>
              <a:t> </a:t>
            </a:r>
            <a:r>
              <a:rPr kumimoji="1" lang="en-US" altLang="zh-CN" dirty="0"/>
              <a:t>features</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active</a:t>
            </a:r>
            <a:r>
              <a:rPr kumimoji="1" lang="zh-CN" altLang="en-US" dirty="0"/>
              <a:t> </a:t>
            </a:r>
            <a:r>
              <a:rPr kumimoji="1" lang="en-US" altLang="zh-CN" dirty="0"/>
              <a:t>party</a:t>
            </a:r>
            <a:r>
              <a:rPr kumimoji="1" lang="zh-CN" altLang="en-US" dirty="0"/>
              <a:t> </a:t>
            </a:r>
            <a:r>
              <a:rPr kumimoji="1" lang="en-US" altLang="zh-CN" dirty="0"/>
              <a:t>holds</a:t>
            </a:r>
            <a:r>
              <a:rPr kumimoji="1" lang="zh-CN" altLang="en-US" dirty="0"/>
              <a:t> </a:t>
            </a:r>
            <a:r>
              <a:rPr kumimoji="1" lang="en-US" altLang="zh-CN" dirty="0"/>
              <a:t>labels</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same</a:t>
            </a:r>
            <a:r>
              <a:rPr kumimoji="1" lang="zh-CN" altLang="en-US" dirty="0"/>
              <a:t> </a:t>
            </a:r>
            <a:r>
              <a:rPr kumimoji="1" lang="en-US" altLang="zh-CN" dirty="0"/>
              <a:t>set</a:t>
            </a:r>
            <a:r>
              <a:rPr kumimoji="1" lang="zh-CN" altLang="en-US" dirty="0"/>
              <a:t> </a:t>
            </a:r>
            <a:r>
              <a:rPr kumimoji="1" lang="en-US" altLang="zh-CN" dirty="0"/>
              <a:t>of</a:t>
            </a:r>
            <a:r>
              <a:rPr kumimoji="1" lang="zh-CN" altLang="en-US" dirty="0"/>
              <a:t> </a:t>
            </a:r>
            <a:r>
              <a:rPr kumimoji="1" lang="en-US" altLang="zh-CN" dirty="0"/>
              <a:t>users.</a:t>
            </a:r>
            <a:r>
              <a:rPr kumimoji="1" lang="zh-CN" altLang="en-US" dirty="0"/>
              <a:t> </a:t>
            </a:r>
            <a:endParaRPr kumimoji="1" lang="en-US" altLang="zh-CN" dirty="0"/>
          </a:p>
          <a:p>
            <a:endParaRPr kumimoji="1" lang="en-US" altLang="zh-CN" dirty="0"/>
          </a:p>
          <a:p>
            <a:r>
              <a:rPr kumimoji="1" lang="en-US" altLang="zh-CN" dirty="0"/>
              <a:t>Vanilla</a:t>
            </a:r>
            <a:r>
              <a:rPr kumimoji="1" lang="zh-CN" altLang="en-US" dirty="0"/>
              <a:t> </a:t>
            </a:r>
            <a:r>
              <a:rPr kumimoji="1" lang="en-US" altLang="zh-CN" dirty="0"/>
              <a:t>VFL</a:t>
            </a:r>
            <a:r>
              <a:rPr kumimoji="1" lang="zh-CN" altLang="en-US" dirty="0"/>
              <a:t> </a:t>
            </a:r>
            <a:r>
              <a:rPr kumimoji="1" lang="en-US" altLang="zh-CN" dirty="0"/>
              <a:t>methods</a:t>
            </a:r>
            <a:r>
              <a:rPr kumimoji="1" lang="zh-CN" altLang="en-US" dirty="0"/>
              <a:t> </a:t>
            </a:r>
            <a:r>
              <a:rPr kumimoji="1" lang="en-US" altLang="zh-CN" dirty="0"/>
              <a:t>train</a:t>
            </a:r>
            <a:r>
              <a:rPr kumimoji="1" lang="zh-CN" altLang="en-US" dirty="0"/>
              <a:t> </a:t>
            </a:r>
            <a:r>
              <a:rPr kumimoji="1" lang="en-US" altLang="zh-CN" dirty="0"/>
              <a:t>models</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entire</a:t>
            </a:r>
            <a:r>
              <a:rPr kumimoji="1" lang="zh-CN" altLang="en-US" dirty="0"/>
              <a:t> </a:t>
            </a:r>
            <a:r>
              <a:rPr kumimoji="1" lang="en-US" altLang="zh-CN" dirty="0"/>
              <a:t>real</a:t>
            </a:r>
            <a:r>
              <a:rPr kumimoji="1" lang="zh-CN" altLang="en-US" dirty="0"/>
              <a:t> </a:t>
            </a:r>
            <a:r>
              <a:rPr kumimoji="1" lang="en-US" altLang="zh-CN" dirty="0"/>
              <a:t>dataset.</a:t>
            </a:r>
            <a:r>
              <a:rPr kumimoji="1" lang="zh-CN" altLang="en-US" dirty="0"/>
              <a:t> </a:t>
            </a:r>
            <a:r>
              <a:rPr kumimoji="1" lang="en-US" altLang="zh-CN" dirty="0"/>
              <a:t>However,</a:t>
            </a:r>
            <a:r>
              <a:rPr kumimoji="1" lang="zh-CN" altLang="en-US" dirty="0"/>
              <a:t> </a:t>
            </a:r>
            <a:r>
              <a:rPr kumimoji="1" lang="en-US" altLang="zh-CN" dirty="0"/>
              <a:t>they</a:t>
            </a:r>
            <a:r>
              <a:rPr kumimoji="1" lang="zh-CN" altLang="en-US" dirty="0"/>
              <a:t> </a:t>
            </a:r>
            <a:r>
              <a:rPr kumimoji="1" lang="en-US" altLang="zh-CN" dirty="0"/>
              <a:t>face</a:t>
            </a:r>
            <a:r>
              <a:rPr kumimoji="1" lang="zh-CN" altLang="en-US" dirty="0"/>
              <a:t> </a:t>
            </a:r>
            <a:r>
              <a:rPr kumimoji="1" lang="en-US" altLang="zh-CN" dirty="0"/>
              <a:t>two</a:t>
            </a:r>
            <a:r>
              <a:rPr kumimoji="1" lang="zh-CN" altLang="en-US" dirty="0"/>
              <a:t> </a:t>
            </a:r>
            <a:r>
              <a:rPr kumimoji="1" lang="en-US" altLang="zh-CN" dirty="0"/>
              <a:t>major</a:t>
            </a:r>
            <a:r>
              <a:rPr kumimoji="1" lang="zh-CN" altLang="en-US" dirty="0"/>
              <a:t> </a:t>
            </a:r>
            <a:r>
              <a:rPr kumimoji="1" lang="en-US" altLang="zh-CN" dirty="0"/>
              <a:t>challenges:</a:t>
            </a:r>
          </a:p>
          <a:p>
            <a:r>
              <a:rPr kumimoji="1" lang="en-US" altLang="zh-CN" dirty="0"/>
              <a:t>real-data</a:t>
            </a:r>
            <a:r>
              <a:rPr kumimoji="1" lang="zh-CN" altLang="en-US" dirty="0"/>
              <a:t> </a:t>
            </a:r>
            <a:r>
              <a:rPr kumimoji="1" lang="en-US" altLang="zh-CN" dirty="0"/>
              <a:t>privacy</a:t>
            </a:r>
            <a:r>
              <a:rPr kumimoji="1" lang="zh-CN" altLang="en-US" dirty="0"/>
              <a:t> </a:t>
            </a:r>
            <a:r>
              <a:rPr kumimoji="1" lang="en-US" altLang="zh-CN" dirty="0"/>
              <a:t>may</a:t>
            </a:r>
            <a:r>
              <a:rPr kumimoji="1" lang="zh-CN" altLang="en-US" dirty="0"/>
              <a:t> </a:t>
            </a:r>
            <a:r>
              <a:rPr kumimoji="1" lang="en-US" altLang="zh-CN" dirty="0"/>
              <a:t>be</a:t>
            </a:r>
            <a:r>
              <a:rPr kumimoji="1" lang="zh-CN" altLang="en-US" dirty="0"/>
              <a:t> </a:t>
            </a:r>
            <a:r>
              <a:rPr kumimoji="1" lang="en-US" altLang="zh-CN" dirty="0"/>
              <a:t>leaked</a:t>
            </a:r>
            <a:r>
              <a:rPr kumimoji="1" lang="zh-CN" altLang="en-US" dirty="0"/>
              <a:t> </a:t>
            </a:r>
            <a:r>
              <a:rPr kumimoji="1" lang="en-US" altLang="zh-CN" dirty="0"/>
              <a:t>to</a:t>
            </a:r>
            <a:r>
              <a:rPr kumimoji="1" lang="zh-CN" altLang="en-US" dirty="0"/>
              <a:t> </a:t>
            </a:r>
            <a:r>
              <a:rPr kumimoji="1" lang="en-US" altLang="zh-CN" dirty="0"/>
              <a:t>the</a:t>
            </a:r>
            <a:r>
              <a:rPr kumimoji="1" lang="zh-CN" altLang="en-US" dirty="0"/>
              <a:t> </a:t>
            </a:r>
            <a:r>
              <a:rPr kumimoji="1" lang="en-US" altLang="zh-CN" dirty="0"/>
              <a:t>other</a:t>
            </a:r>
            <a:r>
              <a:rPr kumimoji="1" lang="zh-CN" altLang="en-US" dirty="0"/>
              <a:t> </a:t>
            </a:r>
            <a:r>
              <a:rPr kumimoji="1" lang="en-US" altLang="zh-CN" dirty="0"/>
              <a:t>party.</a:t>
            </a:r>
            <a:r>
              <a:rPr kumimoji="1" lang="zh-CN" altLang="en-US" dirty="0"/>
              <a:t> </a:t>
            </a:r>
            <a:endParaRPr kumimoji="1" lang="en-US" altLang="zh-CN" dirty="0"/>
          </a:p>
          <a:p>
            <a:r>
              <a:rPr kumimoji="1" lang="en-US" altLang="zh-CN" dirty="0"/>
              <a:t>the</a:t>
            </a:r>
            <a:r>
              <a:rPr kumimoji="1" lang="zh-CN" altLang="en-US" dirty="0"/>
              <a:t> </a:t>
            </a:r>
            <a:r>
              <a:rPr kumimoji="1" lang="en-US" altLang="zh-CN" dirty="0"/>
              <a:t>large</a:t>
            </a:r>
            <a:r>
              <a:rPr kumimoji="1" lang="zh-CN" altLang="en-US" dirty="0"/>
              <a:t> </a:t>
            </a:r>
            <a:r>
              <a:rPr kumimoji="1" lang="en-US" altLang="zh-CN" dirty="0"/>
              <a:t>data</a:t>
            </a:r>
            <a:r>
              <a:rPr kumimoji="1" lang="zh-CN" altLang="en-US" dirty="0"/>
              <a:t> </a:t>
            </a:r>
            <a:r>
              <a:rPr kumimoji="1" lang="en-US" altLang="zh-CN" dirty="0"/>
              <a:t>size</a:t>
            </a:r>
            <a:r>
              <a:rPr kumimoji="1" lang="zh-CN" altLang="en-US" dirty="0"/>
              <a:t> </a:t>
            </a:r>
            <a:r>
              <a:rPr kumimoji="1" lang="en-US" altLang="zh-CN" dirty="0"/>
              <a:t>leads</a:t>
            </a:r>
            <a:r>
              <a:rPr kumimoji="1" lang="zh-CN" altLang="en-US" dirty="0"/>
              <a:t> </a:t>
            </a:r>
            <a:r>
              <a:rPr kumimoji="1" lang="en-US" altLang="zh-CN" dirty="0"/>
              <a:t>to</a:t>
            </a:r>
            <a:r>
              <a:rPr kumimoji="1" lang="zh-CN" altLang="en-US" dirty="0"/>
              <a:t> </a:t>
            </a:r>
            <a:r>
              <a:rPr kumimoji="1" lang="en-US" altLang="zh-CN" dirty="0"/>
              <a:t>inefficient</a:t>
            </a:r>
            <a:r>
              <a:rPr kumimoji="1" lang="zh-CN" altLang="en-US" dirty="0"/>
              <a:t> </a:t>
            </a:r>
            <a:r>
              <a:rPr kumimoji="1" lang="en-US" altLang="zh-CN" dirty="0"/>
              <a:t>training</a:t>
            </a:r>
          </a:p>
          <a:p>
            <a:endParaRPr kumimoji="1" lang="en-US" altLang="zh-CN" dirty="0"/>
          </a:p>
          <a:p>
            <a:r>
              <a:rPr kumimoji="1" lang="en-US" altLang="zh-CN" dirty="0"/>
              <a:t>If</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somehow</a:t>
            </a:r>
            <a:r>
              <a:rPr kumimoji="1" lang="zh-CN" altLang="en-US" dirty="0"/>
              <a:t> </a:t>
            </a:r>
            <a:r>
              <a:rPr kumimoji="1" lang="en-US" altLang="zh-CN" dirty="0"/>
              <a:t>securely</a:t>
            </a:r>
            <a:r>
              <a:rPr kumimoji="1" lang="zh-CN" altLang="en-US" dirty="0"/>
              <a:t> </a:t>
            </a:r>
            <a:r>
              <a:rPr kumimoji="1" lang="en-US" altLang="zh-CN" dirty="0"/>
              <a:t>transform</a:t>
            </a:r>
            <a:r>
              <a:rPr kumimoji="1" lang="zh-CN" altLang="en-US" dirty="0"/>
              <a:t> </a:t>
            </a:r>
            <a:r>
              <a:rPr kumimoji="1" lang="en-US" altLang="zh-CN" dirty="0"/>
              <a:t>the</a:t>
            </a:r>
            <a:r>
              <a:rPr kumimoji="1" lang="zh-CN" altLang="en-US" dirty="0"/>
              <a:t> </a:t>
            </a:r>
            <a:r>
              <a:rPr kumimoji="1" lang="en-US" altLang="zh-CN" dirty="0"/>
              <a:t>large-scale</a:t>
            </a:r>
            <a:r>
              <a:rPr kumimoji="1" lang="zh-CN" altLang="en-US" dirty="0"/>
              <a:t> </a:t>
            </a:r>
            <a:r>
              <a:rPr kumimoji="1" lang="en-US" altLang="zh-CN" dirty="0"/>
              <a:t>real</a:t>
            </a:r>
            <a:r>
              <a:rPr kumimoji="1" lang="zh-CN" altLang="en-US" dirty="0"/>
              <a:t> </a:t>
            </a:r>
            <a:r>
              <a:rPr kumimoji="1" lang="en-US" altLang="zh-CN" dirty="0"/>
              <a:t>dataset</a:t>
            </a:r>
            <a:r>
              <a:rPr kumimoji="1" lang="zh-CN" altLang="en-US" dirty="0"/>
              <a:t> </a:t>
            </a:r>
            <a:r>
              <a:rPr kumimoji="1" lang="en-US" altLang="zh-CN" dirty="0"/>
              <a:t>T</a:t>
            </a:r>
            <a:r>
              <a:rPr kumimoji="1" lang="zh-CN" altLang="en-US" dirty="0"/>
              <a:t> </a:t>
            </a:r>
            <a:r>
              <a:rPr kumimoji="1" lang="en-US" altLang="zh-CN" dirty="0"/>
              <a:t>into</a:t>
            </a:r>
            <a:r>
              <a:rPr kumimoji="1" lang="zh-CN" altLang="en-US" dirty="0"/>
              <a:t> </a:t>
            </a:r>
            <a:r>
              <a:rPr kumimoji="1" lang="en-US" altLang="zh-CN" dirty="0"/>
              <a:t>a</a:t>
            </a:r>
            <a:r>
              <a:rPr kumimoji="1" lang="zh-CN" altLang="en-US" dirty="0"/>
              <a:t> </a:t>
            </a:r>
            <a:r>
              <a:rPr kumimoji="1" lang="en-US" altLang="zh-CN" dirty="0"/>
              <a:t>small</a:t>
            </a:r>
            <a:r>
              <a:rPr kumimoji="1" lang="zh-CN" altLang="en-US" dirty="0"/>
              <a:t> </a:t>
            </a:r>
            <a:r>
              <a:rPr kumimoji="1" lang="en-US" altLang="zh-CN" dirty="0"/>
              <a:t>synthetic</a:t>
            </a:r>
            <a:r>
              <a:rPr kumimoji="1" lang="zh-CN" altLang="en-US" dirty="0"/>
              <a:t> </a:t>
            </a:r>
            <a:r>
              <a:rPr kumimoji="1" lang="en-US" altLang="zh-CN" dirty="0"/>
              <a:t>dataset</a:t>
            </a:r>
            <a:r>
              <a:rPr kumimoji="1" lang="zh-CN" altLang="en-US" dirty="0"/>
              <a:t> </a:t>
            </a:r>
            <a:r>
              <a:rPr kumimoji="1" lang="en-US" altLang="zh-CN" dirty="0"/>
              <a:t>S,</a:t>
            </a:r>
            <a:r>
              <a:rPr kumimoji="1" lang="zh-CN" altLang="en-US" dirty="0"/>
              <a:t> </a:t>
            </a:r>
            <a:endParaRPr kumimoji="1" lang="en-US" altLang="zh-CN" dirty="0"/>
          </a:p>
          <a:p>
            <a:r>
              <a:rPr kumimoji="1" lang="en-US" altLang="zh-CN" dirty="0"/>
              <a:t>then</a:t>
            </a:r>
            <a:r>
              <a:rPr kumimoji="1" lang="zh-CN" altLang="en-US" dirty="0"/>
              <a:t> </a:t>
            </a:r>
            <a:r>
              <a:rPr kumimoji="1" lang="en-US" altLang="zh-CN" dirty="0"/>
              <a:t>the</a:t>
            </a:r>
            <a:r>
              <a:rPr kumimoji="1" lang="zh-CN" altLang="en-US" dirty="0"/>
              <a:t> </a:t>
            </a:r>
            <a:r>
              <a:rPr kumimoji="1" lang="en-US" altLang="zh-CN" dirty="0"/>
              <a:t>user-specific</a:t>
            </a:r>
            <a:r>
              <a:rPr kumimoji="1" lang="zh-CN" altLang="en-US" dirty="0"/>
              <a:t> </a:t>
            </a:r>
            <a:r>
              <a:rPr kumimoji="1" lang="en-US" altLang="zh-CN" dirty="0"/>
              <a:t>data</a:t>
            </a:r>
            <a:r>
              <a:rPr kumimoji="1" lang="zh-CN" altLang="en-US" dirty="0"/>
              <a:t> </a:t>
            </a:r>
            <a:r>
              <a:rPr kumimoji="1" lang="en-US" altLang="zh-CN" dirty="0"/>
              <a:t>privacy</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training</a:t>
            </a:r>
            <a:r>
              <a:rPr kumimoji="1" lang="zh-CN" altLang="en-US" dirty="0"/>
              <a:t> </a:t>
            </a:r>
            <a:r>
              <a:rPr kumimoji="1" lang="en-US" altLang="zh-CN" dirty="0"/>
              <a:t>efficiency</a:t>
            </a:r>
            <a:r>
              <a:rPr kumimoji="1" lang="zh-CN" altLang="en-US" dirty="0"/>
              <a:t> </a:t>
            </a:r>
            <a:r>
              <a:rPr kumimoji="1" lang="en-US" altLang="zh-CN" dirty="0"/>
              <a:t>issues</a:t>
            </a:r>
            <a:r>
              <a:rPr kumimoji="1" lang="zh-CN" altLang="en-US" dirty="0"/>
              <a:t> </a:t>
            </a:r>
            <a:r>
              <a:rPr kumimoji="1" lang="en-US" altLang="zh-CN" dirty="0"/>
              <a:t>can</a:t>
            </a:r>
            <a:r>
              <a:rPr kumimoji="1" lang="zh-CN" altLang="en-US" dirty="0"/>
              <a:t> </a:t>
            </a:r>
            <a:r>
              <a:rPr kumimoji="1" lang="en-US" altLang="zh-CN" dirty="0"/>
              <a:t>be</a:t>
            </a:r>
            <a:r>
              <a:rPr kumimoji="1" lang="zh-CN" altLang="en-US" dirty="0"/>
              <a:t> </a:t>
            </a:r>
            <a:r>
              <a:rPr kumimoji="1" lang="en-US" altLang="zh-CN" dirty="0"/>
              <a:t>tackled</a:t>
            </a:r>
            <a:r>
              <a:rPr kumimoji="1" lang="zh-CN" altLang="en-US" dirty="0"/>
              <a:t> </a:t>
            </a:r>
            <a:r>
              <a:rPr kumimoji="1" lang="en-US" altLang="zh-CN" dirty="0"/>
              <a:t>simultaneously.</a:t>
            </a:r>
            <a:r>
              <a:rPr kumimoji="1" lang="zh-CN" altLang="en-US" dirty="0"/>
              <a:t> </a:t>
            </a:r>
            <a:endParaRPr kumimoji="1" lang="en-US" altLang="zh-CN" dirty="0"/>
          </a:p>
          <a:p>
            <a:endParaRPr kumimoji="1" lang="en-US" altLang="zh-CN" dirty="0"/>
          </a:p>
          <a:p>
            <a:r>
              <a:rPr kumimoji="1" lang="en-US" altLang="zh-CN" dirty="0"/>
              <a:t>Therefore,</a:t>
            </a:r>
            <a:r>
              <a:rPr kumimoji="1" lang="zh-CN" altLang="en-US" dirty="0"/>
              <a:t> </a:t>
            </a:r>
            <a:r>
              <a:rPr kumimoji="1" lang="en-US" altLang="zh-CN" dirty="0"/>
              <a:t>we</a:t>
            </a:r>
            <a:r>
              <a:rPr kumimoji="1" lang="zh-CN" altLang="en-US" dirty="0"/>
              <a:t> </a:t>
            </a:r>
            <a:r>
              <a:rPr kumimoji="1" lang="en-US" altLang="zh-CN" dirty="0"/>
              <a:t>aim</a:t>
            </a:r>
            <a:r>
              <a:rPr kumimoji="1" lang="zh-CN" altLang="en-US" dirty="0"/>
              <a:t> </a:t>
            </a:r>
            <a:r>
              <a:rPr kumimoji="1" lang="en-US" altLang="zh-CN" dirty="0"/>
              <a:t>to</a:t>
            </a:r>
            <a:r>
              <a:rPr kumimoji="1" lang="zh-CN" altLang="en-US" dirty="0"/>
              <a:t> </a:t>
            </a:r>
            <a:r>
              <a:rPr kumimoji="1" lang="en-US" altLang="zh-CN" dirty="0"/>
              <a:t>address</a:t>
            </a:r>
            <a:r>
              <a:rPr kumimoji="1" lang="zh-CN" altLang="en-US" dirty="0"/>
              <a:t> </a:t>
            </a:r>
            <a:r>
              <a:rPr kumimoji="1" lang="en-US" altLang="zh-CN" dirty="0"/>
              <a:t>this</a:t>
            </a:r>
            <a:r>
              <a:rPr kumimoji="1" lang="zh-CN" altLang="en-US" dirty="0"/>
              <a:t> </a:t>
            </a:r>
            <a:r>
              <a:rPr kumimoji="1" lang="en-US" altLang="zh-CN" dirty="0"/>
              <a:t>dual</a:t>
            </a:r>
            <a:r>
              <a:rPr kumimoji="1" lang="zh-CN" altLang="en-US" dirty="0"/>
              <a:t> </a:t>
            </a:r>
            <a:r>
              <a:rPr kumimoji="1" lang="en-US" altLang="zh-CN" dirty="0"/>
              <a:t>challenge</a:t>
            </a:r>
            <a:r>
              <a:rPr kumimoji="1" lang="zh-CN" altLang="en-US" dirty="0"/>
              <a:t> </a:t>
            </a:r>
            <a:r>
              <a:rPr kumimoji="1" lang="en-US" altLang="zh-CN" dirty="0"/>
              <a:t>by</a:t>
            </a:r>
            <a:r>
              <a:rPr kumimoji="1" lang="zh-CN" altLang="en-US" dirty="0"/>
              <a:t> </a:t>
            </a:r>
            <a:r>
              <a:rPr kumimoji="1" lang="en-US" altLang="zh-CN" dirty="0"/>
              <a:t>securely</a:t>
            </a:r>
            <a:r>
              <a:rPr kumimoji="1" lang="zh-CN" altLang="en-US" dirty="0"/>
              <a:t> </a:t>
            </a:r>
            <a:r>
              <a:rPr kumimoji="1" lang="en-US" altLang="zh-CN" dirty="0"/>
              <a:t>generating</a:t>
            </a:r>
            <a:r>
              <a:rPr kumimoji="1" lang="zh-CN" altLang="en-US" dirty="0"/>
              <a:t> </a:t>
            </a:r>
            <a:r>
              <a:rPr kumimoji="1" lang="en-US" altLang="zh-CN" dirty="0"/>
              <a:t>a</a:t>
            </a:r>
            <a:r>
              <a:rPr kumimoji="1" lang="zh-CN" altLang="en-US" dirty="0"/>
              <a:t> </a:t>
            </a:r>
            <a:r>
              <a:rPr kumimoji="1" lang="en-US" altLang="zh-CN" dirty="0"/>
              <a:t>small</a:t>
            </a:r>
            <a:r>
              <a:rPr kumimoji="1" lang="zh-CN" altLang="en-US" dirty="0"/>
              <a:t> </a:t>
            </a:r>
            <a:r>
              <a:rPr kumimoji="1" lang="en-US" altLang="zh-CN" dirty="0"/>
              <a:t>synthetic</a:t>
            </a:r>
            <a:r>
              <a:rPr kumimoji="1" lang="zh-CN" altLang="en-US" dirty="0"/>
              <a:t> </a:t>
            </a:r>
            <a:r>
              <a:rPr kumimoji="1" lang="en-US" altLang="zh-CN" dirty="0"/>
              <a:t>dataset</a:t>
            </a:r>
            <a:r>
              <a:rPr kumimoji="1" lang="zh-CN" altLang="en-US" dirty="0"/>
              <a:t> </a:t>
            </a:r>
            <a:r>
              <a:rPr kumimoji="1" lang="en-US" altLang="zh-CN" dirty="0"/>
              <a:t>to</a:t>
            </a:r>
            <a:r>
              <a:rPr kumimoji="1" lang="zh-CN" altLang="en-US" dirty="0"/>
              <a:t> </a:t>
            </a:r>
            <a:r>
              <a:rPr kumimoji="1" lang="en-US" altLang="zh-CN" dirty="0"/>
              <a:t>eliminate</a:t>
            </a:r>
            <a:r>
              <a:rPr kumimoji="1" lang="zh-CN" altLang="en-US" dirty="0"/>
              <a:t> </a:t>
            </a:r>
            <a:r>
              <a:rPr kumimoji="1" lang="en-US" altLang="zh-CN" dirty="0"/>
              <a:t>the</a:t>
            </a:r>
            <a:r>
              <a:rPr kumimoji="1" lang="zh-CN" altLang="en-US" dirty="0"/>
              <a:t> </a:t>
            </a:r>
            <a:r>
              <a:rPr kumimoji="1" lang="en-US" altLang="zh-CN" dirty="0"/>
              <a:t>inter-sample</a:t>
            </a:r>
            <a:r>
              <a:rPr kumimoji="1" lang="zh-CN" altLang="en-US" dirty="0"/>
              <a:t> </a:t>
            </a:r>
            <a:r>
              <a:rPr kumimoji="1" lang="en-US" altLang="zh-CN" dirty="0"/>
              <a:t>data</a:t>
            </a:r>
            <a:r>
              <a:rPr kumimoji="1" lang="zh-CN" altLang="en-US" dirty="0"/>
              <a:t> </a:t>
            </a:r>
            <a:r>
              <a:rPr kumimoji="1" lang="en-US" altLang="zh-CN" dirty="0"/>
              <a:t>exposure.</a:t>
            </a:r>
            <a:r>
              <a:rPr kumimoji="1" lang="zh-CN" altLang="en-US" dirty="0"/>
              <a:t> </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40</a:t>
            </a:fld>
            <a:endParaRPr lang="en-US"/>
          </a:p>
        </p:txBody>
      </p:sp>
    </p:spTree>
    <p:extLst>
      <p:ext uri="{BB962C8B-B14F-4D97-AF65-F5344CB8AC3E}">
        <p14:creationId xmlns:p14="http://schemas.microsoft.com/office/powerpoint/2010/main" val="8730097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44</a:t>
            </a:fld>
            <a:endParaRPr lang="en-US"/>
          </a:p>
        </p:txBody>
      </p:sp>
    </p:spTree>
    <p:extLst>
      <p:ext uri="{BB962C8B-B14F-4D97-AF65-F5344CB8AC3E}">
        <p14:creationId xmlns:p14="http://schemas.microsoft.com/office/powerpoint/2010/main" val="28327594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8FD13-547A-E283-7BC8-CD5D82CED4A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4095532-65FB-360F-0837-4F8BBE799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359993-8DCD-31AF-7499-47564199FA9E}"/>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40BC8820-459C-78CF-8534-F825FF057758}"/>
              </a:ext>
            </a:extLst>
          </p:cNvPr>
          <p:cNvSpPr>
            <a:spLocks noGrp="1"/>
          </p:cNvSpPr>
          <p:nvPr>
            <p:ph type="sldNum" sz="quarter" idx="5"/>
          </p:nvPr>
        </p:nvSpPr>
        <p:spPr/>
        <p:txBody>
          <a:bodyPr/>
          <a:lstStyle/>
          <a:p>
            <a:fld id="{6791FC75-C9A7-1045-8278-CB4C79C9C1CB}" type="slidenum">
              <a:rPr lang="en-US" smtClean="0"/>
              <a:t>46</a:t>
            </a:fld>
            <a:endParaRPr lang="en-US"/>
          </a:p>
        </p:txBody>
      </p:sp>
    </p:spTree>
    <p:extLst>
      <p:ext uri="{BB962C8B-B14F-4D97-AF65-F5344CB8AC3E}">
        <p14:creationId xmlns:p14="http://schemas.microsoft.com/office/powerpoint/2010/main" val="1387657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E0E0E"/>
                </a:solidFill>
                <a:effectLst/>
                <a:latin typeface=".SF NS"/>
              </a:rPr>
              <a:t>As</a:t>
            </a:r>
            <a:r>
              <a:rPr lang="zh-CN" altLang="en-US" dirty="0">
                <a:solidFill>
                  <a:srgbClr val="0E0E0E"/>
                </a:solidFill>
                <a:effectLst/>
                <a:latin typeface=".SF NS"/>
              </a:rPr>
              <a:t> </a:t>
            </a:r>
            <a:r>
              <a:rPr lang="en-US" altLang="zh-CN" dirty="0">
                <a:solidFill>
                  <a:srgbClr val="0E0E0E"/>
                </a:solidFill>
                <a:effectLst/>
                <a:latin typeface=".SF NS"/>
              </a:rPr>
              <a:t>a</a:t>
            </a:r>
            <a:r>
              <a:rPr lang="zh-CN" altLang="en-US" dirty="0">
                <a:solidFill>
                  <a:srgbClr val="0E0E0E"/>
                </a:solidFill>
                <a:effectLst/>
                <a:latin typeface=".SF NS"/>
              </a:rPr>
              <a:t> </a:t>
            </a:r>
            <a:r>
              <a:rPr lang="en-US" altLang="zh-CN" dirty="0">
                <a:solidFill>
                  <a:srgbClr val="0E0E0E"/>
                </a:solidFill>
                <a:effectLst/>
                <a:latin typeface=".SF NS"/>
              </a:rPr>
              <a:t>response,</a:t>
            </a:r>
            <a:r>
              <a:rPr lang="zh-CN" altLang="en-US" dirty="0">
                <a:solidFill>
                  <a:srgbClr val="0E0E0E"/>
                </a:solidFill>
                <a:effectLst/>
                <a:latin typeface=".SF NS"/>
              </a:rPr>
              <a:t> </a:t>
            </a:r>
            <a:r>
              <a:rPr lang="en-US" altLang="zh-CN" dirty="0">
                <a:solidFill>
                  <a:srgbClr val="0E0E0E"/>
                </a:solidFill>
                <a:effectLst/>
                <a:latin typeface=".SF NS"/>
              </a:rPr>
              <a:t>Federated Learning</a:t>
            </a:r>
            <a:r>
              <a:rPr lang="zh-CN" altLang="en-US" dirty="0">
                <a:solidFill>
                  <a:srgbClr val="0E0E0E"/>
                </a:solidFill>
                <a:effectLst/>
                <a:latin typeface=".SF NS"/>
              </a:rPr>
              <a:t> </a:t>
            </a:r>
            <a:r>
              <a:rPr lang="en-US" altLang="zh-CN" dirty="0">
                <a:solidFill>
                  <a:srgbClr val="0E0E0E"/>
                </a:solidFill>
                <a:effectLst/>
                <a:latin typeface=".SF NS"/>
              </a:rPr>
              <a:t>was introduced by </a:t>
            </a:r>
            <a:r>
              <a:rPr lang="en-US" altLang="zh-CN" b="1" dirty="0">
                <a:solidFill>
                  <a:srgbClr val="0E0E0E"/>
                </a:solidFill>
                <a:effectLst/>
                <a:latin typeface=".SF NS"/>
              </a:rPr>
              <a:t>google in 2016.</a:t>
            </a:r>
          </a:p>
          <a:p>
            <a:r>
              <a:rPr lang="en-US" altLang="zh-CN" b="1" dirty="0">
                <a:solidFill>
                  <a:srgbClr val="0E0E0E"/>
                </a:solidFill>
                <a:effectLst/>
                <a:latin typeface=".SF NS"/>
              </a:rPr>
              <a:t>It</a:t>
            </a:r>
            <a:r>
              <a:rPr lang="en-US" altLang="zh-CN" dirty="0">
                <a:solidFill>
                  <a:srgbClr val="0E0E0E"/>
                </a:solidFill>
                <a:effectLst/>
                <a:latin typeface=".SF NS"/>
              </a:rPr>
              <a:t> enables </a:t>
            </a:r>
            <a:r>
              <a:rPr lang="en-US" altLang="zh-CN" b="1" dirty="0">
                <a:solidFill>
                  <a:srgbClr val="0E0E0E"/>
                </a:solidFill>
                <a:effectLst/>
                <a:latin typeface=".SF NS"/>
              </a:rPr>
              <a:t>separated parties</a:t>
            </a:r>
            <a:r>
              <a:rPr lang="zh-CN" altLang="en-US" b="1" dirty="0">
                <a:solidFill>
                  <a:srgbClr val="0E0E0E"/>
                </a:solidFill>
                <a:effectLst/>
                <a:latin typeface=".SF NS"/>
              </a:rPr>
              <a:t> </a:t>
            </a:r>
            <a:r>
              <a:rPr lang="en-US" altLang="zh-CN" b="1" dirty="0">
                <a:solidFill>
                  <a:srgbClr val="0E0E0E"/>
                </a:solidFill>
                <a:effectLst/>
                <a:latin typeface=".SF NS"/>
              </a:rPr>
              <a:t>to</a:t>
            </a:r>
            <a:r>
              <a:rPr lang="zh-CN" altLang="en-US" b="1" dirty="0">
                <a:solidFill>
                  <a:srgbClr val="0E0E0E"/>
                </a:solidFill>
                <a:effectLst/>
                <a:latin typeface=".SF NS"/>
              </a:rPr>
              <a:t> </a:t>
            </a:r>
            <a:r>
              <a:rPr lang="en-US" altLang="zh-CN" b="1" dirty="0">
                <a:solidFill>
                  <a:srgbClr val="0E0E0E"/>
                </a:solidFill>
                <a:effectLst/>
                <a:latin typeface=".SF NS"/>
              </a:rPr>
              <a:t>collaboratively</a:t>
            </a:r>
            <a:r>
              <a:rPr lang="zh-CN" altLang="en-US" b="1" dirty="0">
                <a:solidFill>
                  <a:srgbClr val="0E0E0E"/>
                </a:solidFill>
                <a:effectLst/>
                <a:latin typeface=".SF NS"/>
              </a:rPr>
              <a:t> </a:t>
            </a:r>
            <a:r>
              <a:rPr lang="en-US" altLang="zh-CN" b="1" dirty="0">
                <a:solidFill>
                  <a:srgbClr val="0E0E0E"/>
                </a:solidFill>
                <a:effectLst/>
                <a:latin typeface=".SF NS"/>
              </a:rPr>
              <a:t>train</a:t>
            </a:r>
            <a:r>
              <a:rPr lang="zh-CN" altLang="en-US" b="1" dirty="0">
                <a:solidFill>
                  <a:srgbClr val="0E0E0E"/>
                </a:solidFill>
                <a:effectLst/>
                <a:latin typeface=".SF NS"/>
              </a:rPr>
              <a:t> </a:t>
            </a:r>
            <a:r>
              <a:rPr lang="en-US" altLang="zh-CN" b="1" dirty="0">
                <a:solidFill>
                  <a:srgbClr val="0E0E0E"/>
                </a:solidFill>
                <a:effectLst/>
                <a:latin typeface=".SF NS"/>
              </a:rPr>
              <a:t>their</a:t>
            </a:r>
            <a:r>
              <a:rPr lang="zh-CN" altLang="en-US" b="1" dirty="0">
                <a:solidFill>
                  <a:srgbClr val="0E0E0E"/>
                </a:solidFill>
                <a:effectLst/>
                <a:latin typeface=".SF NS"/>
              </a:rPr>
              <a:t> </a:t>
            </a:r>
            <a:r>
              <a:rPr lang="en-US" altLang="zh-CN" b="1" dirty="0">
                <a:solidFill>
                  <a:srgbClr val="0E0E0E"/>
                </a:solidFill>
                <a:effectLst/>
                <a:latin typeface=".SF NS"/>
              </a:rPr>
              <a:t>private</a:t>
            </a:r>
            <a:r>
              <a:rPr lang="zh-CN" altLang="en-US" b="1" dirty="0">
                <a:solidFill>
                  <a:srgbClr val="0E0E0E"/>
                </a:solidFill>
                <a:effectLst/>
                <a:latin typeface=".SF NS"/>
              </a:rPr>
              <a:t> </a:t>
            </a:r>
            <a:r>
              <a:rPr lang="en-US" altLang="zh-CN" b="1" dirty="0">
                <a:solidFill>
                  <a:srgbClr val="0E0E0E"/>
                </a:solidFill>
                <a:effectLst/>
                <a:latin typeface=".SF NS"/>
              </a:rPr>
              <a:t>data</a:t>
            </a:r>
            <a:r>
              <a:rPr lang="zh-CN" altLang="en-US" b="1" dirty="0">
                <a:solidFill>
                  <a:srgbClr val="0E0E0E"/>
                </a:solidFill>
                <a:effectLst/>
                <a:latin typeface=".SF NS"/>
              </a:rPr>
              <a:t> </a:t>
            </a:r>
            <a:r>
              <a:rPr lang="en-US" altLang="zh-CN" b="1" dirty="0">
                <a:solidFill>
                  <a:srgbClr val="0E0E0E"/>
                </a:solidFill>
                <a:effectLst/>
                <a:latin typeface=".SF NS"/>
              </a:rPr>
              <a:t>in</a:t>
            </a:r>
            <a:r>
              <a:rPr lang="zh-CN" altLang="en-US" b="1" dirty="0">
                <a:solidFill>
                  <a:srgbClr val="0E0E0E"/>
                </a:solidFill>
                <a:effectLst/>
                <a:latin typeface=".SF NS"/>
              </a:rPr>
              <a:t> </a:t>
            </a:r>
            <a:r>
              <a:rPr lang="en-US" altLang="zh-CN" b="1" dirty="0">
                <a:solidFill>
                  <a:srgbClr val="0E0E0E"/>
                </a:solidFill>
                <a:effectLst/>
                <a:latin typeface=".SF NS"/>
              </a:rPr>
              <a:t>a</a:t>
            </a:r>
            <a:r>
              <a:rPr lang="zh-CN" altLang="en-US" b="1" dirty="0">
                <a:solidFill>
                  <a:srgbClr val="0E0E0E"/>
                </a:solidFill>
                <a:effectLst/>
                <a:latin typeface=".SF NS"/>
              </a:rPr>
              <a:t> </a:t>
            </a:r>
            <a:r>
              <a:rPr lang="en-US" altLang="zh-CN" b="1" dirty="0">
                <a:solidFill>
                  <a:srgbClr val="0E0E0E"/>
                </a:solidFill>
                <a:effectLst/>
                <a:latin typeface=".SF NS"/>
              </a:rPr>
              <a:t>privacy-preserving</a:t>
            </a:r>
            <a:r>
              <a:rPr lang="zh-CN" altLang="en-US" b="1" dirty="0">
                <a:solidFill>
                  <a:srgbClr val="0E0E0E"/>
                </a:solidFill>
                <a:effectLst/>
                <a:latin typeface=".SF NS"/>
              </a:rPr>
              <a:t> </a:t>
            </a:r>
            <a:r>
              <a:rPr lang="en-US" altLang="zh-CN" b="1" dirty="0">
                <a:solidFill>
                  <a:srgbClr val="0E0E0E"/>
                </a:solidFill>
                <a:effectLst/>
                <a:latin typeface=".SF NS"/>
              </a:rPr>
              <a:t>manner.</a:t>
            </a:r>
            <a:r>
              <a:rPr lang="zh-CN" altLang="en-US" b="1" dirty="0">
                <a:solidFill>
                  <a:srgbClr val="0E0E0E"/>
                </a:solidFill>
                <a:effectLst/>
                <a:latin typeface=".SF NS"/>
              </a:rPr>
              <a:t> </a:t>
            </a:r>
            <a:endParaRPr lang="en-US" altLang="zh-CN" dirty="0">
              <a:solidFill>
                <a:srgbClr val="0E0E0E"/>
              </a:solidFill>
              <a:effectLst/>
              <a:latin typeface=".SF NS"/>
            </a:endParaRPr>
          </a:p>
          <a:p>
            <a:endParaRPr lang="en-US" altLang="zh-CN" dirty="0">
              <a:solidFill>
                <a:srgbClr val="0E0E0E"/>
              </a:solidFill>
              <a:effectLst/>
              <a:latin typeface=".SF NS"/>
            </a:endParaRPr>
          </a:p>
          <a:p>
            <a:r>
              <a:rPr lang="en-US" altLang="zh-CN" dirty="0">
                <a:solidFill>
                  <a:srgbClr val="0E0E0E"/>
                </a:solidFill>
                <a:effectLst/>
                <a:latin typeface=".SF NS"/>
              </a:rPr>
              <a:t>To address scenarios where </a:t>
            </a:r>
            <a:r>
              <a:rPr lang="en-US" altLang="zh-CN" b="1" dirty="0">
                <a:solidFill>
                  <a:srgbClr val="0E0E0E"/>
                </a:solidFill>
                <a:effectLst/>
                <a:latin typeface=".SF NS"/>
              </a:rPr>
              <a:t>feature spaces differ across parties</a:t>
            </a:r>
            <a:r>
              <a:rPr lang="en-US" altLang="zh-CN" dirty="0">
                <a:solidFill>
                  <a:srgbClr val="0E0E0E"/>
                </a:solidFill>
                <a:effectLst/>
                <a:latin typeface=".SF NS"/>
              </a:rPr>
              <a:t>, </a:t>
            </a:r>
            <a:r>
              <a:rPr lang="en-US" altLang="zh-CN" b="1" dirty="0">
                <a:solidFill>
                  <a:srgbClr val="0E0E0E"/>
                </a:solidFill>
                <a:effectLst/>
                <a:latin typeface=".SF NS"/>
              </a:rPr>
              <a:t>Vertical Federated Learning</a:t>
            </a:r>
            <a:r>
              <a:rPr lang="en-US" altLang="zh-CN" dirty="0">
                <a:solidFill>
                  <a:srgbClr val="0E0E0E"/>
                </a:solidFill>
                <a:effectLst/>
                <a:latin typeface=".SF NS"/>
              </a:rPr>
              <a:t> was proposed by </a:t>
            </a:r>
            <a:r>
              <a:rPr lang="en-US" altLang="zh-CN" b="1" dirty="0">
                <a:solidFill>
                  <a:srgbClr val="0E0E0E"/>
                </a:solidFill>
                <a:effectLst/>
                <a:latin typeface=".SF NS"/>
              </a:rPr>
              <a:t>professor</a:t>
            </a:r>
            <a:r>
              <a:rPr lang="zh-CN" altLang="en-US" b="1" dirty="0">
                <a:solidFill>
                  <a:srgbClr val="0E0E0E"/>
                </a:solidFill>
                <a:effectLst/>
                <a:latin typeface=".SF NS"/>
              </a:rPr>
              <a:t> </a:t>
            </a:r>
            <a:r>
              <a:rPr lang="en-US" altLang="zh-CN" b="1" dirty="0">
                <a:solidFill>
                  <a:srgbClr val="0E0E0E"/>
                </a:solidFill>
                <a:effectLst/>
                <a:latin typeface=".SF NS"/>
              </a:rPr>
              <a:t>Qiang</a:t>
            </a:r>
            <a:r>
              <a:rPr lang="zh-CN" altLang="en-US" b="1" dirty="0">
                <a:solidFill>
                  <a:srgbClr val="0E0E0E"/>
                </a:solidFill>
                <a:effectLst/>
                <a:latin typeface=".SF NS"/>
              </a:rPr>
              <a:t> </a:t>
            </a:r>
            <a:r>
              <a:rPr lang="en-US" altLang="zh-CN" b="1" dirty="0">
                <a:solidFill>
                  <a:srgbClr val="0E0E0E"/>
                </a:solidFill>
                <a:effectLst/>
                <a:latin typeface=".SF NS"/>
              </a:rPr>
              <a:t>Yang and</a:t>
            </a:r>
            <a:r>
              <a:rPr lang="zh-CN" altLang="en-US" b="1" dirty="0">
                <a:solidFill>
                  <a:srgbClr val="0E0E0E"/>
                </a:solidFill>
                <a:effectLst/>
                <a:latin typeface=".SF NS"/>
              </a:rPr>
              <a:t> </a:t>
            </a:r>
            <a:r>
              <a:rPr lang="en-US" altLang="zh-CN" b="1" dirty="0">
                <a:solidFill>
                  <a:srgbClr val="0E0E0E"/>
                </a:solidFill>
                <a:effectLst/>
                <a:latin typeface=".SF NS"/>
              </a:rPr>
              <a:t>his</a:t>
            </a:r>
            <a:r>
              <a:rPr lang="zh-CN" altLang="en-US" b="1" dirty="0">
                <a:solidFill>
                  <a:srgbClr val="0E0E0E"/>
                </a:solidFill>
                <a:effectLst/>
                <a:latin typeface=".SF NS"/>
              </a:rPr>
              <a:t> </a:t>
            </a:r>
            <a:r>
              <a:rPr lang="en-US" altLang="zh-CN" b="1" dirty="0">
                <a:solidFill>
                  <a:srgbClr val="0E0E0E"/>
                </a:solidFill>
                <a:effectLst/>
                <a:latin typeface=".SF NS"/>
              </a:rPr>
              <a:t>collaborators in 2019.</a:t>
            </a:r>
            <a:endParaRPr lang="en-US" altLang="zh-CN" dirty="0">
              <a:solidFill>
                <a:srgbClr val="0E0E0E"/>
              </a:solidFill>
              <a:effectLst/>
              <a:latin typeface=".SF NS"/>
            </a:endParaRPr>
          </a:p>
          <a:p>
            <a:r>
              <a:rPr lang="en-US" altLang="zh-CN" dirty="0">
                <a:solidFill>
                  <a:srgbClr val="0E0E0E"/>
                </a:solidFill>
                <a:effectLst/>
                <a:latin typeface=".SF NS"/>
              </a:rPr>
              <a:t>VFL specifically targets </a:t>
            </a:r>
            <a:r>
              <a:rPr lang="en-US" altLang="zh-CN" b="1" dirty="0">
                <a:solidFill>
                  <a:srgbClr val="0E0E0E"/>
                </a:solidFill>
                <a:effectLst/>
                <a:latin typeface=".SF NS"/>
              </a:rPr>
              <a:t>cross-enterprise scenarios</a:t>
            </a:r>
            <a:r>
              <a:rPr lang="en-US" altLang="zh-CN" dirty="0">
                <a:solidFill>
                  <a:srgbClr val="0E0E0E"/>
                </a:solidFill>
                <a:effectLst/>
                <a:latin typeface=".SF NS"/>
              </a:rPr>
              <a:t>, where each party</a:t>
            </a:r>
            <a:r>
              <a:rPr lang="zh-CN" altLang="en-US" dirty="0">
                <a:solidFill>
                  <a:srgbClr val="0E0E0E"/>
                </a:solidFill>
                <a:effectLst/>
                <a:latin typeface=".SF NS"/>
              </a:rPr>
              <a:t> </a:t>
            </a:r>
            <a:r>
              <a:rPr lang="en-US" altLang="zh-CN" dirty="0">
                <a:solidFill>
                  <a:srgbClr val="0E0E0E"/>
                </a:solidFill>
                <a:effectLst/>
                <a:latin typeface=".SF NS"/>
              </a:rPr>
              <a:t>is</a:t>
            </a:r>
            <a:r>
              <a:rPr lang="zh-CN" altLang="en-US" dirty="0">
                <a:solidFill>
                  <a:srgbClr val="0E0E0E"/>
                </a:solidFill>
                <a:effectLst/>
                <a:latin typeface=".SF NS"/>
              </a:rPr>
              <a:t> </a:t>
            </a:r>
            <a:r>
              <a:rPr lang="en-US" altLang="zh-CN" dirty="0">
                <a:solidFill>
                  <a:srgbClr val="0E0E0E"/>
                </a:solidFill>
                <a:effectLst/>
                <a:latin typeface=".SF NS"/>
              </a:rPr>
              <a:t>a</a:t>
            </a:r>
            <a:r>
              <a:rPr lang="zh-CN" altLang="en-US" dirty="0">
                <a:solidFill>
                  <a:srgbClr val="0E0E0E"/>
                </a:solidFill>
                <a:effectLst/>
                <a:latin typeface=".SF NS"/>
              </a:rPr>
              <a:t> </a:t>
            </a:r>
            <a:r>
              <a:rPr lang="en-US" altLang="zh-CN" dirty="0">
                <a:solidFill>
                  <a:srgbClr val="0E0E0E"/>
                </a:solidFill>
                <a:effectLst/>
                <a:latin typeface=".SF NS"/>
              </a:rPr>
              <a:t>institution</a:t>
            </a:r>
            <a:r>
              <a:rPr lang="zh-CN" altLang="en-US" dirty="0">
                <a:solidFill>
                  <a:srgbClr val="0E0E0E"/>
                </a:solidFill>
                <a:effectLst/>
                <a:latin typeface=".SF NS"/>
              </a:rPr>
              <a:t> </a:t>
            </a:r>
            <a:r>
              <a:rPr lang="en-US" altLang="zh-CN" dirty="0">
                <a:solidFill>
                  <a:srgbClr val="0E0E0E"/>
                </a:solidFill>
                <a:effectLst/>
                <a:latin typeface=".SF NS"/>
              </a:rPr>
              <a:t>that holds different feature spaces</a:t>
            </a:r>
            <a:r>
              <a:rPr lang="zh-CN" altLang="en-US" dirty="0">
                <a:solidFill>
                  <a:srgbClr val="0E0E0E"/>
                </a:solidFill>
                <a:effectLst/>
                <a:latin typeface=".SF NS"/>
              </a:rPr>
              <a:t> </a:t>
            </a:r>
            <a:r>
              <a:rPr lang="en-US" altLang="zh-CN" dirty="0">
                <a:solidFill>
                  <a:srgbClr val="0E0E0E"/>
                </a:solidFill>
                <a:effectLst/>
                <a:latin typeface=".SF NS"/>
              </a:rPr>
              <a:t>and</a:t>
            </a:r>
            <a:r>
              <a:rPr lang="zh-CN" altLang="en-US" dirty="0">
                <a:solidFill>
                  <a:srgbClr val="0E0E0E"/>
                </a:solidFill>
                <a:effectLst/>
                <a:latin typeface=".SF NS"/>
              </a:rPr>
              <a:t> </a:t>
            </a:r>
            <a:r>
              <a:rPr lang="en-US" altLang="zh-CN" dirty="0">
                <a:solidFill>
                  <a:srgbClr val="0E0E0E"/>
                </a:solidFill>
                <a:effectLst/>
                <a:latin typeface=".SF NS"/>
              </a:rPr>
              <a:t>shared</a:t>
            </a:r>
            <a:r>
              <a:rPr lang="zh-CN" altLang="en-US" dirty="0">
                <a:solidFill>
                  <a:srgbClr val="0E0E0E"/>
                </a:solidFill>
                <a:effectLst/>
                <a:latin typeface=".SF NS"/>
              </a:rPr>
              <a:t> </a:t>
            </a:r>
            <a:r>
              <a:rPr lang="en-US" altLang="zh-CN" dirty="0">
                <a:solidFill>
                  <a:srgbClr val="0E0E0E"/>
                </a:solidFill>
                <a:effectLst/>
                <a:latin typeface=".SF NS"/>
              </a:rPr>
              <a:t>samples.</a:t>
            </a:r>
          </a:p>
        </p:txBody>
      </p:sp>
      <p:sp>
        <p:nvSpPr>
          <p:cNvPr id="4" name="灯片编号占位符 3"/>
          <p:cNvSpPr>
            <a:spLocks noGrp="1"/>
          </p:cNvSpPr>
          <p:nvPr>
            <p:ph type="sldNum" sz="quarter" idx="5"/>
          </p:nvPr>
        </p:nvSpPr>
        <p:spPr/>
        <p:txBody>
          <a:bodyPr/>
          <a:lstStyle/>
          <a:p>
            <a:fld id="{6791FC75-C9A7-1045-8278-CB4C79C9C1CB}" type="slidenum">
              <a:rPr lang="en-US" smtClean="0"/>
              <a:t>4</a:t>
            </a:fld>
            <a:endParaRPr lang="en-US"/>
          </a:p>
        </p:txBody>
      </p:sp>
    </p:spTree>
    <p:extLst>
      <p:ext uri="{BB962C8B-B14F-4D97-AF65-F5344CB8AC3E}">
        <p14:creationId xmlns:p14="http://schemas.microsoft.com/office/powerpoint/2010/main" val="27783455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FBAB2-355F-34B4-75C2-2618D6798CC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07009FD-1021-1EA9-77E5-7AD89F13473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57A4184-F4D2-19E1-D89D-E0E0E996AE1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035DBD94-8075-8D02-2CC8-EE606AAAFD4A}"/>
              </a:ext>
            </a:extLst>
          </p:cNvPr>
          <p:cNvSpPr>
            <a:spLocks noGrp="1"/>
          </p:cNvSpPr>
          <p:nvPr>
            <p:ph type="sldNum" sz="quarter" idx="5"/>
          </p:nvPr>
        </p:nvSpPr>
        <p:spPr/>
        <p:txBody>
          <a:bodyPr/>
          <a:lstStyle/>
          <a:p>
            <a:fld id="{2682DE49-10B4-4595-8379-273411D8A467}" type="slidenum">
              <a:rPr lang="zh-CN" altLang="en-US" smtClean="0"/>
              <a:t>49</a:t>
            </a:fld>
            <a:endParaRPr lang="zh-CN" altLang="en-US"/>
          </a:p>
        </p:txBody>
      </p:sp>
    </p:spTree>
    <p:extLst>
      <p:ext uri="{BB962C8B-B14F-4D97-AF65-F5344CB8AC3E}">
        <p14:creationId xmlns:p14="http://schemas.microsoft.com/office/powerpoint/2010/main" val="16355409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an example in the healthcare scenario,</a:t>
            </a:r>
          </a:p>
          <a:p>
            <a:r>
              <a:rPr lang="en-US" altLang="zh-CN" dirty="0"/>
              <a:t>a hospital and</a:t>
            </a:r>
            <a:r>
              <a:rPr lang="zh-CN" altLang="en-US" dirty="0"/>
              <a:t> </a:t>
            </a:r>
            <a:r>
              <a:rPr lang="en-US" altLang="zh-CN" dirty="0"/>
              <a:t>a</a:t>
            </a:r>
            <a:r>
              <a:rPr lang="zh-CN" altLang="en-US" dirty="0"/>
              <a:t> </a:t>
            </a:r>
            <a:r>
              <a:rPr lang="en-US" altLang="zh-CN" dirty="0"/>
              <a:t>health</a:t>
            </a:r>
            <a:r>
              <a:rPr lang="zh-CN" altLang="en-US" dirty="0"/>
              <a:t> </a:t>
            </a:r>
            <a:r>
              <a:rPr lang="en-US" altLang="zh-CN" dirty="0"/>
              <a:t>insurance</a:t>
            </a:r>
            <a:r>
              <a:rPr lang="zh-CN" altLang="en-US" dirty="0"/>
              <a:t> </a:t>
            </a:r>
            <a:r>
              <a:rPr lang="en-US" altLang="zh-CN" dirty="0"/>
              <a:t>want to conduct federated learning to train a ML model</a:t>
            </a:r>
            <a:r>
              <a:rPr lang="zh-CN" altLang="en-US" dirty="0"/>
              <a:t> </a:t>
            </a:r>
            <a:r>
              <a:rPr lang="en-US" altLang="zh-CN" dirty="0"/>
              <a:t>to predict the mortality.</a:t>
            </a:r>
          </a:p>
          <a:p>
            <a:r>
              <a:rPr lang="en-US" altLang="zh-CN" dirty="0"/>
              <a:t>However, they only share limited common features with covariate shift, such as age and gender.</a:t>
            </a:r>
          </a:p>
          <a:p>
            <a:r>
              <a:rPr lang="en-US" altLang="zh-CN" dirty="0"/>
              <a:t>Moreover, most features are unique to certain parties, thus are heterogeneous. </a:t>
            </a:r>
          </a:p>
          <a:p>
            <a:endParaRPr lang="en-US" altLang="zh-CN" dirty="0"/>
          </a:p>
        </p:txBody>
      </p:sp>
      <p:sp>
        <p:nvSpPr>
          <p:cNvPr id="4" name="灯片编号占位符 3"/>
          <p:cNvSpPr>
            <a:spLocks noGrp="1"/>
          </p:cNvSpPr>
          <p:nvPr>
            <p:ph type="sldNum" sz="quarter" idx="5"/>
          </p:nvPr>
        </p:nvSpPr>
        <p:spPr/>
        <p:txBody>
          <a:bodyPr/>
          <a:lstStyle/>
          <a:p>
            <a:fld id="{6791FC75-C9A7-1045-8278-CB4C79C9C1CB}" type="slidenum">
              <a:rPr lang="en-US" smtClean="0"/>
              <a:t>50</a:t>
            </a:fld>
            <a:endParaRPr lang="en-US"/>
          </a:p>
        </p:txBody>
      </p:sp>
    </p:spTree>
    <p:extLst>
      <p:ext uri="{BB962C8B-B14F-4D97-AF65-F5344CB8AC3E}">
        <p14:creationId xmlns:p14="http://schemas.microsoft.com/office/powerpoint/2010/main" val="17126061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are estimated by polynomial approximation.</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51</a:t>
            </a:fld>
            <a:endParaRPr lang="en-US"/>
          </a:p>
        </p:txBody>
      </p:sp>
    </p:spTree>
    <p:extLst>
      <p:ext uri="{BB962C8B-B14F-4D97-AF65-F5344CB8AC3E}">
        <p14:creationId xmlns:p14="http://schemas.microsoft.com/office/powerpoint/2010/main" val="8585661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are estimated by polynomial approximation.</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52</a:t>
            </a:fld>
            <a:endParaRPr lang="en-US"/>
          </a:p>
        </p:txBody>
      </p:sp>
    </p:spTree>
    <p:extLst>
      <p:ext uri="{BB962C8B-B14F-4D97-AF65-F5344CB8AC3E}">
        <p14:creationId xmlns:p14="http://schemas.microsoft.com/office/powerpoint/2010/main" val="9751009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are estimated by polynomial approximation.</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53</a:t>
            </a:fld>
            <a:endParaRPr lang="en-US"/>
          </a:p>
        </p:txBody>
      </p:sp>
    </p:spTree>
    <p:extLst>
      <p:ext uri="{BB962C8B-B14F-4D97-AF65-F5344CB8AC3E}">
        <p14:creationId xmlns:p14="http://schemas.microsoft.com/office/powerpoint/2010/main" val="36145752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the secure federated learning phase, a secure logistic regression model is trained collaboratively over all the features to predict the label Y.</a:t>
            </a:r>
          </a:p>
          <a:p>
            <a:endParaRPr lang="en-US" altLang="zh-CN" dirty="0"/>
          </a:p>
          <a:p>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54</a:t>
            </a:fld>
            <a:endParaRPr lang="en-US"/>
          </a:p>
        </p:txBody>
      </p:sp>
    </p:spTree>
    <p:extLst>
      <p:ext uri="{BB962C8B-B14F-4D97-AF65-F5344CB8AC3E}">
        <p14:creationId xmlns:p14="http://schemas.microsoft.com/office/powerpoint/2010/main" val="2055740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a party can conduct label inference as shown in the figure. The prediction involves two secure model inference processes, which is inefficient. </a:t>
            </a:r>
          </a:p>
          <a:p>
            <a:r>
              <a:rPr lang="en-US" altLang="zh-CN" dirty="0"/>
              <a:t>*</a:t>
            </a:r>
          </a:p>
          <a:p>
            <a:r>
              <a:rPr lang="en-US" altLang="zh-CN" dirty="0"/>
              <a:t>We find that, the secret feature mapping model and the label inference model can be integrated safely as bellows. </a:t>
            </a:r>
          </a:p>
          <a:p>
            <a:r>
              <a:rPr lang="en-US" altLang="zh-CN" dirty="0"/>
              <a:t>By revealing the plain-text model </a:t>
            </a:r>
            <a:r>
              <a:rPr lang="en-US" altLang="zh-CN" dirty="0" err="1"/>
              <a:t>w_T</a:t>
            </a:r>
            <a:r>
              <a:rPr lang="en-US" altLang="zh-CN" dirty="0"/>
              <a:t> to the target party, the target party can conduct label inference on its own data locally and efficiently.</a:t>
            </a:r>
          </a:p>
          <a:p>
            <a:endParaRPr lang="en-US" altLang="zh-CN" dirty="0"/>
          </a:p>
          <a:p>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55</a:t>
            </a:fld>
            <a:endParaRPr lang="en-US"/>
          </a:p>
        </p:txBody>
      </p:sp>
    </p:spTree>
    <p:extLst>
      <p:ext uri="{BB962C8B-B14F-4D97-AF65-F5344CB8AC3E}">
        <p14:creationId xmlns:p14="http://schemas.microsoft.com/office/powerpoint/2010/main" val="33987983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a party can conduct label inference as shown in the figure. The prediction involves two secure model inference processes, which is inefficient. </a:t>
            </a:r>
          </a:p>
          <a:p>
            <a:r>
              <a:rPr lang="en-US" altLang="zh-CN" dirty="0"/>
              <a:t>*</a:t>
            </a:r>
          </a:p>
          <a:p>
            <a:r>
              <a:rPr lang="en-US" altLang="zh-CN" dirty="0"/>
              <a:t>We find that, the secret feature mapping model and the label inference model can be integrated safely as bellows. </a:t>
            </a:r>
          </a:p>
          <a:p>
            <a:r>
              <a:rPr lang="en-US" altLang="zh-CN" dirty="0"/>
              <a:t>By revealing the plain-text model </a:t>
            </a:r>
            <a:r>
              <a:rPr lang="en-US" altLang="zh-CN" dirty="0" err="1"/>
              <a:t>w_T</a:t>
            </a:r>
            <a:r>
              <a:rPr lang="en-US" altLang="zh-CN" dirty="0"/>
              <a:t> to the target party, the target party can conduct label inference on its own data locally and efficiently.</a:t>
            </a:r>
          </a:p>
          <a:p>
            <a:endParaRPr lang="en-US" altLang="zh-CN" dirty="0"/>
          </a:p>
          <a:p>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56</a:t>
            </a:fld>
            <a:endParaRPr lang="en-US"/>
          </a:p>
        </p:txBody>
      </p:sp>
    </p:spTree>
    <p:extLst>
      <p:ext uri="{BB962C8B-B14F-4D97-AF65-F5344CB8AC3E}">
        <p14:creationId xmlns:p14="http://schemas.microsoft.com/office/powerpoint/2010/main" val="17710863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performance of transfer learning is studied by adjusting the KL divergence and common feature ratio.</a:t>
            </a:r>
          </a:p>
          <a:p>
            <a:endParaRPr lang="en-US" altLang="zh-CN" dirty="0"/>
          </a:p>
          <a:p>
            <a:r>
              <a:rPr lang="en-US" altLang="zh-CN" dirty="0"/>
              <a:t>It can be observed that the HFTL is robust to both covariate shift and feature heterogeneity, compared to federated learning based on common features and local learning. </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57</a:t>
            </a:fld>
            <a:endParaRPr lang="en-US"/>
          </a:p>
        </p:txBody>
      </p:sp>
    </p:spTree>
    <p:extLst>
      <p:ext uri="{BB962C8B-B14F-4D97-AF65-F5344CB8AC3E}">
        <p14:creationId xmlns:p14="http://schemas.microsoft.com/office/powerpoint/2010/main" val="250153532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Both secret sharing-based HFTL and HE-based HFTL are implemented and we find that SS based HFTL is around 20x faster than the HE-based HFTL. </a:t>
            </a:r>
          </a:p>
          <a:p>
            <a:endParaRPr lang="en-US" altLang="zh-CN" dirty="0"/>
          </a:p>
          <a:p>
            <a:r>
              <a:rPr lang="en-US" altLang="zh-CN" dirty="0"/>
              <a:t>The iteration time grows linearly with the batch size and feature number.</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58</a:t>
            </a:fld>
            <a:endParaRPr lang="en-US"/>
          </a:p>
        </p:txBody>
      </p:sp>
    </p:spTree>
    <p:extLst>
      <p:ext uri="{BB962C8B-B14F-4D97-AF65-F5344CB8AC3E}">
        <p14:creationId xmlns:p14="http://schemas.microsoft.com/office/powerpoint/2010/main" val="4200135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E0E0E"/>
                </a:solidFill>
                <a:effectLst/>
                <a:latin typeface=".SF NS"/>
              </a:rPr>
              <a:t>There</a:t>
            </a:r>
            <a:r>
              <a:rPr lang="zh-CN" altLang="en-US" dirty="0">
                <a:solidFill>
                  <a:srgbClr val="0E0E0E"/>
                </a:solidFill>
                <a:effectLst/>
                <a:latin typeface=".SF NS"/>
              </a:rPr>
              <a:t> </a:t>
            </a:r>
            <a:r>
              <a:rPr lang="en-US" altLang="zh-CN" dirty="0">
                <a:solidFill>
                  <a:srgbClr val="0E0E0E"/>
                </a:solidFill>
                <a:effectLst/>
                <a:latin typeface=".SF NS"/>
              </a:rPr>
              <a:t>exists</a:t>
            </a:r>
            <a:r>
              <a:rPr lang="zh-CN" altLang="en-US" dirty="0">
                <a:solidFill>
                  <a:srgbClr val="0E0E0E"/>
                </a:solidFill>
                <a:effectLst/>
                <a:latin typeface=".SF NS"/>
              </a:rPr>
              <a:t> </a:t>
            </a:r>
            <a:r>
              <a:rPr lang="en-US" altLang="zh-CN" dirty="0">
                <a:solidFill>
                  <a:srgbClr val="0E0E0E"/>
                </a:solidFill>
                <a:effectLst/>
                <a:latin typeface=".SF NS"/>
              </a:rPr>
              <a:t>various</a:t>
            </a:r>
            <a:r>
              <a:rPr lang="zh-CN" altLang="en-US" dirty="0">
                <a:solidFill>
                  <a:srgbClr val="0E0E0E"/>
                </a:solidFill>
                <a:effectLst/>
                <a:latin typeface=".SF NS"/>
              </a:rPr>
              <a:t> </a:t>
            </a:r>
            <a:r>
              <a:rPr lang="en-US" altLang="zh-CN" dirty="0">
                <a:solidFill>
                  <a:srgbClr val="0E0E0E"/>
                </a:solidFill>
                <a:effectLst/>
                <a:latin typeface=".SF NS"/>
              </a:rPr>
              <a:t>information</a:t>
            </a:r>
            <a:r>
              <a:rPr lang="zh-CN" altLang="en-US" dirty="0">
                <a:solidFill>
                  <a:srgbClr val="0E0E0E"/>
                </a:solidFill>
                <a:effectLst/>
                <a:latin typeface=".SF NS"/>
              </a:rPr>
              <a:t> </a:t>
            </a:r>
            <a:r>
              <a:rPr lang="en-US" altLang="zh-CN" dirty="0">
                <a:solidFill>
                  <a:srgbClr val="0E0E0E"/>
                </a:solidFill>
                <a:effectLst/>
                <a:latin typeface=".SF NS"/>
              </a:rPr>
              <a:t>exposure</a:t>
            </a:r>
            <a:r>
              <a:rPr lang="zh-CN" altLang="en-US" dirty="0">
                <a:solidFill>
                  <a:srgbClr val="0E0E0E"/>
                </a:solidFill>
                <a:effectLst/>
                <a:latin typeface=".SF NS"/>
              </a:rPr>
              <a:t> </a:t>
            </a:r>
            <a:r>
              <a:rPr lang="en-US" altLang="zh-CN" dirty="0">
                <a:solidFill>
                  <a:srgbClr val="0E0E0E"/>
                </a:solidFill>
                <a:effectLst/>
                <a:latin typeface=".SF NS"/>
              </a:rPr>
              <a:t>in</a:t>
            </a:r>
            <a:r>
              <a:rPr lang="zh-CN" altLang="en-US" dirty="0">
                <a:solidFill>
                  <a:srgbClr val="0E0E0E"/>
                </a:solidFill>
                <a:effectLst/>
                <a:latin typeface=".SF NS"/>
              </a:rPr>
              <a:t> </a:t>
            </a:r>
            <a:r>
              <a:rPr lang="en-US" altLang="zh-CN" dirty="0">
                <a:solidFill>
                  <a:srgbClr val="0E0E0E"/>
                </a:solidFill>
                <a:effectLst/>
                <a:latin typeface=".SF NS"/>
              </a:rPr>
              <a:t>VFL.</a:t>
            </a:r>
            <a:r>
              <a:rPr lang="zh-CN" altLang="en-US" dirty="0">
                <a:solidFill>
                  <a:srgbClr val="0E0E0E"/>
                </a:solidFill>
                <a:effectLst/>
                <a:latin typeface=".SF NS"/>
              </a:rPr>
              <a:t> </a:t>
            </a:r>
            <a:endParaRPr lang="en-US" altLang="zh-CN" dirty="0">
              <a:solidFill>
                <a:srgbClr val="0E0E0E"/>
              </a:solidFill>
              <a:effectLst/>
              <a:latin typeface=".SF NS"/>
            </a:endParaRPr>
          </a:p>
          <a:p>
            <a:r>
              <a:rPr lang="en-US" altLang="zh-CN" dirty="0">
                <a:solidFill>
                  <a:srgbClr val="0E0E0E"/>
                </a:solidFill>
                <a:effectLst/>
                <a:latin typeface=".SF NS"/>
              </a:rPr>
              <a:t>We</a:t>
            </a:r>
            <a:r>
              <a:rPr lang="zh-CN" altLang="en-US" dirty="0">
                <a:solidFill>
                  <a:srgbClr val="0E0E0E"/>
                </a:solidFill>
                <a:effectLst/>
                <a:latin typeface=".SF NS"/>
              </a:rPr>
              <a:t> </a:t>
            </a:r>
            <a:r>
              <a:rPr lang="en-US" altLang="zh-CN" dirty="0">
                <a:solidFill>
                  <a:srgbClr val="0E0E0E"/>
                </a:solidFill>
                <a:effectLst/>
                <a:latin typeface=".SF NS"/>
              </a:rPr>
              <a:t>use</a:t>
            </a:r>
            <a:r>
              <a:rPr lang="zh-CN" altLang="en-US" dirty="0">
                <a:solidFill>
                  <a:srgbClr val="0E0E0E"/>
                </a:solidFill>
                <a:effectLst/>
                <a:latin typeface=".SF NS"/>
              </a:rPr>
              <a:t> </a:t>
            </a:r>
            <a:r>
              <a:rPr lang="en-US" altLang="zh-CN" dirty="0">
                <a:solidFill>
                  <a:srgbClr val="0E0E0E"/>
                </a:solidFill>
                <a:effectLst/>
                <a:latin typeface=".SF NS"/>
              </a:rPr>
              <a:t>two</a:t>
            </a:r>
            <a:r>
              <a:rPr lang="zh-CN" altLang="en-US" dirty="0">
                <a:solidFill>
                  <a:srgbClr val="0E0E0E"/>
                </a:solidFill>
                <a:effectLst/>
                <a:latin typeface=".SF NS"/>
              </a:rPr>
              <a:t> </a:t>
            </a:r>
            <a:r>
              <a:rPr lang="en-US" altLang="zh-CN" dirty="0">
                <a:solidFill>
                  <a:srgbClr val="0E0E0E"/>
                </a:solidFill>
                <a:effectLst/>
                <a:latin typeface=".SF NS"/>
              </a:rPr>
              <a:t>examples</a:t>
            </a:r>
            <a:r>
              <a:rPr lang="zh-CN" altLang="en-US" dirty="0">
                <a:solidFill>
                  <a:srgbClr val="0E0E0E"/>
                </a:solidFill>
                <a:effectLst/>
                <a:latin typeface=".SF NS"/>
              </a:rPr>
              <a:t> </a:t>
            </a:r>
            <a:r>
              <a:rPr lang="en-US" altLang="zh-CN" dirty="0">
                <a:solidFill>
                  <a:srgbClr val="0E0E0E"/>
                </a:solidFill>
                <a:effectLst/>
                <a:latin typeface=".SF NS"/>
              </a:rPr>
              <a:t>to highlight how </a:t>
            </a:r>
            <a:r>
              <a:rPr lang="en-US" altLang="zh-CN" b="1" dirty="0">
                <a:solidFill>
                  <a:srgbClr val="0E0E0E"/>
                </a:solidFill>
                <a:effectLst/>
                <a:latin typeface=".SF NS"/>
              </a:rPr>
              <a:t>information exposure</a:t>
            </a:r>
            <a:r>
              <a:rPr lang="en-US" altLang="zh-CN" dirty="0">
                <a:solidFill>
                  <a:srgbClr val="0E0E0E"/>
                </a:solidFill>
                <a:effectLst/>
                <a:latin typeface=".SF NS"/>
              </a:rPr>
              <a:t> impacts the </a:t>
            </a:r>
            <a:r>
              <a:rPr lang="en-US" altLang="zh-CN" b="1" dirty="0">
                <a:solidFill>
                  <a:srgbClr val="0E0E0E"/>
                </a:solidFill>
                <a:effectLst/>
                <a:latin typeface=".SF NS"/>
              </a:rPr>
              <a:t>trustworthiness</a:t>
            </a:r>
            <a:r>
              <a:rPr lang="en-US" altLang="zh-CN" dirty="0">
                <a:solidFill>
                  <a:srgbClr val="0E0E0E"/>
                </a:solidFill>
                <a:effectLst/>
                <a:latin typeface=".SF NS"/>
              </a:rPr>
              <a:t> of VFL.</a:t>
            </a:r>
          </a:p>
          <a:p>
            <a:endParaRPr lang="en-US" altLang="zh-CN" dirty="0">
              <a:solidFill>
                <a:srgbClr val="0E0E0E"/>
              </a:solidFill>
              <a:effectLst/>
              <a:latin typeface=".SF NS"/>
            </a:endParaRPr>
          </a:p>
          <a:p>
            <a:r>
              <a:rPr lang="en-US" altLang="zh-CN" dirty="0">
                <a:solidFill>
                  <a:srgbClr val="0E0E0E"/>
                </a:solidFill>
                <a:effectLst/>
                <a:latin typeface=".SF NS"/>
              </a:rPr>
              <a:t>Now, let me demonstrate the first example</a:t>
            </a:r>
            <a:r>
              <a:rPr lang="zh-CN" altLang="en-US" dirty="0">
                <a:solidFill>
                  <a:srgbClr val="0E0E0E"/>
                </a:solidFill>
                <a:effectLst/>
                <a:latin typeface=".SF NS"/>
              </a:rPr>
              <a:t> </a:t>
            </a:r>
            <a:r>
              <a:rPr lang="en-US" altLang="zh-CN" dirty="0">
                <a:solidFill>
                  <a:srgbClr val="0E0E0E"/>
                </a:solidFill>
                <a:effectLst/>
                <a:latin typeface=".SF NS"/>
              </a:rPr>
              <a:t>of</a:t>
            </a:r>
            <a:r>
              <a:rPr lang="zh-CN" altLang="en-US" dirty="0">
                <a:solidFill>
                  <a:srgbClr val="0E0E0E"/>
                </a:solidFill>
                <a:effectLst/>
                <a:latin typeface=".SF NS"/>
              </a:rPr>
              <a:t> </a:t>
            </a:r>
            <a:r>
              <a:rPr lang="en-US" altLang="zh-CN" dirty="0">
                <a:solidFill>
                  <a:srgbClr val="0E0E0E"/>
                </a:solidFill>
                <a:effectLst/>
                <a:latin typeface=".SF NS"/>
              </a:rPr>
              <a:t>Naive</a:t>
            </a:r>
            <a:r>
              <a:rPr lang="zh-CN" altLang="en-US" dirty="0">
                <a:solidFill>
                  <a:srgbClr val="0E0E0E"/>
                </a:solidFill>
                <a:effectLst/>
                <a:latin typeface=".SF NS"/>
              </a:rPr>
              <a:t> </a:t>
            </a:r>
            <a:r>
              <a:rPr lang="en-US" altLang="zh-CN" dirty="0">
                <a:solidFill>
                  <a:srgbClr val="0E0E0E"/>
                </a:solidFill>
                <a:effectLst/>
                <a:latin typeface=".SF NS"/>
              </a:rPr>
              <a:t>VFL.</a:t>
            </a:r>
            <a:r>
              <a:rPr lang="zh-CN" altLang="en-US" dirty="0">
                <a:solidFill>
                  <a:srgbClr val="0E0E0E"/>
                </a:solidFill>
                <a:effectLst/>
                <a:latin typeface=".SF NS"/>
              </a:rPr>
              <a:t> </a:t>
            </a:r>
            <a:endParaRPr lang="en-US" altLang="zh-CN" dirty="0">
              <a:solidFill>
                <a:srgbClr val="0E0E0E"/>
              </a:solidFill>
              <a:effectLst/>
              <a:latin typeface=".SF NS"/>
            </a:endParaRPr>
          </a:p>
          <a:p>
            <a:r>
              <a:rPr lang="en-US" altLang="zh-CN" dirty="0">
                <a:solidFill>
                  <a:srgbClr val="0E0E0E"/>
                </a:solidFill>
                <a:effectLst/>
                <a:latin typeface=".SF NS"/>
              </a:rPr>
              <a:t>This example, adapted from </a:t>
            </a:r>
            <a:r>
              <a:rPr lang="en-US" altLang="zh-CN" b="1" dirty="0">
                <a:solidFill>
                  <a:srgbClr val="0E0E0E"/>
                </a:solidFill>
                <a:effectLst/>
                <a:latin typeface=".SF NS"/>
              </a:rPr>
              <a:t>Visa Research (2023),</a:t>
            </a:r>
            <a:r>
              <a:rPr lang="en-US" altLang="zh-CN" dirty="0">
                <a:solidFill>
                  <a:srgbClr val="0E0E0E"/>
                </a:solidFill>
                <a:effectLst/>
                <a:latin typeface=".SF NS"/>
              </a:rPr>
              <a:t> illustrates a naive VFL scenario. In this setup:</a:t>
            </a:r>
          </a:p>
          <a:p>
            <a:endParaRPr lang="en-US" altLang="zh-CN" dirty="0">
              <a:solidFill>
                <a:srgbClr val="0E0E0E"/>
              </a:solidFill>
              <a:effectLst/>
              <a:latin typeface=".SF NS"/>
            </a:endParaRPr>
          </a:p>
          <a:p>
            <a:pPr>
              <a:spcBef>
                <a:spcPts val="900"/>
              </a:spcBef>
            </a:pPr>
            <a:r>
              <a:rPr lang="en-US" altLang="zh-CN" dirty="0">
                <a:solidFill>
                  <a:srgbClr val="0E0E0E"/>
                </a:solidFill>
                <a:effectLst/>
                <a:latin typeface="Times New Roman" panose="02020603050405020304" pitchFamily="18" charset="0"/>
              </a:rPr>
              <a:t>1. </a:t>
            </a:r>
            <a:r>
              <a:rPr lang="en-US" altLang="zh-CN" dirty="0">
                <a:solidFill>
                  <a:srgbClr val="0E0E0E"/>
                </a:solidFill>
                <a:effectLst/>
                <a:latin typeface=".SF NS"/>
              </a:rPr>
              <a:t>The </a:t>
            </a:r>
            <a:r>
              <a:rPr lang="en-US" altLang="zh-CN" b="1" dirty="0">
                <a:solidFill>
                  <a:srgbClr val="0E0E0E"/>
                </a:solidFill>
                <a:effectLst/>
                <a:latin typeface=".SF NS"/>
              </a:rPr>
              <a:t>active party</a:t>
            </a:r>
            <a:r>
              <a:rPr lang="en-US" altLang="zh-CN" dirty="0">
                <a:solidFill>
                  <a:srgbClr val="0E0E0E"/>
                </a:solidFill>
                <a:effectLst/>
                <a:latin typeface=".SF NS"/>
              </a:rPr>
              <a:t>, such as a bank, has labeled</a:t>
            </a:r>
            <a:r>
              <a:rPr lang="zh-CN" altLang="en-US" dirty="0">
                <a:solidFill>
                  <a:srgbClr val="0E0E0E"/>
                </a:solidFill>
                <a:effectLst/>
                <a:latin typeface=".SF NS"/>
              </a:rPr>
              <a:t> </a:t>
            </a:r>
            <a:r>
              <a:rPr lang="en-US" altLang="zh-CN" dirty="0">
                <a:solidFill>
                  <a:srgbClr val="0E0E0E"/>
                </a:solidFill>
                <a:effectLst/>
                <a:latin typeface=".SF NS"/>
              </a:rPr>
              <a:t>features, while the </a:t>
            </a:r>
            <a:r>
              <a:rPr lang="en-US" altLang="zh-CN" b="1" dirty="0">
                <a:solidFill>
                  <a:srgbClr val="0E0E0E"/>
                </a:solidFill>
                <a:effectLst/>
                <a:latin typeface=".SF NS"/>
              </a:rPr>
              <a:t>passive party</a:t>
            </a:r>
            <a:r>
              <a:rPr lang="en-US" altLang="zh-CN" dirty="0">
                <a:solidFill>
                  <a:srgbClr val="0E0E0E"/>
                </a:solidFill>
                <a:effectLst/>
                <a:latin typeface=".SF NS"/>
              </a:rPr>
              <a:t>, like a credit card company, contributes features</a:t>
            </a:r>
            <a:r>
              <a:rPr lang="zh-CN" altLang="en-US" dirty="0">
                <a:solidFill>
                  <a:srgbClr val="0E0E0E"/>
                </a:solidFill>
                <a:effectLst/>
                <a:latin typeface=".SF NS"/>
              </a:rPr>
              <a:t> </a:t>
            </a:r>
            <a:r>
              <a:rPr lang="en-US" altLang="zh-CN" dirty="0">
                <a:solidFill>
                  <a:srgbClr val="0E0E0E"/>
                </a:solidFill>
                <a:effectLst/>
                <a:latin typeface=".SF NS"/>
              </a:rPr>
              <a:t>of</a:t>
            </a:r>
            <a:r>
              <a:rPr lang="zh-CN" altLang="en-US" dirty="0">
                <a:solidFill>
                  <a:srgbClr val="0E0E0E"/>
                </a:solidFill>
                <a:effectLst/>
                <a:latin typeface=".SF NS"/>
              </a:rPr>
              <a:t> </a:t>
            </a:r>
            <a:r>
              <a:rPr lang="en-US" altLang="zh-CN" dirty="0">
                <a:solidFill>
                  <a:srgbClr val="0E0E0E"/>
                </a:solidFill>
                <a:effectLst/>
                <a:latin typeface=".SF NS"/>
              </a:rPr>
              <a:t>the</a:t>
            </a:r>
            <a:r>
              <a:rPr lang="zh-CN" altLang="en-US" dirty="0">
                <a:solidFill>
                  <a:srgbClr val="0E0E0E"/>
                </a:solidFill>
                <a:effectLst/>
                <a:latin typeface=".SF NS"/>
              </a:rPr>
              <a:t> </a:t>
            </a:r>
            <a:r>
              <a:rPr lang="en-US" altLang="zh-CN" dirty="0">
                <a:solidFill>
                  <a:srgbClr val="0E0E0E"/>
                </a:solidFill>
                <a:effectLst/>
                <a:latin typeface=".SF NS"/>
              </a:rPr>
              <a:t>same</a:t>
            </a:r>
            <a:r>
              <a:rPr lang="zh-CN" altLang="en-US" dirty="0">
                <a:solidFill>
                  <a:srgbClr val="0E0E0E"/>
                </a:solidFill>
                <a:effectLst/>
                <a:latin typeface=".SF NS"/>
              </a:rPr>
              <a:t> </a:t>
            </a:r>
            <a:r>
              <a:rPr lang="en-US" altLang="zh-CN" dirty="0">
                <a:solidFill>
                  <a:srgbClr val="0E0E0E"/>
                </a:solidFill>
                <a:effectLst/>
                <a:latin typeface=".SF NS"/>
              </a:rPr>
              <a:t>set</a:t>
            </a:r>
            <a:r>
              <a:rPr lang="zh-CN" altLang="en-US" dirty="0">
                <a:solidFill>
                  <a:srgbClr val="0E0E0E"/>
                </a:solidFill>
                <a:effectLst/>
                <a:latin typeface=".SF NS"/>
              </a:rPr>
              <a:t> </a:t>
            </a:r>
            <a:r>
              <a:rPr lang="en-US" altLang="zh-CN" dirty="0">
                <a:solidFill>
                  <a:srgbClr val="0E0E0E"/>
                </a:solidFill>
                <a:effectLst/>
                <a:latin typeface=".SF NS"/>
              </a:rPr>
              <a:t>of</a:t>
            </a:r>
            <a:r>
              <a:rPr lang="zh-CN" altLang="en-US" dirty="0">
                <a:solidFill>
                  <a:srgbClr val="0E0E0E"/>
                </a:solidFill>
                <a:effectLst/>
                <a:latin typeface=".SF NS"/>
              </a:rPr>
              <a:t> </a:t>
            </a:r>
            <a:r>
              <a:rPr lang="en-US" altLang="zh-CN" dirty="0">
                <a:solidFill>
                  <a:srgbClr val="0E0E0E"/>
                </a:solidFill>
                <a:effectLst/>
                <a:latin typeface=".SF NS"/>
              </a:rPr>
              <a:t>users.</a:t>
            </a:r>
          </a:p>
          <a:p>
            <a:pPr>
              <a:spcBef>
                <a:spcPts val="900"/>
              </a:spcBef>
            </a:pPr>
            <a:r>
              <a:rPr lang="en-US" altLang="zh-CN" dirty="0">
                <a:solidFill>
                  <a:srgbClr val="0E0E0E"/>
                </a:solidFill>
                <a:effectLst/>
                <a:latin typeface="Times New Roman" panose="02020603050405020304" pitchFamily="18" charset="0"/>
              </a:rPr>
              <a:t>2. </a:t>
            </a:r>
            <a:r>
              <a:rPr lang="en-US" altLang="zh-CN" dirty="0">
                <a:solidFill>
                  <a:srgbClr val="0E0E0E"/>
                </a:solidFill>
                <a:effectLst/>
                <a:latin typeface=".SF NS"/>
              </a:rPr>
              <a:t>Naive VFL trains on the </a:t>
            </a:r>
            <a:r>
              <a:rPr lang="en-US" altLang="zh-CN" b="1" dirty="0">
                <a:solidFill>
                  <a:srgbClr val="0E0E0E"/>
                </a:solidFill>
                <a:effectLst/>
                <a:latin typeface=".SF NS"/>
              </a:rPr>
              <a:t>entire dataset</a:t>
            </a:r>
            <a:r>
              <a:rPr lang="en-US" altLang="zh-CN" dirty="0">
                <a:solidFill>
                  <a:srgbClr val="0E0E0E"/>
                </a:solidFill>
                <a:effectLst/>
                <a:latin typeface=".SF NS"/>
              </a:rPr>
              <a:t>, including both similar</a:t>
            </a:r>
            <a:r>
              <a:rPr lang="zh-CN" altLang="en-US" dirty="0">
                <a:solidFill>
                  <a:srgbClr val="0E0E0E"/>
                </a:solidFill>
                <a:effectLst/>
                <a:latin typeface=".SF NS"/>
              </a:rPr>
              <a:t> </a:t>
            </a:r>
            <a:r>
              <a:rPr lang="en-US" altLang="zh-CN" b="1" dirty="0">
                <a:solidFill>
                  <a:srgbClr val="0E0E0E"/>
                </a:solidFill>
                <a:effectLst/>
                <a:latin typeface=".SF NS"/>
              </a:rPr>
              <a:t>samples</a:t>
            </a:r>
            <a:r>
              <a:rPr lang="en-US" altLang="zh-CN" dirty="0">
                <a:solidFill>
                  <a:srgbClr val="0E0E0E"/>
                </a:solidFill>
                <a:effectLst/>
                <a:latin typeface=".SF NS"/>
              </a:rPr>
              <a:t> and </a:t>
            </a:r>
            <a:r>
              <a:rPr lang="en-US" altLang="zh-CN" b="1" dirty="0">
                <a:solidFill>
                  <a:srgbClr val="0E0E0E"/>
                </a:solidFill>
                <a:effectLst/>
                <a:latin typeface=".SF NS"/>
              </a:rPr>
              <a:t>features</a:t>
            </a:r>
            <a:r>
              <a:rPr lang="en-US" altLang="zh-CN" dirty="0">
                <a:solidFill>
                  <a:srgbClr val="0E0E0E"/>
                </a:solidFill>
                <a:effectLst/>
                <a:latin typeface=".SF NS"/>
              </a:rPr>
              <a:t> across the two parties.</a:t>
            </a:r>
          </a:p>
          <a:p>
            <a:pPr>
              <a:spcBef>
                <a:spcPts val="900"/>
              </a:spcBef>
            </a:pPr>
            <a:r>
              <a:rPr lang="en-US" altLang="zh-CN" dirty="0">
                <a:solidFill>
                  <a:srgbClr val="0E0E0E"/>
                </a:solidFill>
                <a:effectLst/>
                <a:latin typeface="Times New Roman" panose="02020603050405020304" pitchFamily="18" charset="0"/>
              </a:rPr>
              <a:t>3. </a:t>
            </a:r>
            <a:r>
              <a:rPr lang="en-US" altLang="zh-CN" dirty="0">
                <a:solidFill>
                  <a:srgbClr val="0E0E0E"/>
                </a:solidFill>
                <a:effectLst/>
                <a:latin typeface=".SF NS"/>
              </a:rPr>
              <a:t>This approach results in the </a:t>
            </a:r>
            <a:r>
              <a:rPr lang="en-US" altLang="zh-CN" b="1" dirty="0">
                <a:solidFill>
                  <a:srgbClr val="0E0E0E"/>
                </a:solidFill>
                <a:effectLst/>
                <a:latin typeface=".SF NS"/>
              </a:rPr>
              <a:t>repeated learning of labels and features</a:t>
            </a:r>
            <a:r>
              <a:rPr lang="en-US" altLang="zh-CN" dirty="0">
                <a:solidFill>
                  <a:srgbClr val="0E0E0E"/>
                </a:solidFill>
                <a:effectLst/>
                <a:latin typeface=".SF NS"/>
              </a:rPr>
              <a:t>, which unnecessarily increases the exposure of sensitive information</a:t>
            </a: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The lack of optimization in data utilization not only increases </a:t>
            </a:r>
            <a:r>
              <a:rPr lang="en-US" altLang="zh-CN" b="1" dirty="0">
                <a:solidFill>
                  <a:srgbClr val="0E0E0E"/>
                </a:solidFill>
                <a:effectLst/>
                <a:latin typeface=".SF NS"/>
              </a:rPr>
              <a:t>privacy risks</a:t>
            </a:r>
            <a:r>
              <a:rPr lang="en-US" altLang="zh-CN" dirty="0">
                <a:solidFill>
                  <a:srgbClr val="0E0E0E"/>
                </a:solidFill>
                <a:effectLst/>
                <a:latin typeface=".SF NS"/>
              </a:rPr>
              <a:t> but also reduces the overall </a:t>
            </a:r>
            <a:r>
              <a:rPr lang="en-US" altLang="zh-CN" b="1" dirty="0">
                <a:solidFill>
                  <a:srgbClr val="0E0E0E"/>
                </a:solidFill>
                <a:effectLst/>
                <a:latin typeface=".SF NS"/>
              </a:rPr>
              <a:t>efficiency</a:t>
            </a:r>
            <a:r>
              <a:rPr lang="en-US" altLang="zh-CN" dirty="0">
                <a:solidFill>
                  <a:srgbClr val="0E0E0E"/>
                </a:solidFill>
                <a:effectLst/>
                <a:latin typeface=".SF NS"/>
              </a:rPr>
              <a:t> of the system without providing additional utility.</a:t>
            </a:r>
          </a:p>
        </p:txBody>
      </p:sp>
      <p:sp>
        <p:nvSpPr>
          <p:cNvPr id="4" name="灯片编号占位符 3"/>
          <p:cNvSpPr>
            <a:spLocks noGrp="1"/>
          </p:cNvSpPr>
          <p:nvPr>
            <p:ph type="sldNum" sz="quarter" idx="5"/>
          </p:nvPr>
        </p:nvSpPr>
        <p:spPr/>
        <p:txBody>
          <a:bodyPr/>
          <a:lstStyle/>
          <a:p>
            <a:fld id="{6791FC75-C9A7-1045-8278-CB4C79C9C1CB}" type="slidenum">
              <a:rPr lang="en-US" smtClean="0"/>
              <a:t>5</a:t>
            </a:fld>
            <a:endParaRPr lang="en-US"/>
          </a:p>
        </p:txBody>
      </p:sp>
    </p:spTree>
    <p:extLst>
      <p:ext uri="{BB962C8B-B14F-4D97-AF65-F5344CB8AC3E}">
        <p14:creationId xmlns:p14="http://schemas.microsoft.com/office/powerpoint/2010/main" val="287161003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682DE49-10B4-4595-8379-273411D8A467}" type="slidenum">
              <a:rPr lang="zh-CN" altLang="en-US" smtClean="0"/>
              <a:t>60</a:t>
            </a:fld>
            <a:endParaRPr lang="zh-CN" altLang="en-US"/>
          </a:p>
        </p:txBody>
      </p:sp>
    </p:spTree>
    <p:extLst>
      <p:ext uri="{BB962C8B-B14F-4D97-AF65-F5344CB8AC3E}">
        <p14:creationId xmlns:p14="http://schemas.microsoft.com/office/powerpoint/2010/main" val="426818183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61</a:t>
            </a:fld>
            <a:endParaRPr lang="en-US"/>
          </a:p>
        </p:txBody>
      </p:sp>
    </p:spTree>
    <p:extLst>
      <p:ext uri="{BB962C8B-B14F-4D97-AF65-F5344CB8AC3E}">
        <p14:creationId xmlns:p14="http://schemas.microsoft.com/office/powerpoint/2010/main" val="24905638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676E7-4774-6797-AA59-B7E516CD7B5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159F218-9917-C3E0-DBF8-FF3DAE2266F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3A0EA16-D0A9-05F9-6004-B6F372E1E2D6}"/>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544A731A-D064-2B66-3B7C-2170D020311E}"/>
              </a:ext>
            </a:extLst>
          </p:cNvPr>
          <p:cNvSpPr>
            <a:spLocks noGrp="1"/>
          </p:cNvSpPr>
          <p:nvPr>
            <p:ph type="sldNum" sz="quarter" idx="5"/>
          </p:nvPr>
        </p:nvSpPr>
        <p:spPr/>
        <p:txBody>
          <a:bodyPr/>
          <a:lstStyle/>
          <a:p>
            <a:fld id="{6791FC75-C9A7-1045-8278-CB4C79C9C1CB}" type="slidenum">
              <a:rPr lang="en-US" smtClean="0"/>
              <a:t>66</a:t>
            </a:fld>
            <a:endParaRPr lang="en-US"/>
          </a:p>
        </p:txBody>
      </p:sp>
    </p:spTree>
    <p:extLst>
      <p:ext uri="{BB962C8B-B14F-4D97-AF65-F5344CB8AC3E}">
        <p14:creationId xmlns:p14="http://schemas.microsoft.com/office/powerpoint/2010/main" val="27087307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solidFill>
                  <a:srgbClr val="C00000"/>
                </a:solidFill>
              </a:rPr>
              <a:t>Done:</a:t>
            </a:r>
            <a:r>
              <a:rPr kumimoji="1" lang="zh-CN" altLang="en-US" dirty="0">
                <a:solidFill>
                  <a:srgbClr val="C00000"/>
                </a:solidFill>
              </a:rPr>
              <a:t> </a:t>
            </a:r>
            <a:r>
              <a:rPr kumimoji="1" lang="en-US" altLang="zh-CN" dirty="0">
                <a:solidFill>
                  <a:srgbClr val="C00000"/>
                </a:solidFill>
              </a:rPr>
              <a:t>MNIP</a:t>
            </a:r>
          </a:p>
          <a:p>
            <a:r>
              <a:rPr kumimoji="1" lang="en-US" altLang="zh-CN" dirty="0">
                <a:solidFill>
                  <a:srgbClr val="C00000"/>
                </a:solidFill>
              </a:rPr>
              <a:t>Minimum-Necessary</a:t>
            </a:r>
            <a:r>
              <a:rPr kumimoji="1" lang="zh-CN" altLang="en-US" dirty="0">
                <a:solidFill>
                  <a:srgbClr val="C00000"/>
                </a:solidFill>
              </a:rPr>
              <a:t> </a:t>
            </a:r>
            <a:r>
              <a:rPr kumimoji="1" lang="en-US" altLang="zh-CN" dirty="0">
                <a:solidFill>
                  <a:srgbClr val="C00000"/>
                </a:solidFill>
              </a:rPr>
              <a:t>Information</a:t>
            </a:r>
            <a:r>
              <a:rPr kumimoji="1" lang="zh-CN" altLang="en-US" dirty="0">
                <a:solidFill>
                  <a:srgbClr val="C00000"/>
                </a:solidFill>
              </a:rPr>
              <a:t> </a:t>
            </a:r>
            <a:r>
              <a:rPr kumimoji="1" lang="en-US" altLang="zh-CN" dirty="0">
                <a:solidFill>
                  <a:srgbClr val="C00000"/>
                </a:solidFill>
              </a:rPr>
              <a:t>exposure</a:t>
            </a:r>
          </a:p>
          <a:p>
            <a:r>
              <a:rPr kumimoji="1" lang="zh-CN" altLang="en-US" dirty="0">
                <a:solidFill>
                  <a:srgbClr val="C00000"/>
                </a:solidFill>
              </a:rPr>
              <a:t>分叉成 保护数据 </a:t>
            </a:r>
            <a:r>
              <a:rPr kumimoji="1" lang="en-US" altLang="zh-CN" dirty="0">
                <a:solidFill>
                  <a:srgbClr val="C00000"/>
                </a:solidFill>
              </a:rPr>
              <a:t>DE,</a:t>
            </a:r>
            <a:r>
              <a:rPr kumimoji="1" lang="zh-CN" altLang="en-US" dirty="0">
                <a:solidFill>
                  <a:srgbClr val="C00000"/>
                </a:solidFill>
              </a:rPr>
              <a:t> 和 模型参数 </a:t>
            </a:r>
            <a:r>
              <a:rPr kumimoji="1" lang="en-US" altLang="zh-CN" dirty="0">
                <a:solidFill>
                  <a:srgbClr val="C00000"/>
                </a:solidFill>
              </a:rPr>
              <a:t>ME.</a:t>
            </a:r>
            <a:r>
              <a:rPr kumimoji="1" lang="zh-CN" altLang="en-US" dirty="0">
                <a:solidFill>
                  <a:srgbClr val="C00000"/>
                </a:solidFill>
              </a:rPr>
              <a:t> </a:t>
            </a:r>
            <a:endParaRPr kumimoji="1" lang="en-US" altLang="zh-CN" dirty="0">
              <a:solidFill>
                <a:srgbClr val="C00000"/>
              </a:solidFill>
            </a:endParaRP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67</a:t>
            </a:fld>
            <a:endParaRPr lang="en-US"/>
          </a:p>
        </p:txBody>
      </p:sp>
    </p:spTree>
    <p:extLst>
      <p:ext uri="{BB962C8B-B14F-4D97-AF65-F5344CB8AC3E}">
        <p14:creationId xmlns:p14="http://schemas.microsoft.com/office/powerpoint/2010/main" val="37065072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Given</a:t>
            </a:r>
            <a:r>
              <a:rPr kumimoji="1" lang="zh-CN" altLang="en-US" dirty="0"/>
              <a:t> </a:t>
            </a:r>
            <a:r>
              <a:rPr kumimoji="1" lang="en-US" altLang="zh-CN" dirty="0"/>
              <a:t>the</a:t>
            </a:r>
            <a:r>
              <a:rPr kumimoji="1" lang="zh-CN" altLang="en-US" dirty="0"/>
              <a:t> </a:t>
            </a:r>
            <a:r>
              <a:rPr kumimoji="1" lang="en-US" altLang="zh-CN" dirty="0"/>
              <a:t>multiple-objectives</a:t>
            </a:r>
            <a:r>
              <a:rPr kumimoji="1" lang="zh-CN" altLang="en-US" dirty="0"/>
              <a:t> </a:t>
            </a:r>
            <a:r>
              <a:rPr kumimoji="1" lang="en-US" altLang="zh-CN" dirty="0"/>
              <a:t>in</a:t>
            </a:r>
            <a:r>
              <a:rPr kumimoji="1" lang="zh-CN" altLang="en-US" dirty="0"/>
              <a:t> </a:t>
            </a:r>
            <a:r>
              <a:rPr kumimoji="1" lang="en-US" altLang="zh-CN" dirty="0"/>
              <a:t>trustworthy</a:t>
            </a:r>
            <a:r>
              <a:rPr kumimoji="1" lang="zh-CN" altLang="en-US" dirty="0"/>
              <a:t> </a:t>
            </a:r>
            <a:r>
              <a:rPr kumimoji="1" lang="en-US" altLang="zh-CN" dirty="0"/>
              <a:t>VFL,</a:t>
            </a:r>
            <a:r>
              <a:rPr kumimoji="1" lang="zh-CN" altLang="en-US" dirty="0"/>
              <a:t> </a:t>
            </a:r>
            <a:r>
              <a:rPr kumimoji="1" lang="en-US" altLang="zh-CN" dirty="0"/>
              <a:t>the</a:t>
            </a:r>
            <a:r>
              <a:rPr kumimoji="1" lang="zh-CN" altLang="en-US" dirty="0"/>
              <a:t> </a:t>
            </a:r>
            <a:r>
              <a:rPr kumimoji="1" lang="en-US" altLang="zh-CN" dirty="0"/>
              <a:t>design</a:t>
            </a:r>
            <a:r>
              <a:rPr kumimoji="1" lang="zh-CN" altLang="en-US" dirty="0"/>
              <a:t> </a:t>
            </a:r>
            <a:r>
              <a:rPr kumimoji="1" lang="en-US" altLang="zh-CN" dirty="0"/>
              <a:t>of</a:t>
            </a:r>
            <a:r>
              <a:rPr kumimoji="1" lang="zh-CN" altLang="en-US" dirty="0"/>
              <a:t> </a:t>
            </a:r>
            <a:r>
              <a:rPr kumimoji="1" lang="en-US" altLang="zh-CN" dirty="0"/>
              <a:t>VFL</a:t>
            </a:r>
            <a:r>
              <a:rPr kumimoji="1" lang="zh-CN" altLang="en-US" dirty="0"/>
              <a:t> </a:t>
            </a:r>
            <a:r>
              <a:rPr kumimoji="1" lang="en-US" altLang="zh-CN" dirty="0"/>
              <a:t>algorithms</a:t>
            </a:r>
            <a:r>
              <a:rPr kumimoji="1" lang="zh-CN" altLang="en-US" dirty="0"/>
              <a:t> </a:t>
            </a:r>
            <a:r>
              <a:rPr kumimoji="1" lang="en-US" altLang="zh-CN" dirty="0"/>
              <a:t>is</a:t>
            </a:r>
            <a:r>
              <a:rPr kumimoji="1" lang="zh-CN" altLang="en-US" dirty="0"/>
              <a:t> </a:t>
            </a:r>
            <a:r>
              <a:rPr kumimoji="1" lang="en-US" altLang="zh-CN" dirty="0"/>
              <a:t>to</a:t>
            </a:r>
            <a:r>
              <a:rPr kumimoji="1" lang="zh-CN" altLang="en-US" dirty="0"/>
              <a:t> </a:t>
            </a:r>
            <a:r>
              <a:rPr kumimoji="1" lang="en-US" altLang="zh-CN" dirty="0"/>
              <a:t>search</a:t>
            </a:r>
            <a:r>
              <a:rPr kumimoji="1" lang="zh-CN" altLang="en-US" dirty="0"/>
              <a:t> </a:t>
            </a:r>
            <a:r>
              <a:rPr kumimoji="1" lang="en-US" altLang="zh-CN" dirty="0"/>
              <a:t>for</a:t>
            </a:r>
            <a:r>
              <a:rPr kumimoji="1" lang="zh-CN" altLang="en-US" dirty="0"/>
              <a:t> </a:t>
            </a:r>
            <a:r>
              <a:rPr kumimoji="1" lang="en-US" altLang="zh-CN" dirty="0"/>
              <a:t>a</a:t>
            </a:r>
            <a:r>
              <a:rPr kumimoji="1" lang="zh-CN" altLang="en-US" dirty="0"/>
              <a:t> </a:t>
            </a:r>
            <a:r>
              <a:rPr kumimoji="1" lang="en-US" altLang="zh-CN" dirty="0"/>
              <a:t>Pareto</a:t>
            </a:r>
            <a:r>
              <a:rPr kumimoji="1" lang="zh-CN" altLang="en-US" dirty="0"/>
              <a:t> </a:t>
            </a:r>
            <a:r>
              <a:rPr kumimoji="1" lang="en-US" altLang="zh-CN" dirty="0"/>
              <a:t>front</a:t>
            </a:r>
            <a:r>
              <a:rPr kumimoji="1" lang="zh-CN" altLang="en-US" dirty="0"/>
              <a:t> </a:t>
            </a:r>
            <a:r>
              <a:rPr kumimoji="1" lang="en-US" altLang="zh-CN" dirty="0"/>
              <a:t>in</a:t>
            </a:r>
            <a:r>
              <a:rPr kumimoji="1" lang="zh-CN" altLang="en-US" dirty="0"/>
              <a:t> </a:t>
            </a:r>
            <a:r>
              <a:rPr kumimoji="1" lang="en-US" altLang="zh-CN" dirty="0"/>
              <a:t>trade-off</a:t>
            </a:r>
            <a:r>
              <a:rPr kumimoji="1" lang="zh-CN" altLang="en-US" dirty="0"/>
              <a:t> </a:t>
            </a:r>
            <a:r>
              <a:rPr kumimoji="1" lang="en-US" altLang="zh-CN" dirty="0"/>
              <a:t>space.</a:t>
            </a:r>
            <a:r>
              <a:rPr kumimoji="1" lang="zh-CN" altLang="en-US" dirty="0"/>
              <a:t> </a:t>
            </a:r>
            <a:endParaRPr kumimoji="1" lang="en-US" altLang="zh-CN" dirty="0"/>
          </a:p>
          <a:p>
            <a:endParaRPr kumimoji="1" lang="en-US" altLang="zh-CN" dirty="0"/>
          </a:p>
          <a:p>
            <a:r>
              <a:rPr kumimoji="1" lang="en-US" altLang="zh-CN" dirty="0"/>
              <a:t>There</a:t>
            </a:r>
            <a:r>
              <a:rPr kumimoji="1" lang="zh-CN" altLang="en-US" dirty="0"/>
              <a:t> </a:t>
            </a:r>
            <a:r>
              <a:rPr kumimoji="1" lang="en-US" altLang="zh-CN" dirty="0"/>
              <a:t>are</a:t>
            </a:r>
            <a:r>
              <a:rPr kumimoji="1" lang="zh-CN" altLang="en-US" dirty="0"/>
              <a:t> </a:t>
            </a:r>
            <a:r>
              <a:rPr kumimoji="1" lang="en-US" altLang="zh-CN" dirty="0"/>
              <a:t>two</a:t>
            </a:r>
            <a:r>
              <a:rPr kumimoji="1" lang="zh-CN" altLang="en-US" dirty="0"/>
              <a:t> </a:t>
            </a:r>
            <a:r>
              <a:rPr kumimoji="1" lang="en-US" altLang="zh-CN" dirty="0"/>
              <a:t>strategies</a:t>
            </a:r>
            <a:r>
              <a:rPr kumimoji="1" lang="zh-CN" altLang="en-US" dirty="0"/>
              <a:t> </a:t>
            </a:r>
            <a:r>
              <a:rPr kumimoji="1" lang="en-US" altLang="zh-CN" dirty="0"/>
              <a:t>to</a:t>
            </a:r>
            <a:r>
              <a:rPr kumimoji="1" lang="zh-CN" altLang="en-US" dirty="0"/>
              <a:t> </a:t>
            </a:r>
            <a:r>
              <a:rPr kumimoji="1" lang="en-US" altLang="zh-CN" dirty="0"/>
              <a:t>optimize</a:t>
            </a:r>
            <a:r>
              <a:rPr kumimoji="1" lang="zh-CN" altLang="en-US" dirty="0"/>
              <a:t> </a:t>
            </a:r>
            <a:r>
              <a:rPr kumimoji="1" lang="en-US" altLang="zh-CN" dirty="0"/>
              <a:t>the</a:t>
            </a:r>
            <a:r>
              <a:rPr kumimoji="1" lang="zh-CN" altLang="en-US" dirty="0"/>
              <a:t> </a:t>
            </a:r>
            <a:r>
              <a:rPr kumimoji="1" lang="en-US" altLang="zh-CN" dirty="0"/>
              <a:t>VFL</a:t>
            </a:r>
            <a:r>
              <a:rPr kumimoji="1" lang="zh-CN" altLang="en-US" dirty="0"/>
              <a:t> </a:t>
            </a:r>
            <a:r>
              <a:rPr kumimoji="1" lang="en-US" altLang="zh-CN" dirty="0"/>
              <a:t>approach:</a:t>
            </a:r>
          </a:p>
          <a:p>
            <a:endParaRPr kumimoji="1" lang="en-US" altLang="zh-CN" dirty="0"/>
          </a:p>
          <a:p>
            <a:r>
              <a:rPr kumimoji="1" lang="en-US" altLang="zh-CN" dirty="0"/>
              <a:t>First,</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identify</a:t>
            </a:r>
            <a:r>
              <a:rPr kumimoji="1" lang="zh-CN" altLang="en-US" dirty="0"/>
              <a:t> </a:t>
            </a:r>
            <a:r>
              <a:rPr kumimoji="1" lang="en-US" altLang="zh-CN" dirty="0"/>
              <a:t>and</a:t>
            </a:r>
            <a:r>
              <a:rPr kumimoji="1" lang="zh-CN" altLang="en-US" dirty="0"/>
              <a:t> </a:t>
            </a:r>
            <a:r>
              <a:rPr kumimoji="1" lang="en-US" altLang="zh-CN" dirty="0"/>
              <a:t>reduce</a:t>
            </a:r>
            <a:r>
              <a:rPr kumimoji="1" lang="zh-CN" altLang="en-US" dirty="0"/>
              <a:t> </a:t>
            </a:r>
            <a:r>
              <a:rPr kumimoji="1" lang="en-US" altLang="zh-CN" dirty="0"/>
              <a:t>the</a:t>
            </a:r>
            <a:r>
              <a:rPr kumimoji="1" lang="zh-CN" altLang="en-US" dirty="0"/>
              <a:t> </a:t>
            </a:r>
            <a:r>
              <a:rPr kumimoji="1" lang="en-US" altLang="zh-CN" dirty="0" err="1"/>
              <a:t>unnesessity,such</a:t>
            </a:r>
            <a:r>
              <a:rPr kumimoji="1" lang="zh-CN" altLang="en-US" dirty="0"/>
              <a:t> </a:t>
            </a:r>
            <a:r>
              <a:rPr kumimoji="1" lang="en-US" altLang="zh-CN" dirty="0"/>
              <a:t>as</a:t>
            </a:r>
            <a:r>
              <a:rPr kumimoji="1" lang="zh-CN" altLang="en-US" dirty="0"/>
              <a:t> </a:t>
            </a:r>
            <a:r>
              <a:rPr kumimoji="1" lang="en-US" altLang="zh-CN" dirty="0"/>
              <a:t>reducing</a:t>
            </a:r>
            <a:r>
              <a:rPr kumimoji="1" lang="zh-CN" altLang="en-US" dirty="0"/>
              <a:t> </a:t>
            </a:r>
            <a:r>
              <a:rPr kumimoji="1" lang="en-US" altLang="zh-CN" dirty="0"/>
              <a:t>redundant</a:t>
            </a:r>
            <a:r>
              <a:rPr kumimoji="1" lang="zh-CN" altLang="en-US" dirty="0"/>
              <a:t> </a:t>
            </a:r>
            <a:r>
              <a:rPr kumimoji="1" lang="en-US" altLang="zh-CN" dirty="0"/>
              <a:t>communications</a:t>
            </a:r>
            <a:r>
              <a:rPr kumimoji="1" lang="zh-CN" altLang="en-US" dirty="0"/>
              <a:t> </a:t>
            </a:r>
            <a:r>
              <a:rPr kumimoji="1" lang="en-US" altLang="zh-CN" dirty="0"/>
              <a:t>and</a:t>
            </a:r>
            <a:r>
              <a:rPr kumimoji="1" lang="zh-CN" altLang="en-US" dirty="0"/>
              <a:t> </a:t>
            </a:r>
            <a:r>
              <a:rPr kumimoji="1" lang="en-US" altLang="zh-CN" dirty="0"/>
              <a:t>cryptographic</a:t>
            </a:r>
            <a:r>
              <a:rPr kumimoji="1" lang="zh-CN" altLang="en-US" dirty="0"/>
              <a:t> </a:t>
            </a:r>
            <a:r>
              <a:rPr kumimoji="1" lang="en-US" altLang="zh-CN" dirty="0"/>
              <a:t>operations.</a:t>
            </a:r>
            <a:r>
              <a:rPr kumimoji="1" lang="zh-CN" altLang="en-US" dirty="0"/>
              <a:t> </a:t>
            </a:r>
            <a:endParaRPr kumimoji="1" lang="en-US" altLang="zh-CN" dirty="0"/>
          </a:p>
          <a:p>
            <a:r>
              <a:rPr kumimoji="1" lang="en-US" altLang="zh-CN" dirty="0"/>
              <a:t>We</a:t>
            </a:r>
            <a:r>
              <a:rPr kumimoji="1" lang="zh-CN" altLang="en-US" dirty="0"/>
              <a:t> </a:t>
            </a:r>
            <a:r>
              <a:rPr kumimoji="1" lang="en-US" altLang="zh-CN" dirty="0"/>
              <a:t>can</a:t>
            </a:r>
            <a:r>
              <a:rPr kumimoji="1" lang="zh-CN" altLang="en-US" dirty="0"/>
              <a:t> </a:t>
            </a:r>
            <a:r>
              <a:rPr kumimoji="1" lang="en-US" altLang="zh-CN" dirty="0"/>
              <a:t>also</a:t>
            </a:r>
            <a:r>
              <a:rPr kumimoji="1" lang="zh-CN" altLang="en-US" dirty="0"/>
              <a:t> </a:t>
            </a:r>
            <a:r>
              <a:rPr kumimoji="1" lang="en-US" altLang="zh-CN" dirty="0"/>
              <a:t>find</a:t>
            </a:r>
            <a:r>
              <a:rPr kumimoji="1" lang="zh-CN" altLang="en-US" dirty="0"/>
              <a:t> </a:t>
            </a:r>
            <a:r>
              <a:rPr kumimoji="1" lang="en-US" altLang="zh-CN" dirty="0"/>
              <a:t>the</a:t>
            </a:r>
            <a:r>
              <a:rPr kumimoji="1" lang="zh-CN" altLang="en-US" dirty="0"/>
              <a:t> </a:t>
            </a:r>
            <a:r>
              <a:rPr kumimoji="1" lang="en-US" altLang="zh-CN" dirty="0"/>
              <a:t>knee</a:t>
            </a:r>
            <a:r>
              <a:rPr kumimoji="1" lang="zh-CN" altLang="en-US" dirty="0"/>
              <a:t> </a:t>
            </a:r>
            <a:r>
              <a:rPr kumimoji="1" lang="en-US" altLang="zh-CN" dirty="0"/>
              <a:t>point</a:t>
            </a:r>
            <a:r>
              <a:rPr kumimoji="1" lang="zh-CN" altLang="en-US" dirty="0"/>
              <a:t> </a:t>
            </a:r>
            <a:r>
              <a:rPr kumimoji="1" lang="en-US" altLang="zh-CN" dirty="0"/>
              <a:t>by</a:t>
            </a:r>
            <a:r>
              <a:rPr kumimoji="1" lang="zh-CN" altLang="en-US" dirty="0"/>
              <a:t> </a:t>
            </a:r>
            <a:r>
              <a:rPr kumimoji="1" lang="en-US" altLang="zh-CN" dirty="0"/>
              <a:t>trading</a:t>
            </a:r>
            <a:r>
              <a:rPr kumimoji="1" lang="zh-CN" altLang="en-US" dirty="0"/>
              <a:t> </a:t>
            </a:r>
            <a:r>
              <a:rPr kumimoji="1" lang="en-US" altLang="zh-CN" dirty="0"/>
              <a:t>one</a:t>
            </a:r>
            <a:r>
              <a:rPr kumimoji="1" lang="zh-CN" altLang="en-US" dirty="0"/>
              <a:t> </a:t>
            </a:r>
            <a:r>
              <a:rPr kumimoji="1" lang="en-US" altLang="zh-CN" dirty="0"/>
              <a:t>objective</a:t>
            </a:r>
            <a:r>
              <a:rPr kumimoji="1" lang="zh-CN" altLang="en-US" dirty="0"/>
              <a:t> </a:t>
            </a:r>
            <a:r>
              <a:rPr kumimoji="1" lang="en-US" altLang="zh-CN" dirty="0"/>
              <a:t>with</a:t>
            </a:r>
            <a:r>
              <a:rPr kumimoji="1" lang="zh-CN" altLang="en-US" dirty="0"/>
              <a:t> </a:t>
            </a:r>
            <a:r>
              <a:rPr kumimoji="1" lang="en-US" altLang="zh-CN" dirty="0"/>
              <a:t>a</a:t>
            </a:r>
            <a:r>
              <a:rPr kumimoji="1" lang="zh-CN" altLang="en-US" dirty="0"/>
              <a:t> </a:t>
            </a:r>
            <a:r>
              <a:rPr kumimoji="1" lang="en-US" altLang="zh-CN" dirty="0"/>
              <a:t>little</a:t>
            </a:r>
            <a:r>
              <a:rPr kumimoji="1" lang="zh-CN" altLang="en-US" dirty="0"/>
              <a:t> </a:t>
            </a:r>
            <a:r>
              <a:rPr kumimoji="1" lang="en-US" altLang="zh-CN" dirty="0"/>
              <a:t>decline</a:t>
            </a:r>
            <a:r>
              <a:rPr kumimoji="1" lang="zh-CN" altLang="en-US" dirty="0"/>
              <a:t> </a:t>
            </a:r>
            <a:r>
              <a:rPr kumimoji="1" lang="en-US" altLang="zh-CN" dirty="0"/>
              <a:t>for</a:t>
            </a:r>
            <a:r>
              <a:rPr kumimoji="1" lang="zh-CN" altLang="en-US" dirty="0"/>
              <a:t> </a:t>
            </a:r>
            <a:r>
              <a:rPr kumimoji="1" lang="en-US" altLang="zh-CN" dirty="0"/>
              <a:t>another</a:t>
            </a:r>
            <a:r>
              <a:rPr kumimoji="1" lang="zh-CN" altLang="en-US" dirty="0"/>
              <a:t> </a:t>
            </a:r>
            <a:r>
              <a:rPr kumimoji="1" lang="en-US" altLang="zh-CN" dirty="0"/>
              <a:t>with</a:t>
            </a:r>
            <a:r>
              <a:rPr kumimoji="1" lang="zh-CN" altLang="en-US" dirty="0"/>
              <a:t> </a:t>
            </a:r>
            <a:r>
              <a:rPr kumimoji="1" lang="en-US" altLang="zh-CN" dirty="0"/>
              <a:t>significant</a:t>
            </a:r>
            <a:r>
              <a:rPr kumimoji="1" lang="zh-CN" altLang="en-US" dirty="0"/>
              <a:t> </a:t>
            </a:r>
            <a:r>
              <a:rPr kumimoji="1" lang="en-US" altLang="zh-CN" dirty="0"/>
              <a:t>benefit.</a:t>
            </a:r>
            <a:r>
              <a:rPr kumimoji="1" lang="zh-CN" altLang="en-US" dirty="0"/>
              <a:t> </a:t>
            </a:r>
            <a:endParaRPr kumimoji="1" lang="en-US" altLang="zh-CN" dirty="0"/>
          </a:p>
          <a:p>
            <a:endParaRPr kumimoji="1" lang="en-US" altLang="zh-CN" dirty="0"/>
          </a:p>
          <a:p>
            <a:r>
              <a:rPr kumimoji="1" lang="en-US" altLang="zh-CN" dirty="0"/>
              <a:t>In</a:t>
            </a:r>
            <a:r>
              <a:rPr kumimoji="1" lang="zh-CN" altLang="en-US" dirty="0"/>
              <a:t> </a:t>
            </a:r>
            <a:r>
              <a:rPr kumimoji="1" lang="en-US" altLang="zh-CN" dirty="0"/>
              <a:t>this</a:t>
            </a:r>
            <a:r>
              <a:rPr kumimoji="1" lang="zh-CN" altLang="en-US" dirty="0"/>
              <a:t> </a:t>
            </a:r>
            <a:r>
              <a:rPr kumimoji="1" lang="en-US" altLang="zh-CN" dirty="0"/>
              <a:t>thesis,</a:t>
            </a:r>
            <a:r>
              <a:rPr kumimoji="1" lang="zh-CN" altLang="en-US" dirty="0"/>
              <a:t> </a:t>
            </a:r>
            <a:r>
              <a:rPr kumimoji="1" lang="en-US" altLang="zh-CN" dirty="0"/>
              <a:t>we</a:t>
            </a:r>
            <a:r>
              <a:rPr kumimoji="1" lang="zh-CN" altLang="en-US" dirty="0"/>
              <a:t> </a:t>
            </a:r>
            <a:r>
              <a:rPr kumimoji="1" lang="en-US" altLang="zh-CN" dirty="0"/>
              <a:t>focus</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first</a:t>
            </a:r>
            <a:r>
              <a:rPr kumimoji="1" lang="zh-CN" altLang="en-US" dirty="0"/>
              <a:t> </a:t>
            </a:r>
            <a:r>
              <a:rPr kumimoji="1" lang="en-US" altLang="zh-CN" dirty="0"/>
              <a:t>strategy</a:t>
            </a:r>
            <a:r>
              <a:rPr kumimoji="1" lang="zh-CN" altLang="en-US" dirty="0"/>
              <a:t> </a:t>
            </a:r>
            <a:r>
              <a:rPr kumimoji="1" lang="en-US" altLang="zh-CN" dirty="0"/>
              <a:t>by</a:t>
            </a:r>
            <a:r>
              <a:rPr kumimoji="1" lang="zh-CN" altLang="en-US" dirty="0"/>
              <a:t> </a:t>
            </a:r>
            <a:r>
              <a:rPr kumimoji="1" lang="en-US" altLang="zh-CN" dirty="0"/>
              <a:t>proposing</a:t>
            </a:r>
            <a:r>
              <a:rPr kumimoji="1" lang="zh-CN" altLang="en-US" dirty="0"/>
              <a:t> </a:t>
            </a:r>
            <a:r>
              <a:rPr kumimoji="1" lang="en-US" altLang="zh-CN" dirty="0"/>
              <a:t>Minimum-Necessary</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p>
        </p:txBody>
      </p:sp>
      <p:sp>
        <p:nvSpPr>
          <p:cNvPr id="4" name="灯片编号占位符 3"/>
          <p:cNvSpPr>
            <a:spLocks noGrp="1"/>
          </p:cNvSpPr>
          <p:nvPr>
            <p:ph type="sldNum" sz="quarter" idx="5"/>
          </p:nvPr>
        </p:nvSpPr>
        <p:spPr/>
        <p:txBody>
          <a:bodyPr/>
          <a:lstStyle/>
          <a:p>
            <a:fld id="{6791FC75-C9A7-1045-8278-CB4C79C9C1CB}" type="slidenum">
              <a:rPr lang="en-US" smtClean="0"/>
              <a:t>68</a:t>
            </a:fld>
            <a:endParaRPr lang="en-US"/>
          </a:p>
        </p:txBody>
      </p:sp>
    </p:spTree>
    <p:extLst>
      <p:ext uri="{BB962C8B-B14F-4D97-AF65-F5344CB8AC3E}">
        <p14:creationId xmlns:p14="http://schemas.microsoft.com/office/powerpoint/2010/main" val="352807230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t>Existing</a:t>
            </a:r>
            <a:r>
              <a:rPr kumimoji="1" lang="zh-CN" altLang="en-US" sz="2000" dirty="0"/>
              <a:t> </a:t>
            </a:r>
            <a:r>
              <a:rPr kumimoji="1" lang="en-US" altLang="zh-CN" sz="2000" dirty="0"/>
              <a:t>studies</a:t>
            </a:r>
            <a:r>
              <a:rPr kumimoji="1" lang="zh-CN" altLang="en-US" sz="2000" dirty="0"/>
              <a:t> </a:t>
            </a:r>
            <a:r>
              <a:rPr kumimoji="1" lang="en-US" altLang="zh-CN" sz="2000" dirty="0"/>
              <a:t>tackle</a:t>
            </a:r>
            <a:r>
              <a:rPr kumimoji="1" lang="zh-CN" altLang="en-US" sz="2000" dirty="0"/>
              <a:t> </a:t>
            </a:r>
            <a:r>
              <a:rPr kumimoji="1" lang="en-US" altLang="zh-CN" sz="2000" dirty="0"/>
              <a:t>the</a:t>
            </a:r>
            <a:r>
              <a:rPr kumimoji="1" lang="zh-CN" altLang="en-US" sz="2000" dirty="0"/>
              <a:t> </a:t>
            </a:r>
            <a:r>
              <a:rPr kumimoji="1" lang="en-US" altLang="zh-CN" sz="2000" dirty="0"/>
              <a:t>robustness</a:t>
            </a:r>
            <a:r>
              <a:rPr kumimoji="1" lang="zh-CN" altLang="en-US" sz="2000" dirty="0"/>
              <a:t> </a:t>
            </a:r>
            <a:r>
              <a:rPr kumimoji="1" lang="en-US" altLang="zh-CN" sz="2000" dirty="0"/>
              <a:t>challenge</a:t>
            </a:r>
            <a:r>
              <a:rPr kumimoji="1" lang="zh-CN" altLang="en-US" sz="2000" dirty="0"/>
              <a:t> </a:t>
            </a:r>
            <a:r>
              <a:rPr kumimoji="1" lang="en-US" altLang="zh-CN" sz="2000" dirty="0"/>
              <a:t>by</a:t>
            </a:r>
            <a:r>
              <a:rPr kumimoji="1" lang="zh-CN" altLang="en-US" sz="2000" dirty="0"/>
              <a:t> </a:t>
            </a:r>
            <a:r>
              <a:rPr kumimoji="1" lang="en-US" altLang="zh-CN" sz="2000" dirty="0"/>
              <a:t>leveraging</a:t>
            </a:r>
            <a:r>
              <a:rPr kumimoji="1" lang="zh-CN" altLang="en-US" sz="2000" dirty="0"/>
              <a:t> </a:t>
            </a:r>
            <a:r>
              <a:rPr kumimoji="1" lang="en-US" altLang="zh-CN" sz="2000" dirty="0"/>
              <a:t>knowledge</a:t>
            </a:r>
            <a:r>
              <a:rPr kumimoji="1" lang="zh-CN" altLang="en-US" sz="2000" dirty="0"/>
              <a:t> </a:t>
            </a:r>
            <a:r>
              <a:rPr kumimoji="1" lang="en-US" altLang="zh-CN" sz="2000" dirty="0"/>
              <a:t>distillation.</a:t>
            </a:r>
            <a:r>
              <a:rPr kumimoji="1" lang="zh-CN" altLang="en-US" sz="2000" dirty="0"/>
              <a:t> </a:t>
            </a:r>
            <a:endParaRPr kumimoji="1" lang="en-US" altLang="zh-CN" sz="2000" dirty="0"/>
          </a:p>
          <a:p>
            <a:r>
              <a:rPr kumimoji="1" lang="en-US" altLang="zh-CN" sz="2000" dirty="0"/>
              <a:t>Specifically,</a:t>
            </a:r>
            <a:r>
              <a:rPr kumimoji="1" lang="zh-CN" altLang="en-US" sz="2000" dirty="0"/>
              <a:t> </a:t>
            </a:r>
            <a:r>
              <a:rPr kumimoji="1" lang="en-US" altLang="zh-CN" sz="2000" dirty="0"/>
              <a:t>they</a:t>
            </a:r>
            <a:r>
              <a:rPr kumimoji="1" lang="zh-CN" altLang="en-US" sz="2000" dirty="0"/>
              <a:t> </a:t>
            </a:r>
            <a:r>
              <a:rPr kumimoji="1" lang="en-US" altLang="zh-CN" sz="2000" dirty="0"/>
              <a:t>train</a:t>
            </a:r>
            <a:r>
              <a:rPr kumimoji="1" lang="zh-CN" altLang="en-US" sz="2000" dirty="0"/>
              <a:t> </a:t>
            </a:r>
            <a:r>
              <a:rPr kumimoji="1" lang="en-US" altLang="zh-CN" sz="2000" dirty="0"/>
              <a:t>a</a:t>
            </a:r>
            <a:r>
              <a:rPr kumimoji="1" lang="zh-CN" altLang="en-US" sz="2000" dirty="0"/>
              <a:t> </a:t>
            </a:r>
            <a:r>
              <a:rPr kumimoji="1" lang="en-US" altLang="zh-CN" sz="2000" dirty="0"/>
              <a:t>federated</a:t>
            </a:r>
            <a:r>
              <a:rPr kumimoji="1" lang="zh-CN" altLang="en-US" sz="2000" dirty="0"/>
              <a:t> </a:t>
            </a:r>
            <a:r>
              <a:rPr kumimoji="1" lang="en-US" altLang="zh-CN" sz="2000" dirty="0"/>
              <a:t>model</a:t>
            </a:r>
            <a:r>
              <a:rPr kumimoji="1" lang="zh-CN" altLang="en-US" sz="2000" dirty="0"/>
              <a:t> </a:t>
            </a:r>
            <a:r>
              <a:rPr kumimoji="1" lang="en-US" altLang="zh-CN" sz="2000" dirty="0"/>
              <a:t>to</a:t>
            </a:r>
            <a:r>
              <a:rPr kumimoji="1" lang="zh-CN" altLang="en-US" sz="2000" dirty="0"/>
              <a:t> </a:t>
            </a:r>
            <a:r>
              <a:rPr kumimoji="1" lang="en-US" altLang="zh-CN" sz="2000" dirty="0"/>
              <a:t>predict</a:t>
            </a:r>
            <a:r>
              <a:rPr kumimoji="1" lang="zh-CN" altLang="en-US" sz="2000" dirty="0"/>
              <a:t> </a:t>
            </a:r>
            <a:r>
              <a:rPr kumimoji="1" lang="en-US" altLang="zh-CN" sz="2000" dirty="0"/>
              <a:t>the</a:t>
            </a:r>
            <a:r>
              <a:rPr kumimoji="1" lang="zh-CN" altLang="en-US" sz="2000" dirty="0"/>
              <a:t> </a:t>
            </a:r>
            <a:r>
              <a:rPr kumimoji="1" lang="en-US" altLang="zh-CN" sz="2000" dirty="0"/>
              <a:t>aligned</a:t>
            </a:r>
            <a:r>
              <a:rPr kumimoji="1" lang="zh-CN" altLang="en-US" sz="2000" dirty="0"/>
              <a:t> </a:t>
            </a:r>
            <a:r>
              <a:rPr kumimoji="1" lang="en-US" altLang="zh-CN" sz="2000" dirty="0"/>
              <a:t>data,</a:t>
            </a:r>
            <a:r>
              <a:rPr kumimoji="1" lang="zh-CN" altLang="en-US" sz="2000" dirty="0"/>
              <a:t> </a:t>
            </a:r>
            <a:r>
              <a:rPr kumimoji="1" lang="en-US" altLang="zh-CN" sz="2000" dirty="0"/>
              <a:t>and</a:t>
            </a:r>
            <a:r>
              <a:rPr kumimoji="1" lang="zh-CN" altLang="en-US" sz="2000" dirty="0"/>
              <a:t> </a:t>
            </a:r>
            <a:r>
              <a:rPr kumimoji="1" lang="en-US" altLang="zh-CN" sz="2000" dirty="0"/>
              <a:t>train</a:t>
            </a:r>
            <a:r>
              <a:rPr kumimoji="1" lang="zh-CN" altLang="en-US" sz="2000" dirty="0"/>
              <a:t> </a:t>
            </a:r>
            <a:r>
              <a:rPr kumimoji="1" lang="en-US" altLang="zh-CN" sz="2000" dirty="0"/>
              <a:t>a</a:t>
            </a:r>
            <a:r>
              <a:rPr kumimoji="1" lang="zh-CN" altLang="en-US" sz="2000" dirty="0"/>
              <a:t> </a:t>
            </a:r>
            <a:r>
              <a:rPr kumimoji="1" lang="en-US" altLang="zh-CN" sz="2000" dirty="0"/>
              <a:t>standalone</a:t>
            </a:r>
            <a:r>
              <a:rPr kumimoji="1" lang="zh-CN" altLang="en-US" sz="2000" dirty="0"/>
              <a:t> </a:t>
            </a:r>
            <a:r>
              <a:rPr kumimoji="1" lang="en-US" altLang="zh-CN" sz="2000" dirty="0"/>
              <a:t>local</a:t>
            </a:r>
            <a:r>
              <a:rPr kumimoji="1" lang="zh-CN" altLang="en-US" sz="2000" dirty="0"/>
              <a:t> </a:t>
            </a:r>
            <a:r>
              <a:rPr kumimoji="1" lang="en-US" altLang="zh-CN" sz="2000" dirty="0"/>
              <a:t>model</a:t>
            </a:r>
            <a:r>
              <a:rPr kumimoji="1" lang="zh-CN" altLang="en-US" sz="2000" dirty="0"/>
              <a:t> </a:t>
            </a:r>
            <a:r>
              <a:rPr kumimoji="1" lang="en-US" altLang="zh-CN" sz="2000" dirty="0"/>
              <a:t>to</a:t>
            </a:r>
            <a:r>
              <a:rPr kumimoji="1" lang="zh-CN" altLang="en-US" sz="2000" dirty="0"/>
              <a:t> </a:t>
            </a:r>
            <a:r>
              <a:rPr kumimoji="1" lang="en-US" altLang="zh-CN" sz="2000" dirty="0"/>
              <a:t>predict</a:t>
            </a:r>
            <a:r>
              <a:rPr kumimoji="1" lang="zh-CN" altLang="en-US" sz="2000" dirty="0"/>
              <a:t> </a:t>
            </a:r>
            <a:r>
              <a:rPr kumimoji="1" lang="en-US" altLang="zh-CN" sz="2000" dirty="0"/>
              <a:t>the</a:t>
            </a:r>
            <a:r>
              <a:rPr kumimoji="1" lang="zh-CN" altLang="en-US" sz="2000" dirty="0"/>
              <a:t> </a:t>
            </a:r>
            <a:r>
              <a:rPr kumimoji="1" lang="en-US" altLang="zh-CN" sz="2000" dirty="0"/>
              <a:t>unaligned</a:t>
            </a:r>
            <a:r>
              <a:rPr kumimoji="1" lang="zh-CN" altLang="en-US" sz="2000" dirty="0"/>
              <a:t> </a:t>
            </a:r>
            <a:r>
              <a:rPr kumimoji="1" lang="en-US" altLang="zh-CN" sz="2000" dirty="0"/>
              <a:t>data.</a:t>
            </a:r>
            <a:r>
              <a:rPr kumimoji="1" lang="zh-CN" altLang="en-US" sz="2000" dirty="0"/>
              <a:t> </a:t>
            </a:r>
            <a:endParaRPr kumimoji="1" lang="en-US" altLang="zh-CN" sz="2000" dirty="0"/>
          </a:p>
          <a:p>
            <a:r>
              <a:rPr kumimoji="1" lang="en-US" altLang="zh-CN" sz="2000" dirty="0"/>
              <a:t>To</a:t>
            </a:r>
            <a:r>
              <a:rPr kumimoji="1" lang="zh-CN" altLang="en-US" sz="2000" dirty="0"/>
              <a:t> </a:t>
            </a:r>
            <a:r>
              <a:rPr kumimoji="1" lang="en-US" altLang="zh-CN" sz="2000" dirty="0"/>
              <a:t>improve</a:t>
            </a:r>
            <a:r>
              <a:rPr kumimoji="1" lang="zh-CN" altLang="en-US" sz="2000" dirty="0"/>
              <a:t> </a:t>
            </a:r>
            <a:r>
              <a:rPr kumimoji="1" lang="en-US" altLang="zh-CN" sz="2000" dirty="0"/>
              <a:t>the</a:t>
            </a:r>
            <a:r>
              <a:rPr kumimoji="1" lang="zh-CN" altLang="en-US" sz="2000" dirty="0"/>
              <a:t> </a:t>
            </a:r>
            <a:r>
              <a:rPr kumimoji="1" lang="en-US" altLang="zh-CN" sz="2000" dirty="0"/>
              <a:t>prediction</a:t>
            </a:r>
            <a:r>
              <a:rPr kumimoji="1" lang="zh-CN" altLang="en-US" sz="2000" dirty="0"/>
              <a:t> </a:t>
            </a:r>
            <a:r>
              <a:rPr kumimoji="1" lang="en-US" altLang="zh-CN" sz="2000" dirty="0"/>
              <a:t>performance</a:t>
            </a:r>
            <a:r>
              <a:rPr kumimoji="1" lang="zh-CN" altLang="en-US" sz="2000" dirty="0"/>
              <a:t> </a:t>
            </a:r>
            <a:r>
              <a:rPr kumimoji="1" lang="en-US" altLang="zh-CN" sz="2000" dirty="0"/>
              <a:t>on</a:t>
            </a:r>
            <a:r>
              <a:rPr kumimoji="1" lang="zh-CN" altLang="en-US" sz="2000" dirty="0"/>
              <a:t> </a:t>
            </a:r>
            <a:r>
              <a:rPr kumimoji="1" lang="en-US" altLang="zh-CN" sz="2000" dirty="0"/>
              <a:t>unaligned</a:t>
            </a:r>
            <a:r>
              <a:rPr kumimoji="1" lang="zh-CN" altLang="en-US" sz="2000" dirty="0"/>
              <a:t> </a:t>
            </a:r>
            <a:r>
              <a:rPr kumimoji="1" lang="en-US" altLang="zh-CN" sz="2000" dirty="0"/>
              <a:t>data,</a:t>
            </a:r>
            <a:r>
              <a:rPr kumimoji="1" lang="zh-CN" altLang="en-US" sz="2000" dirty="0"/>
              <a:t> </a:t>
            </a:r>
            <a:r>
              <a:rPr kumimoji="1" lang="en-US" altLang="zh-CN" sz="2000" dirty="0"/>
              <a:t>they</a:t>
            </a:r>
            <a:r>
              <a:rPr kumimoji="1" lang="zh-CN" altLang="en-US" sz="2000" dirty="0"/>
              <a:t> </a:t>
            </a:r>
            <a:r>
              <a:rPr kumimoji="1" lang="en-US" altLang="zh-CN" sz="2000" dirty="0"/>
              <a:t>take</a:t>
            </a:r>
            <a:r>
              <a:rPr kumimoji="1" lang="zh-CN" altLang="en-US" sz="2000" dirty="0"/>
              <a:t> </a:t>
            </a:r>
            <a:r>
              <a:rPr kumimoji="1" lang="en-US" altLang="zh-CN" sz="2000" dirty="0"/>
              <a:t>the</a:t>
            </a:r>
            <a:r>
              <a:rPr kumimoji="1" lang="zh-CN" altLang="en-US" sz="2000" dirty="0"/>
              <a:t> </a:t>
            </a:r>
            <a:r>
              <a:rPr kumimoji="1" lang="en-US" altLang="zh-CN" sz="2000" dirty="0"/>
              <a:t>federated</a:t>
            </a:r>
            <a:r>
              <a:rPr kumimoji="1" lang="zh-CN" altLang="en-US" sz="2000" dirty="0"/>
              <a:t> </a:t>
            </a:r>
            <a:r>
              <a:rPr kumimoji="1" lang="en-US" altLang="zh-CN" sz="2000" dirty="0"/>
              <a:t>model</a:t>
            </a:r>
            <a:r>
              <a:rPr kumimoji="1" lang="zh-CN" altLang="en-US" sz="2000" dirty="0"/>
              <a:t> </a:t>
            </a:r>
            <a:r>
              <a:rPr kumimoji="1" lang="en-US" altLang="zh-CN" sz="2000" dirty="0"/>
              <a:t>as</a:t>
            </a:r>
            <a:r>
              <a:rPr kumimoji="1" lang="zh-CN" altLang="en-US" sz="2000" dirty="0"/>
              <a:t> </a:t>
            </a:r>
            <a:r>
              <a:rPr kumimoji="1" lang="en-US" altLang="zh-CN" sz="2000" dirty="0"/>
              <a:t>teacher</a:t>
            </a:r>
            <a:r>
              <a:rPr kumimoji="1" lang="zh-CN" altLang="en-US" sz="2000" dirty="0"/>
              <a:t> </a:t>
            </a:r>
            <a:r>
              <a:rPr kumimoji="1" lang="en-US" altLang="zh-CN" sz="2000" dirty="0"/>
              <a:t>and</a:t>
            </a:r>
            <a:r>
              <a:rPr kumimoji="1" lang="zh-CN" altLang="en-US" sz="2000" dirty="0"/>
              <a:t> </a:t>
            </a:r>
            <a:r>
              <a:rPr kumimoji="1" lang="en-US" altLang="zh-CN" sz="2000" dirty="0"/>
              <a:t>transfers</a:t>
            </a:r>
            <a:r>
              <a:rPr kumimoji="1" lang="zh-CN" altLang="en-US" sz="2000" dirty="0"/>
              <a:t> </a:t>
            </a:r>
            <a:r>
              <a:rPr kumimoji="1" lang="en-US" altLang="zh-CN" sz="2000" dirty="0"/>
              <a:t>knowledge</a:t>
            </a:r>
            <a:r>
              <a:rPr kumimoji="1" lang="zh-CN" altLang="en-US" sz="2000" dirty="0"/>
              <a:t> </a:t>
            </a:r>
            <a:r>
              <a:rPr kumimoji="1" lang="en-US" altLang="zh-CN" sz="2000" dirty="0"/>
              <a:t>from</a:t>
            </a:r>
            <a:r>
              <a:rPr kumimoji="1" lang="zh-CN" altLang="en-US" sz="2000" dirty="0"/>
              <a:t> </a:t>
            </a:r>
            <a:r>
              <a:rPr kumimoji="1" lang="en-US" altLang="zh-CN" sz="2000" dirty="0"/>
              <a:t>the</a:t>
            </a:r>
            <a:r>
              <a:rPr kumimoji="1" lang="zh-CN" altLang="en-US" sz="2000" dirty="0"/>
              <a:t> </a:t>
            </a:r>
            <a:r>
              <a:rPr kumimoji="1" lang="en-US" altLang="zh-CN" sz="2000" dirty="0"/>
              <a:t>federated</a:t>
            </a:r>
            <a:r>
              <a:rPr kumimoji="1" lang="zh-CN" altLang="en-US" sz="2000" dirty="0"/>
              <a:t> </a:t>
            </a:r>
            <a:r>
              <a:rPr kumimoji="1" lang="en-US" altLang="zh-CN" sz="2000" dirty="0"/>
              <a:t>model</a:t>
            </a:r>
            <a:r>
              <a:rPr kumimoji="1" lang="zh-CN" altLang="en-US" sz="2000" dirty="0"/>
              <a:t> </a:t>
            </a:r>
            <a:r>
              <a:rPr kumimoji="1" lang="en-US" altLang="zh-CN" sz="2000" dirty="0"/>
              <a:t>to</a:t>
            </a:r>
            <a:r>
              <a:rPr kumimoji="1" lang="zh-CN" altLang="en-US" sz="2000" dirty="0"/>
              <a:t> </a:t>
            </a:r>
            <a:r>
              <a:rPr kumimoji="1" lang="en-US" altLang="zh-CN" sz="2000" dirty="0"/>
              <a:t>the</a:t>
            </a:r>
            <a:r>
              <a:rPr kumimoji="1" lang="zh-CN" altLang="en-US" sz="2000" dirty="0"/>
              <a:t> </a:t>
            </a:r>
            <a:r>
              <a:rPr kumimoji="1" lang="en-US" altLang="zh-CN" sz="2000" dirty="0"/>
              <a:t>local</a:t>
            </a:r>
            <a:r>
              <a:rPr kumimoji="1" lang="zh-CN" altLang="en-US" sz="2000" dirty="0"/>
              <a:t> </a:t>
            </a:r>
            <a:r>
              <a:rPr kumimoji="1" lang="en-US" altLang="zh-CN" sz="2000" dirty="0"/>
              <a:t>model.</a:t>
            </a:r>
            <a:r>
              <a:rPr kumimoji="1" lang="zh-CN" altLang="en-US" sz="2000" dirty="0"/>
              <a:t> </a:t>
            </a:r>
            <a:endParaRPr kumimoji="1" lang="en-US" altLang="zh-CN" sz="2000" dirty="0"/>
          </a:p>
          <a:p>
            <a:endParaRPr kumimoji="1" lang="en-US" altLang="zh-CN" sz="2000" dirty="0"/>
          </a:p>
          <a:p>
            <a:r>
              <a:rPr kumimoji="1" lang="en-US" altLang="zh-CN" sz="2000" dirty="0"/>
              <a:t>However, they train the passive</a:t>
            </a:r>
            <a:r>
              <a:rPr kumimoji="1" lang="zh-CN" altLang="en-US" sz="2000" dirty="0"/>
              <a:t> </a:t>
            </a:r>
            <a:r>
              <a:rPr kumimoji="1" lang="en-US" altLang="zh-CN" sz="2000" dirty="0"/>
              <a:t>party’s bottom model to </a:t>
            </a:r>
            <a:r>
              <a:rPr kumimoji="1" lang="en-US" altLang="zh-CN" sz="2000" b="1" dirty="0"/>
              <a:t>fit labels</a:t>
            </a:r>
            <a:r>
              <a:rPr kumimoji="1" lang="en-US" altLang="zh-CN" sz="2000" dirty="0"/>
              <a:t>, this</a:t>
            </a:r>
            <a:r>
              <a:rPr kumimoji="1" lang="zh-CN" altLang="en-US" sz="2000" dirty="0"/>
              <a:t> </a:t>
            </a:r>
            <a:r>
              <a:rPr kumimoji="1" lang="en-US" altLang="zh-CN" sz="2000" dirty="0"/>
              <a:t>leads</a:t>
            </a:r>
            <a:r>
              <a:rPr kumimoji="1" lang="zh-CN" altLang="en-US" sz="2000" dirty="0"/>
              <a:t> </a:t>
            </a:r>
            <a:r>
              <a:rPr kumimoji="1" lang="en-US" altLang="zh-CN" sz="2000" dirty="0"/>
              <a:t>to</a:t>
            </a:r>
            <a:r>
              <a:rPr kumimoji="1" lang="zh-CN" altLang="en-US" sz="2000" dirty="0"/>
              <a:t> </a:t>
            </a:r>
            <a:r>
              <a:rPr kumimoji="1" lang="en-US" altLang="zh-CN" sz="2000" dirty="0"/>
              <a:t>the</a:t>
            </a:r>
            <a:r>
              <a:rPr kumimoji="1" lang="zh-CN" altLang="en-US" sz="2000" dirty="0"/>
              <a:t> </a:t>
            </a:r>
            <a:r>
              <a:rPr kumimoji="1" lang="en-US" altLang="zh-CN" sz="2000" dirty="0"/>
              <a:t>output</a:t>
            </a:r>
            <a:r>
              <a:rPr kumimoji="1" lang="zh-CN" altLang="en-US" sz="2000" dirty="0"/>
              <a:t> </a:t>
            </a:r>
            <a:r>
              <a:rPr kumimoji="1" lang="en-US" altLang="zh-CN" sz="2000" dirty="0"/>
              <a:t>embeddings</a:t>
            </a:r>
            <a:r>
              <a:rPr kumimoji="1" lang="zh-CN" altLang="en-US" sz="2000" dirty="0"/>
              <a:t> </a:t>
            </a:r>
            <a:r>
              <a:rPr kumimoji="1" lang="en-US" altLang="zh-CN" sz="2000" dirty="0"/>
              <a:t>highly</a:t>
            </a:r>
            <a:r>
              <a:rPr kumimoji="1" lang="zh-CN" altLang="en-US" sz="2000" dirty="0"/>
              <a:t> </a:t>
            </a:r>
            <a:r>
              <a:rPr kumimoji="1" lang="en-US" altLang="zh-CN" sz="2000" dirty="0"/>
              <a:t>informative</a:t>
            </a:r>
            <a:r>
              <a:rPr kumimoji="1" lang="zh-CN" altLang="en-US" sz="2000" dirty="0"/>
              <a:t> </a:t>
            </a:r>
            <a:r>
              <a:rPr kumimoji="1" lang="en-US" altLang="zh-CN" sz="2000" dirty="0"/>
              <a:t>about</a:t>
            </a:r>
            <a:r>
              <a:rPr kumimoji="1" lang="zh-CN" altLang="en-US" sz="2000" dirty="0"/>
              <a:t> </a:t>
            </a:r>
            <a:r>
              <a:rPr kumimoji="1" lang="en-US" altLang="zh-CN" sz="2000" dirty="0"/>
              <a:t>the</a:t>
            </a:r>
            <a:r>
              <a:rPr kumimoji="1" lang="zh-CN" altLang="en-US" sz="2000" dirty="0"/>
              <a:t> </a:t>
            </a:r>
            <a:r>
              <a:rPr kumimoji="1" lang="en-US" altLang="zh-CN" sz="2000" dirty="0"/>
              <a:t>labels</a:t>
            </a:r>
            <a:r>
              <a:rPr kumimoji="1" lang="zh-CN" altLang="en-US" sz="2000" dirty="0"/>
              <a:t> </a:t>
            </a:r>
            <a:r>
              <a:rPr kumimoji="1" lang="en-US" altLang="zh-CN" sz="2000" dirty="0"/>
              <a:t>and</a:t>
            </a:r>
            <a:r>
              <a:rPr kumimoji="1" lang="zh-CN" altLang="en-US" sz="2000" dirty="0"/>
              <a:t> </a:t>
            </a:r>
            <a:r>
              <a:rPr kumimoji="1" lang="en-US" altLang="zh-CN" sz="2000" dirty="0"/>
              <a:t>leads to label</a:t>
            </a:r>
            <a:r>
              <a:rPr kumimoji="1" lang="zh-CN" altLang="en-US" sz="2000" dirty="0"/>
              <a:t> </a:t>
            </a:r>
            <a:r>
              <a:rPr kumimoji="1" lang="en-US" altLang="zh-CN" sz="2000" dirty="0"/>
              <a:t>leakage</a:t>
            </a:r>
            <a:r>
              <a:rPr kumimoji="1" lang="zh-CN" altLang="en-US" sz="2000" dirty="0"/>
              <a:t> </a:t>
            </a:r>
            <a:r>
              <a:rPr kumimoji="1" lang="en-US" altLang="zh-CN" sz="2000" dirty="0"/>
              <a:t>from</a:t>
            </a:r>
            <a:r>
              <a:rPr kumimoji="1" lang="zh-CN" altLang="en-US" sz="2000" dirty="0"/>
              <a:t> </a:t>
            </a:r>
            <a:r>
              <a:rPr kumimoji="1" lang="en-US" altLang="zh-CN" sz="2000" dirty="0"/>
              <a:t>the</a:t>
            </a:r>
            <a:r>
              <a:rPr kumimoji="1" lang="zh-CN" altLang="en-US" sz="2000" dirty="0"/>
              <a:t> </a:t>
            </a:r>
            <a:r>
              <a:rPr kumimoji="1" lang="en-US" altLang="zh-CN" sz="2000" dirty="0"/>
              <a:t>output</a:t>
            </a:r>
            <a:r>
              <a:rPr kumimoji="1" lang="zh-CN" altLang="en-US" sz="2000" dirty="0"/>
              <a:t> </a:t>
            </a:r>
            <a:r>
              <a:rPr kumimoji="1" lang="en-US" altLang="zh-CN" sz="2000" dirty="0"/>
              <a:t>of</a:t>
            </a:r>
            <a:r>
              <a:rPr kumimoji="1" lang="zh-CN" altLang="en-US" sz="2000" dirty="0"/>
              <a:t> </a:t>
            </a:r>
            <a:r>
              <a:rPr kumimoji="1" lang="en-US" altLang="zh-CN" sz="2000" dirty="0"/>
              <a:t>passive</a:t>
            </a:r>
            <a:r>
              <a:rPr kumimoji="1" lang="zh-CN" altLang="en-US" sz="2000" dirty="0"/>
              <a:t> </a:t>
            </a:r>
            <a:r>
              <a:rPr kumimoji="1" lang="en-US" altLang="zh-CN" sz="2000" dirty="0"/>
              <a:t>party’s</a:t>
            </a:r>
            <a:r>
              <a:rPr kumimoji="1" lang="zh-CN" altLang="en-US" sz="2000" dirty="0"/>
              <a:t> </a:t>
            </a:r>
            <a:r>
              <a:rPr kumimoji="1" lang="en-US" altLang="zh-CN" sz="2000" dirty="0"/>
              <a:t>bottom</a:t>
            </a:r>
            <a:r>
              <a:rPr kumimoji="1" lang="zh-CN" altLang="en-US" sz="2000" dirty="0"/>
              <a:t> </a:t>
            </a:r>
            <a:r>
              <a:rPr kumimoji="1" lang="en-US" altLang="zh-CN" sz="2000" dirty="0"/>
              <a:t>model. </a:t>
            </a:r>
          </a:p>
          <a:p>
            <a:pPr marL="0" indent="0">
              <a:buNone/>
            </a:pPr>
            <a:endParaRPr kumimoji="1" lang="en-US" altLang="zh-CN" sz="2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dirty="0"/>
              <a:t>We</a:t>
            </a:r>
            <a:r>
              <a:rPr kumimoji="1" lang="zh-CN" altLang="en-US" sz="2000" dirty="0"/>
              <a:t> </a:t>
            </a:r>
            <a:r>
              <a:rPr kumimoji="1" lang="en-US" altLang="zh-CN" sz="2000" dirty="0"/>
              <a:t>realize</a:t>
            </a:r>
            <a:r>
              <a:rPr kumimoji="1" lang="zh-CN" altLang="en-US" sz="2000" dirty="0"/>
              <a:t> </a:t>
            </a:r>
            <a:r>
              <a:rPr kumimoji="1" lang="en-US" altLang="zh-CN" sz="2000" dirty="0"/>
              <a:t>that,</a:t>
            </a:r>
            <a:r>
              <a:rPr kumimoji="1" lang="zh-CN" altLang="en-US" sz="2000" dirty="0"/>
              <a:t> </a:t>
            </a:r>
            <a:r>
              <a:rPr kumimoji="1" lang="en-US" altLang="zh-CN" sz="2000" dirty="0"/>
              <a:t>the</a:t>
            </a:r>
            <a:r>
              <a:rPr kumimoji="1" lang="zh-CN" altLang="en-US" sz="2000" dirty="0"/>
              <a:t> </a:t>
            </a:r>
            <a:r>
              <a:rPr kumimoji="1" lang="en-US" altLang="zh-CN" sz="2000" dirty="0"/>
              <a:t>passive</a:t>
            </a:r>
            <a:r>
              <a:rPr kumimoji="1" lang="zh-CN" altLang="en-US" sz="2000" dirty="0"/>
              <a:t> </a:t>
            </a:r>
            <a:r>
              <a:rPr kumimoji="1" lang="en-US" altLang="zh-CN" sz="2000" dirty="0"/>
              <a:t>party</a:t>
            </a:r>
            <a:r>
              <a:rPr kumimoji="1" lang="zh-CN" altLang="en-US" sz="2000" dirty="0"/>
              <a:t> </a:t>
            </a:r>
            <a:r>
              <a:rPr kumimoji="1" lang="en-US" altLang="zh-CN" sz="2000" dirty="0"/>
              <a:t>should</a:t>
            </a:r>
            <a:r>
              <a:rPr kumimoji="1" lang="zh-CN" altLang="en-US" sz="2000" dirty="0"/>
              <a:t> </a:t>
            </a:r>
            <a:r>
              <a:rPr kumimoji="1" lang="en-US" altLang="zh-CN" sz="2000" dirty="0"/>
              <a:t>only</a:t>
            </a:r>
            <a:r>
              <a:rPr kumimoji="1" lang="zh-CN" altLang="en-US" sz="2000" dirty="0"/>
              <a:t> </a:t>
            </a:r>
            <a:r>
              <a:rPr lang="en-US" altLang="zh-CN" sz="1800" dirty="0">
                <a:effectLst/>
                <a:latin typeface="NimbusRomNo9L"/>
              </a:rPr>
              <a:t>contribute what</a:t>
            </a:r>
            <a:r>
              <a:rPr lang="zh-CN" altLang="en-US" sz="1800" dirty="0">
                <a:effectLst/>
                <a:latin typeface="NimbusRomNo9L"/>
              </a:rPr>
              <a:t> </a:t>
            </a:r>
            <a:r>
              <a:rPr lang="en-US" altLang="zh-CN" sz="1800" dirty="0">
                <a:effectLst/>
                <a:latin typeface="NimbusRomNo9L"/>
              </a:rPr>
              <a:t>we</a:t>
            </a:r>
            <a:r>
              <a:rPr lang="zh-CN" altLang="en-US" sz="1800" dirty="0">
                <a:effectLst/>
                <a:latin typeface="NimbusRomNo9L"/>
              </a:rPr>
              <a:t> </a:t>
            </a:r>
            <a:r>
              <a:rPr lang="en-US" altLang="zh-CN" sz="1800" dirty="0">
                <a:effectLst/>
                <a:latin typeface="NimbusRomNo9L"/>
              </a:rPr>
              <a:t>term</a:t>
            </a:r>
            <a:r>
              <a:rPr lang="zh-CN" altLang="en-US" sz="1800" dirty="0">
                <a:effectLst/>
                <a:latin typeface="NimbusRomNo9L"/>
              </a:rPr>
              <a:t> </a:t>
            </a:r>
            <a:r>
              <a:rPr lang="en-US" altLang="zh-CN" sz="1800" dirty="0">
                <a:effectLst/>
                <a:latin typeface="NimbusRomNo9L"/>
              </a:rPr>
              <a:t>as</a:t>
            </a:r>
            <a:r>
              <a:rPr lang="zh-CN" altLang="en-US" sz="1800" dirty="0">
                <a:effectLst/>
                <a:latin typeface="NimbusRomNo9L"/>
              </a:rPr>
              <a:t> </a:t>
            </a:r>
            <a:r>
              <a:rPr lang="en-US" altLang="zh-CN" sz="1800" dirty="0">
                <a:effectLst/>
                <a:latin typeface="NimbusRomNo9L"/>
              </a:rPr>
              <a:t>“</a:t>
            </a:r>
            <a:r>
              <a:rPr lang="en-US" altLang="zh-CN" sz="1800" i="0" dirty="0">
                <a:effectLst/>
                <a:latin typeface="NimbusRomNo9L"/>
              </a:rPr>
              <a:t>complementary”</a:t>
            </a:r>
            <a:r>
              <a:rPr lang="en-US" altLang="zh-CN" sz="1800" dirty="0">
                <a:effectLst/>
                <a:latin typeface="NimbusRomNo9L"/>
              </a:rPr>
              <a:t> label information, that is not</a:t>
            </a:r>
            <a:r>
              <a:rPr lang="zh-CN" altLang="en-US" sz="1800" dirty="0">
                <a:effectLst/>
                <a:latin typeface="NimbusRomNo9L"/>
              </a:rPr>
              <a:t> </a:t>
            </a:r>
            <a:r>
              <a:rPr lang="en-US" altLang="zh-CN" sz="1800" dirty="0">
                <a:effectLst/>
                <a:latin typeface="NimbusRomNo9L"/>
              </a:rPr>
              <a:t>yet</a:t>
            </a:r>
            <a:r>
              <a:rPr lang="zh-CN" altLang="en-US" sz="1800" dirty="0">
                <a:effectLst/>
                <a:latin typeface="NimbusRomNo9L"/>
              </a:rPr>
              <a:t> </a:t>
            </a:r>
            <a:r>
              <a:rPr lang="en-US" altLang="zh-CN" sz="1800" dirty="0">
                <a:effectLst/>
                <a:latin typeface="NimbusRomNo9L"/>
              </a:rPr>
              <a:t>learned by the active party’s model.</a:t>
            </a:r>
            <a:endParaRPr kumimoji="1" lang="en-US" altLang="zh-CN" sz="2000" dirty="0"/>
          </a:p>
          <a:p>
            <a:r>
              <a:rPr kumimoji="1" lang="en-US" altLang="zh-CN" sz="2000" dirty="0"/>
              <a:t>Therefore,</a:t>
            </a:r>
            <a:r>
              <a:rPr kumimoji="1" lang="zh-CN" altLang="en-US" sz="2000" dirty="0"/>
              <a:t> </a:t>
            </a:r>
            <a:r>
              <a:rPr kumimoji="1" lang="en-US" altLang="zh-CN" sz="2000" dirty="0"/>
              <a:t>our idea is to train the passive</a:t>
            </a:r>
            <a:r>
              <a:rPr kumimoji="1" lang="zh-CN" altLang="en-US" sz="2000" dirty="0"/>
              <a:t> </a:t>
            </a:r>
            <a:r>
              <a:rPr kumimoji="1" lang="en-US" altLang="zh-CN" sz="2000" dirty="0"/>
              <a:t>party’s bottom</a:t>
            </a:r>
            <a:r>
              <a:rPr kumimoji="1" lang="zh-CN" altLang="en-US" sz="2000" dirty="0"/>
              <a:t> </a:t>
            </a:r>
            <a:r>
              <a:rPr kumimoji="1" lang="en-US" altLang="zh-CN" sz="2000" dirty="0"/>
              <a:t>model to </a:t>
            </a:r>
            <a:r>
              <a:rPr kumimoji="1" lang="en-US" altLang="zh-CN" sz="2000" b="1" dirty="0"/>
              <a:t>fit residuals </a:t>
            </a:r>
            <a:r>
              <a:rPr kumimoji="1" lang="en-US" altLang="zh-CN" sz="2000" dirty="0"/>
              <a:t>of active</a:t>
            </a:r>
            <a:r>
              <a:rPr kumimoji="1" lang="zh-CN" altLang="en-US" sz="2000" dirty="0"/>
              <a:t> </a:t>
            </a:r>
            <a:r>
              <a:rPr kumimoji="1" lang="en-US" altLang="zh-CN" sz="2000" dirty="0"/>
              <a:t>party’s</a:t>
            </a:r>
            <a:r>
              <a:rPr kumimoji="1" lang="zh-CN" altLang="en-US" sz="2000" dirty="0"/>
              <a:t> </a:t>
            </a:r>
            <a:r>
              <a:rPr kumimoji="1" lang="en-US" altLang="zh-CN" sz="2000" dirty="0"/>
              <a:t>local model.</a:t>
            </a:r>
          </a:p>
          <a:p>
            <a:r>
              <a:rPr kumimoji="1" lang="en-US" altLang="zh-CN" sz="2000" dirty="0"/>
              <a:t>By</a:t>
            </a:r>
            <a:r>
              <a:rPr kumimoji="1" lang="zh-CN" altLang="en-US" sz="2000" dirty="0"/>
              <a:t> </a:t>
            </a:r>
            <a:r>
              <a:rPr kumimoji="1" lang="en-US" altLang="zh-CN" sz="2000" dirty="0"/>
              <a:t>doing</a:t>
            </a:r>
            <a:r>
              <a:rPr kumimoji="1" lang="zh-CN" altLang="en-US" sz="2000" dirty="0"/>
              <a:t> </a:t>
            </a:r>
            <a:r>
              <a:rPr kumimoji="1" lang="en-US" altLang="zh-CN" sz="2000" dirty="0"/>
              <a:t>so,</a:t>
            </a:r>
            <a:r>
              <a:rPr kumimoji="1" lang="zh-CN" altLang="en-US" sz="2000" dirty="0"/>
              <a:t> </a:t>
            </a:r>
            <a:r>
              <a:rPr kumimoji="1" lang="en-US" altLang="zh-CN" sz="2000" dirty="0"/>
              <a:t>the</a:t>
            </a:r>
            <a:r>
              <a:rPr kumimoji="1" lang="zh-CN" altLang="en-US" sz="2000" dirty="0"/>
              <a:t> </a:t>
            </a:r>
            <a:r>
              <a:rPr kumimoji="1" lang="en-US" altLang="zh-CN" sz="2000" dirty="0"/>
              <a:t>passive</a:t>
            </a:r>
            <a:r>
              <a:rPr kumimoji="1" lang="zh-CN" altLang="en-US" sz="2000" dirty="0"/>
              <a:t> </a:t>
            </a:r>
            <a:r>
              <a:rPr kumimoji="1" lang="en-US" altLang="zh-CN" sz="2000" dirty="0"/>
              <a:t>party</a:t>
            </a:r>
            <a:r>
              <a:rPr kumimoji="1" lang="zh-CN" altLang="en-US" sz="2000" dirty="0"/>
              <a:t> </a:t>
            </a:r>
            <a:r>
              <a:rPr kumimoji="1" lang="en-US" altLang="zh-CN" sz="2000" dirty="0"/>
              <a:t>only</a:t>
            </a:r>
            <a:r>
              <a:rPr kumimoji="1" lang="zh-CN" altLang="en-US" sz="2000" dirty="0"/>
              <a:t> </a:t>
            </a:r>
            <a:r>
              <a:rPr kumimoji="1" lang="en-US" altLang="zh-CN" sz="2000" dirty="0"/>
              <a:t>contributes</a:t>
            </a:r>
            <a:r>
              <a:rPr kumimoji="1" lang="zh-CN" altLang="en-US" sz="2000" b="1" dirty="0"/>
              <a:t> </a:t>
            </a:r>
            <a:r>
              <a:rPr kumimoji="1" lang="en-US" altLang="zh-CN" sz="2000" dirty="0"/>
              <a:t>residuals</a:t>
            </a:r>
            <a:r>
              <a:rPr kumimoji="1" lang="zh-CN" altLang="en-US" sz="2000" dirty="0"/>
              <a:t> </a:t>
            </a:r>
            <a:r>
              <a:rPr kumimoji="1" lang="en-US" altLang="zh-CN" sz="2000" dirty="0"/>
              <a:t>to</a:t>
            </a:r>
            <a:r>
              <a:rPr kumimoji="1" lang="zh-CN" altLang="en-US" sz="2000" dirty="0"/>
              <a:t> </a:t>
            </a:r>
            <a:r>
              <a:rPr kumimoji="1" lang="en-US" altLang="zh-CN" sz="2000" dirty="0"/>
              <a:t>the</a:t>
            </a:r>
            <a:r>
              <a:rPr kumimoji="1" lang="zh-CN" altLang="en-US" sz="2000" dirty="0"/>
              <a:t> </a:t>
            </a:r>
            <a:r>
              <a:rPr kumimoji="1" lang="en-US" altLang="zh-CN" sz="2000" dirty="0"/>
              <a:t>teacher</a:t>
            </a:r>
            <a:r>
              <a:rPr kumimoji="1" lang="zh-CN" altLang="en-US" sz="2000" dirty="0"/>
              <a:t> </a:t>
            </a:r>
            <a:r>
              <a:rPr kumimoji="1" lang="en-US" altLang="zh-CN" sz="2000" dirty="0"/>
              <a:t>model,</a:t>
            </a:r>
            <a:r>
              <a:rPr kumimoji="1" lang="zh-CN" altLang="en-US" sz="2000" dirty="0"/>
              <a:t> </a:t>
            </a:r>
            <a:r>
              <a:rPr kumimoji="1" lang="en-US" altLang="zh-CN" sz="2000" dirty="0"/>
              <a:t>thus</a:t>
            </a:r>
            <a:r>
              <a:rPr kumimoji="1" lang="zh-CN" altLang="en-US" sz="2000" dirty="0"/>
              <a:t> </a:t>
            </a:r>
            <a:r>
              <a:rPr kumimoji="1" lang="en-US" altLang="zh-CN" sz="2000" dirty="0"/>
              <a:t>protects</a:t>
            </a:r>
            <a:r>
              <a:rPr kumimoji="1" lang="zh-CN" altLang="en-US" sz="2000" dirty="0"/>
              <a:t> </a:t>
            </a:r>
            <a:r>
              <a:rPr kumimoji="1" lang="en-US" altLang="zh-CN" sz="2000" dirty="0"/>
              <a:t>label</a:t>
            </a:r>
            <a:r>
              <a:rPr kumimoji="1" lang="zh-CN" altLang="en-US" sz="2000" dirty="0"/>
              <a:t> </a:t>
            </a:r>
            <a:r>
              <a:rPr kumimoji="1" lang="en-US" altLang="zh-CN" sz="2000" dirty="0"/>
              <a:t>privacy</a:t>
            </a:r>
            <a:r>
              <a:rPr kumimoji="1" lang="zh-CN" altLang="en-US" sz="2000" dirty="0"/>
              <a:t> </a:t>
            </a:r>
            <a:r>
              <a:rPr kumimoji="1" lang="en-US" altLang="zh-CN" sz="2000" dirty="0"/>
              <a:t>while</a:t>
            </a:r>
            <a:r>
              <a:rPr kumimoji="1" lang="zh-CN" altLang="en-US" sz="2000" dirty="0"/>
              <a:t> </a:t>
            </a:r>
            <a:r>
              <a:rPr kumimoji="1" lang="en-US" altLang="zh-CN" sz="2000" dirty="0"/>
              <a:t>maintaining</a:t>
            </a:r>
            <a:r>
              <a:rPr kumimoji="1" lang="zh-CN" altLang="en-US" sz="2000" dirty="0"/>
              <a:t> </a:t>
            </a:r>
            <a:r>
              <a:rPr kumimoji="1" lang="en-US" altLang="zh-CN" sz="2000" dirty="0"/>
              <a:t>federated</a:t>
            </a:r>
            <a:r>
              <a:rPr kumimoji="1" lang="zh-CN" altLang="en-US" sz="2000" dirty="0"/>
              <a:t> </a:t>
            </a:r>
            <a:r>
              <a:rPr kumimoji="1" lang="en-US" altLang="zh-CN" sz="2000" dirty="0"/>
              <a:t>model</a:t>
            </a:r>
            <a:r>
              <a:rPr kumimoji="1" lang="zh-CN" altLang="en-US" sz="2000" dirty="0"/>
              <a:t> </a:t>
            </a:r>
            <a:r>
              <a:rPr kumimoji="1" lang="en-US" altLang="zh-CN" sz="2000" dirty="0"/>
              <a:t>utility.</a:t>
            </a:r>
          </a:p>
          <a:p>
            <a:endParaRPr kumimoji="1" lang="en-US" altLang="zh-CN" sz="2000" dirty="0"/>
          </a:p>
          <a:p>
            <a:r>
              <a:rPr kumimoji="1" lang="en-US" altLang="zh-CN" sz="2000" dirty="0"/>
              <a:t>The</a:t>
            </a:r>
            <a:r>
              <a:rPr kumimoji="1" lang="zh-CN" altLang="en-US" sz="2000" dirty="0"/>
              <a:t> </a:t>
            </a:r>
            <a:r>
              <a:rPr kumimoji="1" lang="en-US" altLang="zh-CN" sz="2000" dirty="0"/>
              <a:t>problem</a:t>
            </a:r>
            <a:r>
              <a:rPr kumimoji="1" lang="zh-CN" altLang="en-US" sz="2000" dirty="0"/>
              <a:t> </a:t>
            </a:r>
            <a:r>
              <a:rPr kumimoji="1" lang="en-US" altLang="zh-CN" sz="2000" dirty="0"/>
              <a:t>is</a:t>
            </a:r>
            <a:r>
              <a:rPr kumimoji="1" lang="zh-CN" altLang="en-US" sz="2000" dirty="0"/>
              <a:t> </a:t>
            </a:r>
            <a:r>
              <a:rPr kumimoji="1" lang="en-US" altLang="zh-CN" sz="2000" dirty="0"/>
              <a:t>that,</a:t>
            </a:r>
            <a:r>
              <a:rPr kumimoji="1" lang="zh-CN" altLang="en-US" sz="2000" dirty="0"/>
              <a:t> </a:t>
            </a:r>
            <a:r>
              <a:rPr kumimoji="1" lang="en-US" altLang="zh-CN" sz="2000" dirty="0"/>
              <a:t>how</a:t>
            </a:r>
            <a:r>
              <a:rPr kumimoji="1" lang="zh-CN" altLang="en-US" sz="2000" dirty="0"/>
              <a:t> </a:t>
            </a:r>
            <a:r>
              <a:rPr kumimoji="1" lang="en-US" altLang="zh-CN" sz="2000" dirty="0"/>
              <a:t>to</a:t>
            </a:r>
            <a:r>
              <a:rPr kumimoji="1" lang="zh-CN" altLang="en-US" sz="2000" dirty="0"/>
              <a:t> </a:t>
            </a:r>
            <a:r>
              <a:rPr kumimoji="1" lang="en-US" altLang="zh-CN" sz="2000" dirty="0"/>
              <a:t>construct</a:t>
            </a:r>
            <a:r>
              <a:rPr kumimoji="1" lang="zh-CN" altLang="en-US" sz="2000" dirty="0"/>
              <a:t> </a:t>
            </a:r>
            <a:r>
              <a:rPr kumimoji="1" lang="en-US" altLang="zh-CN" sz="2000" dirty="0"/>
              <a:t>a</a:t>
            </a:r>
            <a:r>
              <a:rPr kumimoji="1" lang="zh-CN" altLang="en-US" sz="2000" dirty="0"/>
              <a:t> </a:t>
            </a:r>
            <a:r>
              <a:rPr kumimoji="1" lang="en-US" altLang="zh-CN" sz="2000" dirty="0"/>
              <a:t>learning</a:t>
            </a:r>
            <a:r>
              <a:rPr kumimoji="1" lang="zh-CN" altLang="en-US" sz="2000" dirty="0"/>
              <a:t> </a:t>
            </a:r>
            <a:r>
              <a:rPr kumimoji="1" lang="en-US" altLang="zh-CN" sz="2000" dirty="0"/>
              <a:t>target</a:t>
            </a:r>
            <a:r>
              <a:rPr kumimoji="1" lang="zh-CN" altLang="en-US" sz="2000" dirty="0"/>
              <a:t> </a:t>
            </a:r>
            <a:r>
              <a:rPr kumimoji="1" lang="en-US" altLang="zh-CN" sz="2000" dirty="0"/>
              <a:t>to</a:t>
            </a:r>
            <a:r>
              <a:rPr kumimoji="1" lang="zh-CN" altLang="en-US" sz="2000" dirty="0"/>
              <a:t> </a:t>
            </a:r>
            <a:r>
              <a:rPr kumimoji="1" lang="en-US" altLang="zh-CN" sz="2000" dirty="0"/>
              <a:t>train</a:t>
            </a:r>
            <a:r>
              <a:rPr kumimoji="1" lang="zh-CN" altLang="en-US" sz="2000" dirty="0"/>
              <a:t> </a:t>
            </a:r>
            <a:r>
              <a:rPr kumimoji="1" lang="en-US" altLang="zh-CN" sz="2000" dirty="0"/>
              <a:t>passive</a:t>
            </a:r>
            <a:r>
              <a:rPr kumimoji="1" lang="zh-CN" altLang="en-US" sz="2000" dirty="0"/>
              <a:t> </a:t>
            </a:r>
            <a:r>
              <a:rPr kumimoji="1" lang="en-US" altLang="zh-CN" sz="2000" dirty="0"/>
              <a:t>party</a:t>
            </a:r>
            <a:r>
              <a:rPr kumimoji="1" lang="zh-CN" altLang="en-US" sz="2000" dirty="0"/>
              <a:t> </a:t>
            </a:r>
            <a:r>
              <a:rPr kumimoji="1" lang="en-US" altLang="zh-CN" sz="2000" dirty="0"/>
              <a:t>to</a:t>
            </a:r>
            <a:r>
              <a:rPr kumimoji="1" lang="zh-CN" altLang="en-US" sz="2000" dirty="0"/>
              <a:t> </a:t>
            </a:r>
            <a:r>
              <a:rPr kumimoji="1" lang="en-US" altLang="zh-CN" sz="2000" dirty="0"/>
              <a:t>learn</a:t>
            </a:r>
            <a:r>
              <a:rPr kumimoji="1" lang="zh-CN" altLang="en-US" sz="2000" dirty="0"/>
              <a:t> </a:t>
            </a:r>
            <a:r>
              <a:rPr kumimoji="1" lang="en-US" altLang="zh-CN" sz="2000" dirty="0"/>
              <a:t>the</a:t>
            </a:r>
            <a:r>
              <a:rPr kumimoji="1" lang="zh-CN" altLang="en-US" sz="2000" dirty="0"/>
              <a:t> </a:t>
            </a:r>
            <a:r>
              <a:rPr kumimoji="1" lang="en-US" altLang="zh-CN" sz="2000" dirty="0"/>
              <a:t>complementary</a:t>
            </a:r>
            <a:r>
              <a:rPr kumimoji="1" lang="zh-CN" altLang="en-US" sz="2000" dirty="0"/>
              <a:t> </a:t>
            </a:r>
            <a:r>
              <a:rPr kumimoji="1" lang="en-US" altLang="zh-CN" sz="2000" dirty="0"/>
              <a:t>label</a:t>
            </a:r>
            <a:r>
              <a:rPr kumimoji="1" lang="zh-CN" altLang="en-US" sz="2000" dirty="0"/>
              <a:t> </a:t>
            </a:r>
            <a:r>
              <a:rPr kumimoji="1" lang="en-US" altLang="zh-CN" sz="2000" dirty="0"/>
              <a:t>information?</a:t>
            </a:r>
          </a:p>
          <a:p>
            <a:endParaRPr kumimoji="1" lang="zh-CN" altLang="en-US" sz="1800" dirty="0"/>
          </a:p>
        </p:txBody>
      </p:sp>
      <p:sp>
        <p:nvSpPr>
          <p:cNvPr id="4" name="灯片编号占位符 3"/>
          <p:cNvSpPr>
            <a:spLocks noGrp="1"/>
          </p:cNvSpPr>
          <p:nvPr>
            <p:ph type="sldNum" sz="quarter" idx="5"/>
          </p:nvPr>
        </p:nvSpPr>
        <p:spPr/>
        <p:txBody>
          <a:bodyPr/>
          <a:lstStyle/>
          <a:p>
            <a:fld id="{073791E8-F4F5-E046-80EF-D8729BBB5868}" type="slidenum">
              <a:rPr kumimoji="1" lang="zh-CN" altLang="en-US" smtClean="0"/>
              <a:t>69</a:t>
            </a:fld>
            <a:endParaRPr kumimoji="1" lang="zh-CN" altLang="en-US"/>
          </a:p>
        </p:txBody>
      </p:sp>
    </p:spTree>
    <p:extLst>
      <p:ext uri="{BB962C8B-B14F-4D97-AF65-F5344CB8AC3E}">
        <p14:creationId xmlns:p14="http://schemas.microsoft.com/office/powerpoint/2010/main" val="17535821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F80EB86-B69B-B544-A8E2-E2C01173E7CC}" type="slidenum">
              <a:rPr kumimoji="1" lang="zh-CN" altLang="en-US" smtClean="0"/>
              <a:t>71</a:t>
            </a:fld>
            <a:endParaRPr kumimoji="1" lang="zh-CN" altLang="en-US"/>
          </a:p>
        </p:txBody>
      </p:sp>
    </p:spTree>
    <p:extLst>
      <p:ext uri="{BB962C8B-B14F-4D97-AF65-F5344CB8AC3E}">
        <p14:creationId xmlns:p14="http://schemas.microsoft.com/office/powerpoint/2010/main" val="14253460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75</a:t>
            </a:fld>
            <a:endParaRPr lang="en-US"/>
          </a:p>
        </p:txBody>
      </p:sp>
    </p:spTree>
    <p:extLst>
      <p:ext uri="{BB962C8B-B14F-4D97-AF65-F5344CB8AC3E}">
        <p14:creationId xmlns:p14="http://schemas.microsoft.com/office/powerpoint/2010/main" val="407025707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76</a:t>
            </a:fld>
            <a:endParaRPr lang="en-US"/>
          </a:p>
        </p:txBody>
      </p:sp>
    </p:spTree>
    <p:extLst>
      <p:ext uri="{BB962C8B-B14F-4D97-AF65-F5344CB8AC3E}">
        <p14:creationId xmlns:p14="http://schemas.microsoft.com/office/powerpoint/2010/main" val="332623002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5"/>
          </p:nvPr>
        </p:nvSpPr>
        <p:spPr/>
        <p:txBody>
          <a:bodyPr/>
          <a:lstStyle/>
          <a:p>
            <a:fld id="{6791FC75-C9A7-1045-8278-CB4C79C9C1CB}" type="slidenum">
              <a:rPr lang="en-US" smtClean="0"/>
              <a:t>77</a:t>
            </a:fld>
            <a:endParaRPr lang="en-US"/>
          </a:p>
        </p:txBody>
      </p:sp>
    </p:spTree>
    <p:extLst>
      <p:ext uri="{BB962C8B-B14F-4D97-AF65-F5344CB8AC3E}">
        <p14:creationId xmlns:p14="http://schemas.microsoft.com/office/powerpoint/2010/main" val="1538215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E0E0E"/>
                </a:solidFill>
                <a:effectLst/>
                <a:latin typeface=".SF NS"/>
              </a:rPr>
              <a:t>Building on the previous example, this slide demonstrates how </a:t>
            </a:r>
            <a:r>
              <a:rPr lang="en-US" altLang="zh-CN" b="1" dirty="0">
                <a:solidFill>
                  <a:srgbClr val="0E0E0E"/>
                </a:solidFill>
                <a:effectLst/>
                <a:latin typeface=".SF NS"/>
              </a:rPr>
              <a:t>ideal VFL</a:t>
            </a:r>
            <a:r>
              <a:rPr lang="zh-CN" altLang="en-US" b="1" dirty="0">
                <a:solidFill>
                  <a:srgbClr val="0E0E0E"/>
                </a:solidFill>
                <a:effectLst/>
                <a:latin typeface=".SF NS"/>
              </a:rPr>
              <a:t> </a:t>
            </a:r>
            <a:r>
              <a:rPr lang="en-US" altLang="zh-CN" dirty="0">
                <a:solidFill>
                  <a:srgbClr val="0E0E0E"/>
                </a:solidFill>
                <a:effectLst/>
                <a:latin typeface=".SF NS"/>
              </a:rPr>
              <a:t>minimizes unnecessary </a:t>
            </a:r>
            <a:r>
              <a:rPr lang="en-US" altLang="zh-CN" b="1" dirty="0">
                <a:solidFill>
                  <a:srgbClr val="0E0E0E"/>
                </a:solidFill>
                <a:effectLst/>
                <a:latin typeface=".SF NS"/>
              </a:rPr>
              <a:t>information exposure</a:t>
            </a:r>
            <a:r>
              <a:rPr lang="en-US" altLang="zh-CN" dirty="0">
                <a:solidFill>
                  <a:srgbClr val="0E0E0E"/>
                </a:solidFill>
                <a:effectLst/>
                <a:latin typeface=".SF NS"/>
              </a:rPr>
              <a:t> while maintaining model utility.</a:t>
            </a:r>
          </a:p>
          <a:p>
            <a:endParaRPr lang="en-US" altLang="zh-CN" dirty="0">
              <a:solidFill>
                <a:srgbClr val="0E0E0E"/>
              </a:solidFill>
              <a:effectLst/>
              <a:latin typeface=".SF NS"/>
            </a:endParaRPr>
          </a:p>
          <a:p>
            <a:pPr>
              <a:spcBef>
                <a:spcPts val="900"/>
              </a:spcBef>
            </a:pPr>
            <a:r>
              <a:rPr lang="en-US" altLang="zh-CN" dirty="0">
                <a:solidFill>
                  <a:srgbClr val="0E0E0E"/>
                </a:solidFill>
                <a:effectLst/>
                <a:latin typeface="Times New Roman" panose="02020603050405020304" pitchFamily="18" charset="0"/>
              </a:rPr>
              <a:t>1. </a:t>
            </a:r>
            <a:r>
              <a:rPr lang="en-US" altLang="zh-CN" dirty="0">
                <a:solidFill>
                  <a:srgbClr val="0E0E0E"/>
                </a:solidFill>
                <a:effectLst/>
                <a:latin typeface=".SF NS"/>
              </a:rPr>
              <a:t>In this scenario, </a:t>
            </a:r>
            <a:r>
              <a:rPr lang="en-US" altLang="zh-CN" b="1" dirty="0">
                <a:solidFill>
                  <a:srgbClr val="0E0E0E"/>
                </a:solidFill>
                <a:effectLst/>
                <a:latin typeface=".SF NS"/>
              </a:rPr>
              <a:t>redundant features</a:t>
            </a:r>
            <a:r>
              <a:rPr lang="en-US" altLang="zh-CN" dirty="0">
                <a:solidFill>
                  <a:srgbClr val="0E0E0E"/>
                </a:solidFill>
                <a:effectLst/>
                <a:latin typeface=".SF NS"/>
              </a:rPr>
              <a:t> in the passive party are identified and removed</a:t>
            </a:r>
          </a:p>
          <a:p>
            <a:pPr>
              <a:spcBef>
                <a:spcPts val="900"/>
              </a:spcBef>
            </a:pPr>
            <a:r>
              <a:rPr lang="en-US" altLang="zh-CN" dirty="0">
                <a:solidFill>
                  <a:srgbClr val="0E0E0E"/>
                </a:solidFill>
                <a:effectLst/>
                <a:latin typeface="Times New Roman" panose="02020603050405020304" pitchFamily="18" charset="0"/>
              </a:rPr>
              <a:t>2. </a:t>
            </a:r>
            <a:r>
              <a:rPr lang="en-US" altLang="zh-CN" dirty="0">
                <a:solidFill>
                  <a:srgbClr val="0E0E0E"/>
                </a:solidFill>
                <a:effectLst/>
                <a:latin typeface=".SF NS"/>
              </a:rPr>
              <a:t>Similarly, </a:t>
            </a:r>
            <a:r>
              <a:rPr lang="en-US" altLang="zh-CN" b="1" dirty="0">
                <a:solidFill>
                  <a:srgbClr val="0E0E0E"/>
                </a:solidFill>
                <a:effectLst/>
                <a:latin typeface=".SF NS"/>
              </a:rPr>
              <a:t>redundant samples</a:t>
            </a:r>
            <a:r>
              <a:rPr lang="en-US" altLang="zh-CN" dirty="0">
                <a:solidFill>
                  <a:srgbClr val="0E0E0E"/>
                </a:solidFill>
                <a:effectLst/>
                <a:latin typeface=".SF NS"/>
              </a:rPr>
              <a:t> that contribute little to the training process are filtered out</a:t>
            </a:r>
          </a:p>
          <a:p>
            <a:pPr>
              <a:spcBef>
                <a:spcPts val="900"/>
              </a:spcBef>
            </a:pPr>
            <a:r>
              <a:rPr lang="en-US" altLang="zh-CN" dirty="0">
                <a:solidFill>
                  <a:srgbClr val="0E0E0E"/>
                </a:solidFill>
                <a:effectLst/>
                <a:latin typeface="Times New Roman" panose="02020603050405020304" pitchFamily="18" charset="0"/>
              </a:rPr>
              <a:t>3. </a:t>
            </a:r>
            <a:r>
              <a:rPr lang="en-US" altLang="zh-CN" dirty="0">
                <a:solidFill>
                  <a:srgbClr val="0E0E0E"/>
                </a:solidFill>
                <a:effectLst/>
                <a:latin typeface=".SF NS"/>
              </a:rPr>
              <a:t>Additionally, the </a:t>
            </a:r>
            <a:r>
              <a:rPr lang="en-US" altLang="zh-CN" b="1" dirty="0">
                <a:solidFill>
                  <a:srgbClr val="0E0E0E"/>
                </a:solidFill>
                <a:effectLst/>
                <a:latin typeface=".SF NS"/>
              </a:rPr>
              <a:t>labels processed for the passive party</a:t>
            </a:r>
            <a:r>
              <a:rPr lang="en-US" altLang="zh-CN" dirty="0">
                <a:solidFill>
                  <a:srgbClr val="0E0E0E"/>
                </a:solidFill>
                <a:effectLst/>
                <a:latin typeface=".SF NS"/>
              </a:rPr>
              <a:t> are selectively handled, leveraging techniques from our own work.</a:t>
            </a: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By optimizing the training dataset through these techniques, </a:t>
            </a:r>
            <a:r>
              <a:rPr lang="en-US" altLang="zh-CN" b="1" dirty="0">
                <a:solidFill>
                  <a:srgbClr val="0E0E0E"/>
                </a:solidFill>
                <a:effectLst/>
                <a:latin typeface=".SF NS"/>
              </a:rPr>
              <a:t>ideal VFL</a:t>
            </a:r>
            <a:r>
              <a:rPr lang="en-US" altLang="zh-CN" dirty="0">
                <a:solidFill>
                  <a:srgbClr val="0E0E0E"/>
                </a:solidFill>
                <a:effectLst/>
                <a:latin typeface=".SF NS"/>
              </a:rPr>
              <a:t> significantly reduces </a:t>
            </a:r>
            <a:r>
              <a:rPr lang="en-US" altLang="zh-CN" b="1" dirty="0">
                <a:solidFill>
                  <a:srgbClr val="0E0E0E"/>
                </a:solidFill>
                <a:effectLst/>
                <a:latin typeface=".SF NS"/>
              </a:rPr>
              <a:t>privacy risks</a:t>
            </a:r>
            <a:r>
              <a:rPr lang="en-US" altLang="zh-CN" dirty="0">
                <a:solidFill>
                  <a:srgbClr val="0E0E0E"/>
                </a:solidFill>
                <a:effectLst/>
                <a:latin typeface=".SF NS"/>
              </a:rPr>
              <a:t> and improves </a:t>
            </a:r>
            <a:r>
              <a:rPr lang="en-US" altLang="zh-CN" b="1" dirty="0">
                <a:solidFill>
                  <a:srgbClr val="0E0E0E"/>
                </a:solidFill>
                <a:effectLst/>
                <a:latin typeface=".SF NS"/>
              </a:rPr>
              <a:t>efficiency</a:t>
            </a:r>
            <a:r>
              <a:rPr lang="en-US" altLang="zh-CN" dirty="0">
                <a:solidFill>
                  <a:srgbClr val="0E0E0E"/>
                </a:solidFill>
                <a:effectLst/>
                <a:latin typeface=".SF NS"/>
              </a:rPr>
              <a:t>, without sacrificing performance.</a:t>
            </a: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This example demonstrates the </a:t>
            </a:r>
            <a:r>
              <a:rPr lang="en-US" altLang="zh-CN" b="1" dirty="0">
                <a:solidFill>
                  <a:srgbClr val="0E0E0E"/>
                </a:solidFill>
                <a:effectLst/>
                <a:latin typeface=".SF NS"/>
              </a:rPr>
              <a:t>potential of an optimized VFL approach</a:t>
            </a:r>
            <a:r>
              <a:rPr lang="en-US" altLang="zh-CN" dirty="0">
                <a:solidFill>
                  <a:srgbClr val="0E0E0E"/>
                </a:solidFill>
                <a:effectLst/>
                <a:latin typeface=".SF NS"/>
              </a:rPr>
              <a:t> to address both privacy and utility challenges in cross-enterprise scenarios.</a:t>
            </a:r>
          </a:p>
        </p:txBody>
      </p:sp>
      <p:sp>
        <p:nvSpPr>
          <p:cNvPr id="4" name="灯片编号占位符 3"/>
          <p:cNvSpPr>
            <a:spLocks noGrp="1"/>
          </p:cNvSpPr>
          <p:nvPr>
            <p:ph type="sldNum" sz="quarter" idx="5"/>
          </p:nvPr>
        </p:nvSpPr>
        <p:spPr/>
        <p:txBody>
          <a:bodyPr/>
          <a:lstStyle/>
          <a:p>
            <a:fld id="{6791FC75-C9A7-1045-8278-CB4C79C9C1CB}" type="slidenum">
              <a:rPr lang="en-US" smtClean="0"/>
              <a:t>6</a:t>
            </a:fld>
            <a:endParaRPr lang="en-US"/>
          </a:p>
        </p:txBody>
      </p:sp>
    </p:spTree>
    <p:extLst>
      <p:ext uri="{BB962C8B-B14F-4D97-AF65-F5344CB8AC3E}">
        <p14:creationId xmlns:p14="http://schemas.microsoft.com/office/powerpoint/2010/main" val="15325664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6791FC75-C9A7-1045-8278-CB4C79C9C1CB}" type="slidenum">
              <a:rPr lang="en-US" smtClean="0"/>
              <a:t>78</a:t>
            </a:fld>
            <a:endParaRPr lang="en-US"/>
          </a:p>
        </p:txBody>
      </p:sp>
    </p:spTree>
    <p:extLst>
      <p:ext uri="{BB962C8B-B14F-4D97-AF65-F5344CB8AC3E}">
        <p14:creationId xmlns:p14="http://schemas.microsoft.com/office/powerpoint/2010/main" val="269100471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79</a:t>
            </a:fld>
            <a:endParaRPr lang="en-US"/>
          </a:p>
        </p:txBody>
      </p:sp>
    </p:spTree>
    <p:extLst>
      <p:ext uri="{BB962C8B-B14F-4D97-AF65-F5344CB8AC3E}">
        <p14:creationId xmlns:p14="http://schemas.microsoft.com/office/powerpoint/2010/main" val="1362034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E0E0E"/>
                </a:solidFill>
                <a:effectLst/>
                <a:latin typeface=".SF NS"/>
              </a:rPr>
              <a:t>The </a:t>
            </a:r>
            <a:r>
              <a:rPr lang="en-US" altLang="zh-CN" b="1" dirty="0">
                <a:solidFill>
                  <a:srgbClr val="0E0E0E"/>
                </a:solidFill>
                <a:effectLst/>
                <a:latin typeface=".SF NS"/>
              </a:rPr>
              <a:t>overarching</a:t>
            </a:r>
            <a:r>
              <a:rPr lang="zh-CN" altLang="en-US" b="1" dirty="0">
                <a:solidFill>
                  <a:srgbClr val="0E0E0E"/>
                </a:solidFill>
                <a:effectLst/>
                <a:latin typeface=".SF NS"/>
              </a:rPr>
              <a:t> </a:t>
            </a:r>
            <a:r>
              <a:rPr lang="en-US" altLang="zh-CN" b="1" dirty="0">
                <a:solidFill>
                  <a:srgbClr val="0E0E0E"/>
                </a:solidFill>
                <a:effectLst/>
                <a:latin typeface=".SF NS"/>
              </a:rPr>
              <a:t>philosophy </a:t>
            </a:r>
            <a:r>
              <a:rPr lang="en-US" altLang="zh-CN" dirty="0">
                <a:solidFill>
                  <a:srgbClr val="0E0E0E"/>
                </a:solidFill>
                <a:effectLst/>
                <a:latin typeface=".SF NS"/>
              </a:rPr>
              <a:t>of this</a:t>
            </a:r>
            <a:r>
              <a:rPr lang="zh-CN" altLang="en-US" dirty="0">
                <a:solidFill>
                  <a:srgbClr val="0E0E0E"/>
                </a:solidFill>
                <a:effectLst/>
                <a:latin typeface=".SF NS"/>
              </a:rPr>
              <a:t> </a:t>
            </a:r>
            <a:r>
              <a:rPr lang="en-US" altLang="zh-CN" dirty="0">
                <a:solidFill>
                  <a:srgbClr val="0E0E0E"/>
                </a:solidFill>
                <a:effectLst/>
                <a:latin typeface=".SF NS"/>
              </a:rPr>
              <a:t>thesis can</a:t>
            </a:r>
            <a:r>
              <a:rPr lang="zh-CN" altLang="en-US" dirty="0">
                <a:solidFill>
                  <a:srgbClr val="0E0E0E"/>
                </a:solidFill>
                <a:effectLst/>
                <a:latin typeface=".SF NS"/>
              </a:rPr>
              <a:t> </a:t>
            </a:r>
            <a:r>
              <a:rPr lang="en-US" altLang="zh-CN" dirty="0">
                <a:solidFill>
                  <a:srgbClr val="0E0E0E"/>
                </a:solidFill>
                <a:effectLst/>
                <a:latin typeface=".SF NS"/>
              </a:rPr>
              <a:t>be</a:t>
            </a:r>
            <a:r>
              <a:rPr lang="zh-CN" altLang="en-US" dirty="0">
                <a:solidFill>
                  <a:srgbClr val="0E0E0E"/>
                </a:solidFill>
                <a:effectLst/>
                <a:latin typeface=".SF NS"/>
              </a:rPr>
              <a:t> </a:t>
            </a:r>
            <a:r>
              <a:rPr lang="en-US" altLang="zh-CN" dirty="0">
                <a:solidFill>
                  <a:srgbClr val="0E0E0E"/>
                </a:solidFill>
                <a:effectLst/>
                <a:latin typeface=".SF NS"/>
              </a:rPr>
              <a:t>depicted</a:t>
            </a:r>
            <a:r>
              <a:rPr lang="zh-CN" altLang="en-US" dirty="0">
                <a:solidFill>
                  <a:srgbClr val="0E0E0E"/>
                </a:solidFill>
                <a:effectLst/>
                <a:latin typeface=".SF NS"/>
              </a:rPr>
              <a:t> </a:t>
            </a:r>
            <a:r>
              <a:rPr lang="en-US" altLang="zh-CN" dirty="0">
                <a:solidFill>
                  <a:srgbClr val="0E0E0E"/>
                </a:solidFill>
                <a:effectLst/>
                <a:latin typeface=".SF NS"/>
              </a:rPr>
              <a:t>by Albert Einstein’s quote:</a:t>
            </a:r>
          </a:p>
          <a:p>
            <a:r>
              <a:rPr lang="en-US" altLang="zh-CN" i="0" dirty="0">
                <a:solidFill>
                  <a:srgbClr val="0E0E0E"/>
                </a:solidFill>
                <a:effectLst/>
                <a:latin typeface=".SF NS"/>
              </a:rPr>
              <a:t>“Everything should be made as simple as possible, but not simpler.”</a:t>
            </a:r>
          </a:p>
          <a:p>
            <a:endParaRPr lang="en-US" altLang="zh-CN" dirty="0">
              <a:solidFill>
                <a:srgbClr val="0E0E0E"/>
              </a:solidFill>
              <a:effectLst/>
              <a:latin typeface=".SF NS"/>
            </a:endParaRPr>
          </a:p>
          <a:p>
            <a:r>
              <a:rPr lang="en-US" altLang="zh-CN" dirty="0">
                <a:solidFill>
                  <a:srgbClr val="0E0E0E"/>
                </a:solidFill>
                <a:effectLst/>
                <a:latin typeface=".SF NS"/>
              </a:rPr>
              <a:t>In the context of </a:t>
            </a:r>
            <a:r>
              <a:rPr lang="en-US" altLang="zh-CN" b="1" dirty="0">
                <a:solidFill>
                  <a:srgbClr val="0E0E0E"/>
                </a:solidFill>
                <a:effectLst/>
                <a:latin typeface=".SF NS"/>
              </a:rPr>
              <a:t>trustworthy</a:t>
            </a:r>
            <a:r>
              <a:rPr lang="zh-CN" altLang="en-US" b="1" dirty="0">
                <a:solidFill>
                  <a:srgbClr val="0E0E0E"/>
                </a:solidFill>
                <a:effectLst/>
                <a:latin typeface=".SF NS"/>
              </a:rPr>
              <a:t> </a:t>
            </a:r>
            <a:r>
              <a:rPr lang="en-US" altLang="zh-CN" b="1" dirty="0">
                <a:solidFill>
                  <a:srgbClr val="0E0E0E"/>
                </a:solidFill>
                <a:effectLst/>
                <a:latin typeface=".SF NS"/>
              </a:rPr>
              <a:t>VFL:</a:t>
            </a:r>
          </a:p>
          <a:p>
            <a:r>
              <a:rPr lang="en-US" altLang="zh-CN" b="1" dirty="0">
                <a:solidFill>
                  <a:srgbClr val="0E0E0E"/>
                </a:solidFill>
                <a:effectLst/>
                <a:latin typeface=".SF NS"/>
              </a:rPr>
              <a:t>It</a:t>
            </a:r>
            <a:r>
              <a:rPr lang="zh-CN" altLang="en-US" b="1" dirty="0">
                <a:solidFill>
                  <a:srgbClr val="0E0E0E"/>
                </a:solidFill>
                <a:effectLst/>
                <a:latin typeface=".SF NS"/>
              </a:rPr>
              <a:t> </a:t>
            </a:r>
            <a:r>
              <a:rPr lang="en-US" altLang="zh-CN" b="1" dirty="0">
                <a:solidFill>
                  <a:srgbClr val="0E0E0E"/>
                </a:solidFill>
                <a:effectLst/>
                <a:latin typeface=".SF NS"/>
              </a:rPr>
              <a:t>drives</a:t>
            </a:r>
            <a:r>
              <a:rPr lang="zh-CN" altLang="en-US" b="1" dirty="0">
                <a:solidFill>
                  <a:srgbClr val="0E0E0E"/>
                </a:solidFill>
                <a:effectLst/>
                <a:latin typeface=".SF NS"/>
              </a:rPr>
              <a:t> </a:t>
            </a:r>
            <a:r>
              <a:rPr lang="en-US" altLang="zh-CN" b="1" dirty="0">
                <a:solidFill>
                  <a:srgbClr val="0E0E0E"/>
                </a:solidFill>
                <a:effectLst/>
                <a:latin typeface=".SF NS"/>
              </a:rPr>
              <a:t>us</a:t>
            </a:r>
            <a:r>
              <a:rPr lang="zh-CN" altLang="en-US" b="1" dirty="0">
                <a:solidFill>
                  <a:srgbClr val="0E0E0E"/>
                </a:solidFill>
                <a:effectLst/>
                <a:latin typeface=".SF NS"/>
              </a:rPr>
              <a:t> </a:t>
            </a:r>
            <a:r>
              <a:rPr lang="en-US" altLang="zh-CN" b="1" dirty="0">
                <a:solidFill>
                  <a:srgbClr val="0E0E0E"/>
                </a:solidFill>
                <a:effectLst/>
                <a:latin typeface=".SF NS"/>
              </a:rPr>
              <a:t>to</a:t>
            </a:r>
            <a:r>
              <a:rPr lang="zh-CN" altLang="en-US" b="1" dirty="0">
                <a:solidFill>
                  <a:srgbClr val="0E0E0E"/>
                </a:solidFill>
                <a:effectLst/>
                <a:latin typeface=".SF NS"/>
              </a:rPr>
              <a:t> </a:t>
            </a:r>
            <a:r>
              <a:rPr lang="en-US" altLang="zh-CN" b="1" dirty="0">
                <a:solidFill>
                  <a:srgbClr val="0E0E0E"/>
                </a:solidFill>
                <a:effectLst/>
                <a:latin typeface=".SF NS"/>
              </a:rPr>
              <a:t>find</a:t>
            </a:r>
            <a:r>
              <a:rPr lang="zh-CN" altLang="en-US" b="1" dirty="0">
                <a:solidFill>
                  <a:srgbClr val="0E0E0E"/>
                </a:solidFill>
                <a:effectLst/>
                <a:latin typeface=".SF NS"/>
              </a:rPr>
              <a:t> </a:t>
            </a:r>
            <a:r>
              <a:rPr lang="en-US" altLang="zh-CN" b="1" dirty="0">
                <a:solidFill>
                  <a:srgbClr val="0E0E0E"/>
                </a:solidFill>
                <a:effectLst/>
                <a:latin typeface=".SF NS"/>
              </a:rPr>
              <a:t>an</a:t>
            </a:r>
            <a:r>
              <a:rPr lang="zh-CN" altLang="en-US" b="1" dirty="0">
                <a:solidFill>
                  <a:srgbClr val="0E0E0E"/>
                </a:solidFill>
                <a:effectLst/>
                <a:latin typeface=".SF NS"/>
              </a:rPr>
              <a:t> </a:t>
            </a:r>
            <a:r>
              <a:rPr lang="en-US" altLang="zh-CN" b="1" dirty="0">
                <a:solidFill>
                  <a:srgbClr val="0E0E0E"/>
                </a:solidFill>
                <a:effectLst/>
                <a:latin typeface=".SF NS"/>
              </a:rPr>
              <a:t>optimal/nuanced</a:t>
            </a:r>
            <a:r>
              <a:rPr lang="zh-CN" altLang="en-US" b="1" dirty="0">
                <a:solidFill>
                  <a:srgbClr val="0E0E0E"/>
                </a:solidFill>
                <a:effectLst/>
                <a:latin typeface=".SF NS"/>
              </a:rPr>
              <a:t> </a:t>
            </a:r>
            <a:r>
              <a:rPr lang="en-US" altLang="zh-CN" b="1" dirty="0">
                <a:solidFill>
                  <a:srgbClr val="0E0E0E"/>
                </a:solidFill>
                <a:effectLst/>
                <a:latin typeface=".SF NS"/>
              </a:rPr>
              <a:t>extent</a:t>
            </a:r>
            <a:r>
              <a:rPr lang="zh-CN" altLang="en-US" b="1" dirty="0">
                <a:solidFill>
                  <a:srgbClr val="0E0E0E"/>
                </a:solidFill>
                <a:effectLst/>
                <a:latin typeface=".SF NS"/>
              </a:rPr>
              <a:t> </a:t>
            </a:r>
            <a:r>
              <a:rPr lang="en-US" altLang="zh-CN" b="1" dirty="0">
                <a:solidFill>
                  <a:srgbClr val="0E0E0E"/>
                </a:solidFill>
                <a:effectLst/>
                <a:latin typeface=".SF NS"/>
              </a:rPr>
              <a:t>of</a:t>
            </a:r>
            <a:r>
              <a:rPr lang="zh-CN" altLang="en-US" b="1" dirty="0">
                <a:solidFill>
                  <a:srgbClr val="0E0E0E"/>
                </a:solidFill>
                <a:effectLst/>
                <a:latin typeface=".SF NS"/>
              </a:rPr>
              <a:t> </a:t>
            </a:r>
            <a:r>
              <a:rPr lang="en-US" altLang="zh-CN" b="1" dirty="0">
                <a:solidFill>
                  <a:srgbClr val="0E0E0E"/>
                </a:solidFill>
                <a:effectLst/>
                <a:latin typeface=".SF NS"/>
              </a:rPr>
              <a:t>information</a:t>
            </a:r>
            <a:r>
              <a:rPr lang="zh-CN" altLang="en-US" b="1" dirty="0">
                <a:solidFill>
                  <a:srgbClr val="0E0E0E"/>
                </a:solidFill>
                <a:effectLst/>
                <a:latin typeface=".SF NS"/>
              </a:rPr>
              <a:t> </a:t>
            </a:r>
            <a:r>
              <a:rPr lang="en-US" altLang="zh-CN" b="1" dirty="0">
                <a:solidFill>
                  <a:srgbClr val="0E0E0E"/>
                </a:solidFill>
                <a:effectLst/>
                <a:latin typeface=".SF NS"/>
              </a:rPr>
              <a:t>exposure,</a:t>
            </a:r>
            <a:r>
              <a:rPr lang="zh-CN" altLang="en-US" b="1" dirty="0">
                <a:solidFill>
                  <a:srgbClr val="0E0E0E"/>
                </a:solidFill>
                <a:effectLst/>
                <a:latin typeface=".SF NS"/>
              </a:rPr>
              <a:t> </a:t>
            </a:r>
            <a:r>
              <a:rPr lang="en-US" altLang="zh-CN" b="1" dirty="0">
                <a:solidFill>
                  <a:srgbClr val="0E0E0E"/>
                </a:solidFill>
                <a:effectLst/>
                <a:latin typeface=".SF NS"/>
              </a:rPr>
              <a:t>beyond</a:t>
            </a:r>
            <a:r>
              <a:rPr lang="zh-CN" altLang="en-US" b="1" dirty="0">
                <a:solidFill>
                  <a:srgbClr val="0E0E0E"/>
                </a:solidFill>
                <a:effectLst/>
                <a:latin typeface=".SF NS"/>
              </a:rPr>
              <a:t> </a:t>
            </a:r>
            <a:r>
              <a:rPr lang="en-US" altLang="zh-CN" b="1" dirty="0">
                <a:solidFill>
                  <a:srgbClr val="0E0E0E"/>
                </a:solidFill>
                <a:effectLst/>
                <a:latin typeface=".SF NS"/>
              </a:rPr>
              <a:t>which,</a:t>
            </a:r>
            <a:r>
              <a:rPr lang="zh-CN" altLang="en-US" b="1" dirty="0">
                <a:solidFill>
                  <a:srgbClr val="0E0E0E"/>
                </a:solidFill>
                <a:effectLst/>
                <a:latin typeface=".SF NS"/>
              </a:rPr>
              <a:t> </a:t>
            </a: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 </a:t>
            </a:r>
            <a:r>
              <a:rPr lang="en-US" altLang="zh-CN" b="1" dirty="0">
                <a:solidFill>
                  <a:srgbClr val="0E0E0E"/>
                </a:solidFill>
                <a:effectLst/>
                <a:latin typeface=".SF NS"/>
              </a:rPr>
              <a:t>Excessive information exposure</a:t>
            </a:r>
            <a:r>
              <a:rPr lang="en-US" altLang="zh-CN" dirty="0">
                <a:solidFill>
                  <a:srgbClr val="0E0E0E"/>
                </a:solidFill>
                <a:effectLst/>
                <a:latin typeface=".SF NS"/>
              </a:rPr>
              <a:t> does not improve utility but rather increases </a:t>
            </a:r>
            <a:r>
              <a:rPr lang="en-US" altLang="zh-CN" b="1" dirty="0">
                <a:solidFill>
                  <a:srgbClr val="0E0E0E"/>
                </a:solidFill>
                <a:effectLst/>
                <a:latin typeface=".SF NS"/>
              </a:rPr>
              <a:t>privacy</a:t>
            </a:r>
            <a:r>
              <a:rPr lang="en-US" altLang="zh-CN" dirty="0">
                <a:solidFill>
                  <a:srgbClr val="0E0E0E"/>
                </a:solidFill>
                <a:effectLst/>
                <a:latin typeface=".SF NS"/>
              </a:rPr>
              <a:t> and </a:t>
            </a:r>
            <a:r>
              <a:rPr lang="en-US" altLang="zh-CN" b="1" dirty="0">
                <a:solidFill>
                  <a:srgbClr val="0E0E0E"/>
                </a:solidFill>
                <a:effectLst/>
                <a:latin typeface=".SF NS"/>
              </a:rPr>
              <a:t>efficiency risks.</a:t>
            </a: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 Conversely, </a:t>
            </a:r>
            <a:r>
              <a:rPr lang="en-US" altLang="zh-CN" b="1" dirty="0">
                <a:solidFill>
                  <a:srgbClr val="0E0E0E"/>
                </a:solidFill>
                <a:effectLst/>
                <a:latin typeface=".SF NS"/>
              </a:rPr>
              <a:t>insufficient information exposure</a:t>
            </a:r>
            <a:r>
              <a:rPr lang="en-US" altLang="zh-CN" dirty="0">
                <a:solidFill>
                  <a:srgbClr val="0E0E0E"/>
                </a:solidFill>
                <a:effectLst/>
                <a:latin typeface=".SF NS"/>
              </a:rPr>
              <a:t> can harm utility, requiring us to carefully balance </a:t>
            </a:r>
            <a:r>
              <a:rPr lang="en-US" altLang="zh-CN" b="1" dirty="0">
                <a:solidFill>
                  <a:srgbClr val="0E0E0E"/>
                </a:solidFill>
                <a:effectLst/>
                <a:latin typeface=".SF NS"/>
              </a:rPr>
              <a:t>privacy</a:t>
            </a:r>
            <a:r>
              <a:rPr lang="en-US" altLang="zh-CN" dirty="0">
                <a:solidFill>
                  <a:srgbClr val="0E0E0E"/>
                </a:solidFill>
                <a:effectLst/>
                <a:latin typeface=".SF NS"/>
              </a:rPr>
              <a:t>, </a:t>
            </a:r>
            <a:r>
              <a:rPr lang="en-US" altLang="zh-CN" b="1" dirty="0">
                <a:solidFill>
                  <a:srgbClr val="0E0E0E"/>
                </a:solidFill>
                <a:effectLst/>
                <a:latin typeface=".SF NS"/>
              </a:rPr>
              <a:t>utility</a:t>
            </a:r>
            <a:r>
              <a:rPr lang="en-US" altLang="zh-CN" dirty="0">
                <a:solidFill>
                  <a:srgbClr val="0E0E0E"/>
                </a:solidFill>
                <a:effectLst/>
                <a:latin typeface=".SF NS"/>
              </a:rPr>
              <a:t>, and </a:t>
            </a:r>
            <a:r>
              <a:rPr lang="en-US" altLang="zh-CN" b="1" dirty="0">
                <a:solidFill>
                  <a:srgbClr val="0E0E0E"/>
                </a:solidFill>
                <a:effectLst/>
                <a:latin typeface=".SF NS"/>
              </a:rPr>
              <a:t>efficiency.</a:t>
            </a:r>
          </a:p>
          <a:p>
            <a:pPr>
              <a:spcBef>
                <a:spcPts val="900"/>
              </a:spcBef>
            </a:pP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To achieve</a:t>
            </a:r>
            <a:r>
              <a:rPr lang="zh-CN" altLang="en-US" dirty="0">
                <a:solidFill>
                  <a:srgbClr val="0E0E0E"/>
                </a:solidFill>
                <a:effectLst/>
                <a:latin typeface=".SF NS"/>
              </a:rPr>
              <a:t> </a:t>
            </a:r>
            <a:r>
              <a:rPr lang="en-US" altLang="zh-CN" dirty="0">
                <a:solidFill>
                  <a:srgbClr val="0E0E0E"/>
                </a:solidFill>
                <a:effectLst/>
                <a:latin typeface=".SF NS"/>
              </a:rPr>
              <a:t>this, we</a:t>
            </a:r>
            <a:r>
              <a:rPr lang="zh-CN" altLang="en-US" dirty="0">
                <a:solidFill>
                  <a:srgbClr val="0E0E0E"/>
                </a:solidFill>
                <a:effectLst/>
                <a:latin typeface=".SF NS"/>
              </a:rPr>
              <a:t> </a:t>
            </a:r>
            <a:r>
              <a:rPr lang="en-US" altLang="zh-CN" dirty="0">
                <a:solidFill>
                  <a:srgbClr val="0E0E0E"/>
                </a:solidFill>
                <a:effectLst/>
                <a:latin typeface=".SF NS"/>
              </a:rPr>
              <a:t>pursue</a:t>
            </a:r>
            <a:r>
              <a:rPr lang="zh-CN" altLang="en-US" dirty="0">
                <a:solidFill>
                  <a:srgbClr val="0E0E0E"/>
                </a:solidFill>
                <a:effectLst/>
                <a:latin typeface=".SF NS"/>
              </a:rPr>
              <a:t> </a:t>
            </a:r>
            <a:r>
              <a:rPr lang="en-US" altLang="zh-CN" b="1" dirty="0">
                <a:solidFill>
                  <a:srgbClr val="0E0E0E"/>
                </a:solidFill>
                <a:effectLst/>
                <a:latin typeface=".SF NS"/>
              </a:rPr>
              <a:t>Minimum-Necessary Information Exposure (MNIE).</a:t>
            </a:r>
            <a:endParaRPr lang="en-US" altLang="zh-CN" dirty="0">
              <a:solidFill>
                <a:srgbClr val="0E0E0E"/>
              </a:solidFill>
              <a:effectLst/>
              <a:latin typeface=".SF NS"/>
            </a:endParaRPr>
          </a:p>
          <a:p>
            <a:pPr>
              <a:spcBef>
                <a:spcPts val="900"/>
              </a:spcBef>
            </a:pPr>
            <a:r>
              <a:rPr lang="en-US" altLang="zh-CN" dirty="0">
                <a:solidFill>
                  <a:srgbClr val="0E0E0E"/>
                </a:solidFill>
                <a:effectLst/>
                <a:latin typeface=".SF NS"/>
              </a:rPr>
              <a:t>This principle</a:t>
            </a:r>
            <a:r>
              <a:rPr lang="zh-CN" altLang="en-US" dirty="0">
                <a:solidFill>
                  <a:srgbClr val="0E0E0E"/>
                </a:solidFill>
                <a:effectLst/>
                <a:latin typeface=".SF NS"/>
              </a:rPr>
              <a:t> </a:t>
            </a:r>
            <a:r>
              <a:rPr lang="en-US" altLang="zh-CN" dirty="0">
                <a:solidFill>
                  <a:srgbClr val="0E0E0E"/>
                </a:solidFill>
                <a:effectLst/>
                <a:latin typeface=".SF NS"/>
              </a:rPr>
              <a:t>serves as the foundation of this thesis</a:t>
            </a:r>
            <a:r>
              <a:rPr lang="zh-CN" altLang="en-US" dirty="0">
                <a:solidFill>
                  <a:srgbClr val="0E0E0E"/>
                </a:solidFill>
                <a:effectLst/>
                <a:latin typeface=".SF NS"/>
              </a:rPr>
              <a:t> </a:t>
            </a:r>
            <a:r>
              <a:rPr lang="en-US" altLang="zh-CN" dirty="0">
                <a:solidFill>
                  <a:srgbClr val="0E0E0E"/>
                </a:solidFill>
                <a:effectLst/>
                <a:latin typeface=".SF NS"/>
              </a:rPr>
              <a:t>and</a:t>
            </a:r>
            <a:r>
              <a:rPr lang="zh-CN" altLang="en-US" dirty="0">
                <a:solidFill>
                  <a:srgbClr val="0E0E0E"/>
                </a:solidFill>
                <a:effectLst/>
                <a:latin typeface=".SF NS"/>
              </a:rPr>
              <a:t> </a:t>
            </a:r>
            <a:r>
              <a:rPr lang="en-US" altLang="zh-CN" dirty="0">
                <a:solidFill>
                  <a:srgbClr val="0E0E0E"/>
                </a:solidFill>
                <a:effectLst/>
                <a:latin typeface=".SF NS"/>
              </a:rPr>
              <a:t>will</a:t>
            </a:r>
            <a:r>
              <a:rPr lang="zh-CN" altLang="en-US" dirty="0">
                <a:solidFill>
                  <a:srgbClr val="0E0E0E"/>
                </a:solidFill>
                <a:effectLst/>
                <a:latin typeface=".SF NS"/>
              </a:rPr>
              <a:t> </a:t>
            </a:r>
            <a:r>
              <a:rPr lang="en-US" altLang="zh-CN" dirty="0">
                <a:solidFill>
                  <a:srgbClr val="0E0E0E"/>
                </a:solidFill>
                <a:effectLst/>
                <a:latin typeface=".SF NS"/>
              </a:rPr>
              <a:t>be</a:t>
            </a:r>
            <a:r>
              <a:rPr lang="zh-CN" altLang="en-US" dirty="0">
                <a:solidFill>
                  <a:srgbClr val="0E0E0E"/>
                </a:solidFill>
                <a:effectLst/>
                <a:latin typeface=".SF NS"/>
              </a:rPr>
              <a:t> </a:t>
            </a:r>
            <a:r>
              <a:rPr lang="en-US" altLang="zh-CN" dirty="0">
                <a:solidFill>
                  <a:srgbClr val="0E0E0E"/>
                </a:solidFill>
                <a:effectLst/>
                <a:latin typeface=".SF NS"/>
              </a:rPr>
              <a:t>elaborated</a:t>
            </a:r>
            <a:r>
              <a:rPr lang="zh-CN" altLang="en-US" dirty="0">
                <a:solidFill>
                  <a:srgbClr val="0E0E0E"/>
                </a:solidFill>
                <a:effectLst/>
                <a:latin typeface=".SF NS"/>
              </a:rPr>
              <a:t> </a:t>
            </a:r>
            <a:r>
              <a:rPr lang="en-US" altLang="zh-CN" dirty="0">
                <a:solidFill>
                  <a:srgbClr val="0E0E0E"/>
                </a:solidFill>
                <a:effectLst/>
                <a:latin typeface=".SF NS"/>
              </a:rPr>
              <a:t>later.</a:t>
            </a:r>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7</a:t>
            </a:fld>
            <a:endParaRPr lang="en-US"/>
          </a:p>
        </p:txBody>
      </p:sp>
    </p:spTree>
    <p:extLst>
      <p:ext uri="{BB962C8B-B14F-4D97-AF65-F5344CB8AC3E}">
        <p14:creationId xmlns:p14="http://schemas.microsoft.com/office/powerpoint/2010/main" val="3904913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Next</a:t>
            </a:r>
            <a:r>
              <a:rPr lang="zh-CN" altLang="en-US" dirty="0"/>
              <a:t> </a:t>
            </a:r>
            <a:r>
              <a:rPr lang="en-US" altLang="zh-CN" dirty="0"/>
              <a:t>I</a:t>
            </a:r>
            <a:r>
              <a:rPr lang="zh-CN" altLang="en-US" dirty="0"/>
              <a:t> </a:t>
            </a:r>
            <a:r>
              <a:rPr lang="en-US" altLang="zh-CN" dirty="0"/>
              <a:t>will</a:t>
            </a:r>
            <a:r>
              <a:rPr lang="zh-CN" altLang="en-US" dirty="0"/>
              <a:t> </a:t>
            </a:r>
            <a:r>
              <a:rPr lang="en-US" altLang="zh-CN" dirty="0"/>
              <a:t>introduce</a:t>
            </a:r>
            <a:r>
              <a:rPr lang="zh-CN" altLang="en-US" dirty="0"/>
              <a:t> </a:t>
            </a:r>
            <a:r>
              <a:rPr lang="en-US" altLang="zh-CN" dirty="0"/>
              <a:t>the</a:t>
            </a:r>
            <a:r>
              <a:rPr lang="zh-CN" altLang="en-US" dirty="0"/>
              <a:t> </a:t>
            </a:r>
            <a:r>
              <a:rPr lang="en-US" altLang="zh-CN" dirty="0"/>
              <a:t>overview</a:t>
            </a:r>
            <a:r>
              <a:rPr lang="zh-CN" altLang="en-US" dirty="0"/>
              <a:t> </a:t>
            </a:r>
            <a:r>
              <a:rPr lang="en-US" altLang="zh-CN" dirty="0"/>
              <a:t>of</a:t>
            </a:r>
            <a:r>
              <a:rPr lang="zh-CN" altLang="en-US" dirty="0"/>
              <a:t> </a:t>
            </a:r>
            <a:r>
              <a:rPr lang="en-US" altLang="zh-CN" dirty="0"/>
              <a:t>VFL</a:t>
            </a:r>
            <a:r>
              <a:rPr lang="zh-CN" altLang="en-US" dirty="0"/>
              <a:t> </a:t>
            </a:r>
            <a:r>
              <a:rPr lang="en-US" altLang="zh-CN" dirty="0"/>
              <a:t>and</a:t>
            </a:r>
            <a:r>
              <a:rPr lang="zh-CN" altLang="en-US" dirty="0"/>
              <a:t> </a:t>
            </a:r>
            <a:r>
              <a:rPr lang="en-US" altLang="zh-CN" dirty="0"/>
              <a:t>the</a:t>
            </a:r>
            <a:r>
              <a:rPr lang="zh-CN" altLang="en-US" dirty="0"/>
              <a:t> </a:t>
            </a:r>
            <a:r>
              <a:rPr lang="en-US" altLang="zh-CN" dirty="0"/>
              <a:t>concept</a:t>
            </a:r>
            <a:r>
              <a:rPr lang="zh-CN" altLang="en-US" dirty="0"/>
              <a:t> </a:t>
            </a:r>
            <a:r>
              <a:rPr lang="en-US" altLang="zh-CN" dirty="0"/>
              <a:t>of</a:t>
            </a:r>
            <a:r>
              <a:rPr lang="zh-CN" altLang="en-US" dirty="0"/>
              <a:t> </a:t>
            </a:r>
            <a:r>
              <a:rPr lang="en-US" altLang="zh-CN" dirty="0"/>
              <a:t>our</a:t>
            </a:r>
            <a:r>
              <a:rPr lang="zh-CN" altLang="en-US" dirty="0"/>
              <a:t> </a:t>
            </a:r>
            <a:r>
              <a:rPr lang="en-US" altLang="zh-CN" dirty="0"/>
              <a:t>proposed</a:t>
            </a:r>
            <a:r>
              <a:rPr lang="zh-CN" altLang="en-US" dirty="0"/>
              <a:t> </a:t>
            </a:r>
            <a:r>
              <a:rPr lang="en-US" altLang="zh-CN" dirty="0"/>
              <a:t>minimum-necessary</a:t>
            </a:r>
            <a:r>
              <a:rPr lang="zh-CN" altLang="en-US" dirty="0"/>
              <a:t> </a:t>
            </a:r>
            <a:r>
              <a:rPr lang="en-US" altLang="zh-CN" dirty="0"/>
              <a:t>information</a:t>
            </a:r>
            <a:r>
              <a:rPr lang="zh-CN" altLang="en-US" dirty="0"/>
              <a:t> </a:t>
            </a:r>
            <a:r>
              <a:rPr lang="en-US" altLang="zh-CN" dirty="0"/>
              <a:t>exposure.</a:t>
            </a:r>
            <a:endParaRPr lang="zh-CN" altLang="en-US" dirty="0"/>
          </a:p>
        </p:txBody>
      </p:sp>
      <p:sp>
        <p:nvSpPr>
          <p:cNvPr id="4" name="灯片编号占位符 3"/>
          <p:cNvSpPr>
            <a:spLocks noGrp="1"/>
          </p:cNvSpPr>
          <p:nvPr>
            <p:ph type="sldNum" sz="quarter" idx="5"/>
          </p:nvPr>
        </p:nvSpPr>
        <p:spPr/>
        <p:txBody>
          <a:bodyPr/>
          <a:lstStyle/>
          <a:p>
            <a:fld id="{2682DE49-10B4-4595-8379-273411D8A467}" type="slidenum">
              <a:rPr lang="zh-CN" altLang="en-US" smtClean="0"/>
              <a:t>8</a:t>
            </a:fld>
            <a:endParaRPr lang="zh-CN" altLang="en-US"/>
          </a:p>
        </p:txBody>
      </p:sp>
    </p:spTree>
    <p:extLst>
      <p:ext uri="{BB962C8B-B14F-4D97-AF65-F5344CB8AC3E}">
        <p14:creationId xmlns:p14="http://schemas.microsoft.com/office/powerpoint/2010/main" val="1894963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In</a:t>
            </a:r>
            <a:r>
              <a:rPr kumimoji="1" lang="zh-CN" altLang="en-US" dirty="0"/>
              <a:t> </a:t>
            </a:r>
            <a:r>
              <a:rPr kumimoji="1" lang="en-US" altLang="zh-CN" dirty="0"/>
              <a:t>VFL,</a:t>
            </a:r>
            <a:r>
              <a:rPr kumimoji="1" lang="zh-CN" altLang="en-US" dirty="0"/>
              <a:t> </a:t>
            </a:r>
            <a:r>
              <a:rPr kumimoji="1" lang="en-US" altLang="zh-CN" dirty="0"/>
              <a:t>we</a:t>
            </a:r>
            <a:r>
              <a:rPr kumimoji="1" lang="zh-CN" altLang="en-US" dirty="0"/>
              <a:t> </a:t>
            </a:r>
            <a:r>
              <a:rPr kumimoji="1" lang="en-US" altLang="zh-CN" dirty="0"/>
              <a:t>have</a:t>
            </a:r>
            <a:r>
              <a:rPr kumimoji="1" lang="zh-CN" altLang="en-US" dirty="0"/>
              <a:t> </a:t>
            </a:r>
            <a:r>
              <a:rPr kumimoji="1" lang="en-US" altLang="zh-CN" dirty="0"/>
              <a:t>N</a:t>
            </a:r>
            <a:r>
              <a:rPr kumimoji="1" lang="zh-CN" altLang="en-US" dirty="0"/>
              <a:t> </a:t>
            </a:r>
            <a:r>
              <a:rPr kumimoji="1" lang="en-US" altLang="zh-CN" dirty="0"/>
              <a:t>parties</a:t>
            </a:r>
            <a:r>
              <a:rPr kumimoji="1" lang="zh-CN" altLang="en-US" dirty="0"/>
              <a:t> </a:t>
            </a:r>
            <a:r>
              <a:rPr kumimoji="1" lang="en-US" altLang="zh-CN" dirty="0"/>
              <a:t>...</a:t>
            </a: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6791FC75-C9A7-1045-8278-CB4C79C9C1CB}" type="slidenum">
              <a:rPr lang="en-US" smtClean="0"/>
              <a:t>9</a:t>
            </a:fld>
            <a:endParaRPr lang="en-US"/>
          </a:p>
        </p:txBody>
      </p:sp>
    </p:spTree>
    <p:extLst>
      <p:ext uri="{BB962C8B-B14F-4D97-AF65-F5344CB8AC3E}">
        <p14:creationId xmlns:p14="http://schemas.microsoft.com/office/powerpoint/2010/main" val="3053581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C2F93-53B1-4843-BCD6-6A59E92954A9}"/>
              </a:ext>
            </a:extLst>
          </p:cNvPr>
          <p:cNvSpPr>
            <a:spLocks noGrp="1"/>
          </p:cNvSpPr>
          <p:nvPr>
            <p:ph type="ctrTitle"/>
          </p:nvPr>
        </p:nvSpPr>
        <p:spPr>
          <a:xfrm>
            <a:off x="1524000" y="1122363"/>
            <a:ext cx="9144000" cy="2387600"/>
          </a:xfrm>
        </p:spPr>
        <p:txBody>
          <a:bodyPr anchor="b">
            <a:normAutofit/>
          </a:bodyPr>
          <a:lstStyle>
            <a:lvl1pPr algn="ctr">
              <a:defRPr sz="5400">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76091FF8-694A-AE4C-95EE-3C69FB4277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69F1B5-28F5-C64E-8E63-022AD07347AB}"/>
              </a:ext>
            </a:extLst>
          </p:cNvPr>
          <p:cNvSpPr>
            <a:spLocks noGrp="1"/>
          </p:cNvSpPr>
          <p:nvPr>
            <p:ph type="dt" sz="half" idx="10"/>
          </p:nvPr>
        </p:nvSpPr>
        <p:spPr/>
        <p:txBody>
          <a:bodyPr/>
          <a:lstStyle/>
          <a:p>
            <a:fld id="{9C608C91-77E0-3043-9B42-D07643D153E5}" type="datetime1">
              <a:rPr lang="zh-CN" altLang="en-US" smtClean="0"/>
              <a:t>2025/2/27</a:t>
            </a:fld>
            <a:endParaRPr lang="en-US"/>
          </a:p>
        </p:txBody>
      </p:sp>
      <p:sp>
        <p:nvSpPr>
          <p:cNvPr id="5" name="Footer Placeholder 4">
            <a:extLst>
              <a:ext uri="{FF2B5EF4-FFF2-40B4-BE49-F238E27FC236}">
                <a16:creationId xmlns:a16="http://schemas.microsoft.com/office/drawing/2014/main" id="{7CB866F0-7AE1-7541-8D88-E78AFBF96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382453-8722-AD45-90B4-432E90E7EBDE}"/>
              </a:ext>
            </a:extLst>
          </p:cNvPr>
          <p:cNvSpPr>
            <a:spLocks noGrp="1"/>
          </p:cNvSpPr>
          <p:nvPr>
            <p:ph type="sldNum" sz="quarter" idx="12"/>
          </p:nvPr>
        </p:nvSpPr>
        <p:spPr/>
        <p:txBody>
          <a:bodyPr/>
          <a:lstStyle>
            <a:lvl1pPr>
              <a:defRPr sz="1600"/>
            </a:lvl1pPr>
          </a:lstStyle>
          <a:p>
            <a:fld id="{E8A41ABE-4B4A-A44C-B1E4-B43F2FA3ED3C}" type="slidenum">
              <a:rPr lang="en-US" smtClean="0"/>
              <a:pPr/>
              <a:t>‹#›</a:t>
            </a:fld>
            <a:endParaRPr lang="en-US"/>
          </a:p>
        </p:txBody>
      </p:sp>
      <p:grpSp>
        <p:nvGrpSpPr>
          <p:cNvPr id="8" name="群組 1">
            <a:extLst>
              <a:ext uri="{FF2B5EF4-FFF2-40B4-BE49-F238E27FC236}">
                <a16:creationId xmlns:a16="http://schemas.microsoft.com/office/drawing/2014/main" id="{5FE35594-254E-E941-8029-BE8FB8B15985}"/>
              </a:ext>
            </a:extLst>
          </p:cNvPr>
          <p:cNvGrpSpPr/>
          <p:nvPr userDrawn="1"/>
        </p:nvGrpSpPr>
        <p:grpSpPr>
          <a:xfrm>
            <a:off x="3413843" y="5735638"/>
            <a:ext cx="2957995" cy="946527"/>
            <a:chOff x="2110109" y="1943024"/>
            <a:chExt cx="8009578" cy="2562980"/>
          </a:xfrm>
        </p:grpSpPr>
        <p:grpSp>
          <p:nvGrpSpPr>
            <p:cNvPr id="9" name="群組 65">
              <a:extLst>
                <a:ext uri="{FF2B5EF4-FFF2-40B4-BE49-F238E27FC236}">
                  <a16:creationId xmlns:a16="http://schemas.microsoft.com/office/drawing/2014/main" id="{2AD730BA-36D9-824C-9E4F-0B5E30AA0133}"/>
                </a:ext>
              </a:extLst>
            </p:cNvPr>
            <p:cNvGrpSpPr/>
            <p:nvPr/>
          </p:nvGrpSpPr>
          <p:grpSpPr>
            <a:xfrm>
              <a:off x="2110109" y="1943024"/>
              <a:ext cx="1632614" cy="2531084"/>
              <a:chOff x="3914775" y="1325563"/>
              <a:chExt cx="1214438" cy="1882775"/>
            </a:xfrm>
          </p:grpSpPr>
          <p:sp>
            <p:nvSpPr>
              <p:cNvPr id="64" name="AutoShape 48">
                <a:extLst>
                  <a:ext uri="{FF2B5EF4-FFF2-40B4-BE49-F238E27FC236}">
                    <a16:creationId xmlns:a16="http://schemas.microsoft.com/office/drawing/2014/main" id="{2CD536E4-38B9-BA44-BF63-449979D027F3}"/>
                  </a:ext>
                </a:extLst>
              </p:cNvPr>
              <p:cNvSpPr>
                <a:spLocks noChangeAspect="1" noChangeArrowheads="1" noTextEdit="1"/>
              </p:cNvSpPr>
              <p:nvPr/>
            </p:nvSpPr>
            <p:spPr bwMode="auto">
              <a:xfrm>
                <a:off x="3914775" y="1325563"/>
                <a:ext cx="1214438"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sp>
            <p:nvSpPr>
              <p:cNvPr id="65" name="Freeform 50">
                <a:extLst>
                  <a:ext uri="{FF2B5EF4-FFF2-40B4-BE49-F238E27FC236}">
                    <a16:creationId xmlns:a16="http://schemas.microsoft.com/office/drawing/2014/main" id="{DD5080D8-F3D6-F041-96EF-9291E0F54AC9}"/>
                  </a:ext>
                </a:extLst>
              </p:cNvPr>
              <p:cNvSpPr>
                <a:spLocks/>
              </p:cNvSpPr>
              <p:nvPr/>
            </p:nvSpPr>
            <p:spPr bwMode="auto">
              <a:xfrm>
                <a:off x="4184650" y="2138363"/>
                <a:ext cx="673100" cy="1069975"/>
              </a:xfrm>
              <a:custGeom>
                <a:avLst/>
                <a:gdLst>
                  <a:gd name="T0" fmla="*/ 979 w 979"/>
                  <a:gd name="T1" fmla="*/ 1556 h 1556"/>
                  <a:gd name="T2" fmla="*/ 659 w 979"/>
                  <a:gd name="T3" fmla="*/ 1022 h 1556"/>
                  <a:gd name="T4" fmla="*/ 649 w 979"/>
                  <a:gd name="T5" fmla="*/ 990 h 1556"/>
                  <a:gd name="T6" fmla="*/ 649 w 979"/>
                  <a:gd name="T7" fmla="*/ 978 h 1556"/>
                  <a:gd name="T8" fmla="*/ 649 w 979"/>
                  <a:gd name="T9" fmla="*/ 950 h 1556"/>
                  <a:gd name="T10" fmla="*/ 649 w 979"/>
                  <a:gd name="T11" fmla="*/ 0 h 1556"/>
                  <a:gd name="T12" fmla="*/ 528 w 979"/>
                  <a:gd name="T13" fmla="*/ 0 h 1556"/>
                  <a:gd name="T14" fmla="*/ 528 w 979"/>
                  <a:gd name="T15" fmla="*/ 991 h 1556"/>
                  <a:gd name="T16" fmla="*/ 528 w 979"/>
                  <a:gd name="T17" fmla="*/ 1021 h 1556"/>
                  <a:gd name="T18" fmla="*/ 740 w 979"/>
                  <a:gd name="T19" fmla="*/ 1375 h 1556"/>
                  <a:gd name="T20" fmla="*/ 240 w 979"/>
                  <a:gd name="T21" fmla="*/ 1375 h 1556"/>
                  <a:gd name="T22" fmla="*/ 452 w 979"/>
                  <a:gd name="T23" fmla="*/ 1021 h 1556"/>
                  <a:gd name="T24" fmla="*/ 452 w 979"/>
                  <a:gd name="T25" fmla="*/ 991 h 1556"/>
                  <a:gd name="T26" fmla="*/ 452 w 979"/>
                  <a:gd name="T27" fmla="*/ 0 h 1556"/>
                  <a:gd name="T28" fmla="*/ 331 w 979"/>
                  <a:gd name="T29" fmla="*/ 0 h 1556"/>
                  <a:gd name="T30" fmla="*/ 331 w 979"/>
                  <a:gd name="T31" fmla="*/ 950 h 1556"/>
                  <a:gd name="T32" fmla="*/ 331 w 979"/>
                  <a:gd name="T33" fmla="*/ 978 h 1556"/>
                  <a:gd name="T34" fmla="*/ 331 w 979"/>
                  <a:gd name="T35" fmla="*/ 990 h 1556"/>
                  <a:gd name="T36" fmla="*/ 321 w 979"/>
                  <a:gd name="T37" fmla="*/ 1022 h 1556"/>
                  <a:gd name="T38" fmla="*/ 0 w 979"/>
                  <a:gd name="T39" fmla="*/ 1556 h 1556"/>
                  <a:gd name="T40" fmla="*/ 979 w 979"/>
                  <a:gd name="T41" fmla="*/ 1556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9" h="1556">
                    <a:moveTo>
                      <a:pt x="979" y="1556"/>
                    </a:moveTo>
                    <a:cubicBezTo>
                      <a:pt x="659" y="1022"/>
                      <a:pt x="659" y="1022"/>
                      <a:pt x="659" y="1022"/>
                    </a:cubicBezTo>
                    <a:cubicBezTo>
                      <a:pt x="659" y="1022"/>
                      <a:pt x="649" y="1010"/>
                      <a:pt x="649" y="990"/>
                    </a:cubicBezTo>
                    <a:cubicBezTo>
                      <a:pt x="649" y="978"/>
                      <a:pt x="649" y="978"/>
                      <a:pt x="649" y="978"/>
                    </a:cubicBezTo>
                    <a:cubicBezTo>
                      <a:pt x="649" y="950"/>
                      <a:pt x="649" y="950"/>
                      <a:pt x="649" y="950"/>
                    </a:cubicBezTo>
                    <a:cubicBezTo>
                      <a:pt x="649" y="0"/>
                      <a:pt x="649" y="0"/>
                      <a:pt x="649" y="0"/>
                    </a:cubicBezTo>
                    <a:cubicBezTo>
                      <a:pt x="528" y="0"/>
                      <a:pt x="528" y="0"/>
                      <a:pt x="528" y="0"/>
                    </a:cubicBezTo>
                    <a:cubicBezTo>
                      <a:pt x="528" y="991"/>
                      <a:pt x="528" y="991"/>
                      <a:pt x="528" y="991"/>
                    </a:cubicBezTo>
                    <a:cubicBezTo>
                      <a:pt x="528" y="1021"/>
                      <a:pt x="528" y="1021"/>
                      <a:pt x="528" y="1021"/>
                    </a:cubicBezTo>
                    <a:cubicBezTo>
                      <a:pt x="538" y="1031"/>
                      <a:pt x="740" y="1375"/>
                      <a:pt x="740" y="1375"/>
                    </a:cubicBezTo>
                    <a:cubicBezTo>
                      <a:pt x="240" y="1375"/>
                      <a:pt x="240" y="1375"/>
                      <a:pt x="240" y="1375"/>
                    </a:cubicBezTo>
                    <a:cubicBezTo>
                      <a:pt x="240" y="1375"/>
                      <a:pt x="441" y="1031"/>
                      <a:pt x="452" y="1021"/>
                    </a:cubicBezTo>
                    <a:cubicBezTo>
                      <a:pt x="452" y="991"/>
                      <a:pt x="452" y="991"/>
                      <a:pt x="452" y="991"/>
                    </a:cubicBezTo>
                    <a:cubicBezTo>
                      <a:pt x="452" y="0"/>
                      <a:pt x="452" y="0"/>
                      <a:pt x="452" y="0"/>
                    </a:cubicBezTo>
                    <a:cubicBezTo>
                      <a:pt x="331" y="0"/>
                      <a:pt x="331" y="0"/>
                      <a:pt x="331" y="0"/>
                    </a:cubicBezTo>
                    <a:cubicBezTo>
                      <a:pt x="331" y="950"/>
                      <a:pt x="331" y="950"/>
                      <a:pt x="331" y="950"/>
                    </a:cubicBezTo>
                    <a:cubicBezTo>
                      <a:pt x="331" y="978"/>
                      <a:pt x="331" y="978"/>
                      <a:pt x="331" y="978"/>
                    </a:cubicBezTo>
                    <a:cubicBezTo>
                      <a:pt x="331" y="990"/>
                      <a:pt x="331" y="990"/>
                      <a:pt x="331" y="990"/>
                    </a:cubicBezTo>
                    <a:cubicBezTo>
                      <a:pt x="331" y="1010"/>
                      <a:pt x="321" y="1022"/>
                      <a:pt x="321" y="1022"/>
                    </a:cubicBezTo>
                    <a:cubicBezTo>
                      <a:pt x="0" y="1556"/>
                      <a:pt x="0" y="1556"/>
                      <a:pt x="0" y="1556"/>
                    </a:cubicBezTo>
                    <a:lnTo>
                      <a:pt x="979" y="1556"/>
                    </a:ln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66" name="Freeform 51">
                <a:extLst>
                  <a:ext uri="{FF2B5EF4-FFF2-40B4-BE49-F238E27FC236}">
                    <a16:creationId xmlns:a16="http://schemas.microsoft.com/office/drawing/2014/main" id="{7911E263-AB3D-3E41-A2F6-5B4C9A78D262}"/>
                  </a:ext>
                </a:extLst>
              </p:cNvPr>
              <p:cNvSpPr>
                <a:spLocks/>
              </p:cNvSpPr>
              <p:nvPr/>
            </p:nvSpPr>
            <p:spPr bwMode="auto">
              <a:xfrm>
                <a:off x="4216400" y="1325563"/>
                <a:ext cx="614363" cy="336550"/>
              </a:xfrm>
              <a:custGeom>
                <a:avLst/>
                <a:gdLst>
                  <a:gd name="T0" fmla="*/ 834 w 894"/>
                  <a:gd name="T1" fmla="*/ 490 h 490"/>
                  <a:gd name="T2" fmla="*/ 679 w 894"/>
                  <a:gd name="T3" fmla="*/ 77 h 490"/>
                  <a:gd name="T4" fmla="*/ 430 w 894"/>
                  <a:gd name="T5" fmla="*/ 0 h 490"/>
                  <a:gd name="T6" fmla="*/ 198 w 894"/>
                  <a:gd name="T7" fmla="*/ 77 h 490"/>
                  <a:gd name="T8" fmla="*/ 51 w 894"/>
                  <a:gd name="T9" fmla="*/ 490 h 490"/>
                  <a:gd name="T10" fmla="*/ 834 w 894"/>
                  <a:gd name="T11" fmla="*/ 490 h 490"/>
                </a:gdLst>
                <a:ahLst/>
                <a:cxnLst>
                  <a:cxn ang="0">
                    <a:pos x="T0" y="T1"/>
                  </a:cxn>
                  <a:cxn ang="0">
                    <a:pos x="T2" y="T3"/>
                  </a:cxn>
                  <a:cxn ang="0">
                    <a:pos x="T4" y="T5"/>
                  </a:cxn>
                  <a:cxn ang="0">
                    <a:pos x="T6" y="T7"/>
                  </a:cxn>
                  <a:cxn ang="0">
                    <a:pos x="T8" y="T9"/>
                  </a:cxn>
                  <a:cxn ang="0">
                    <a:pos x="T10" y="T11"/>
                  </a:cxn>
                </a:cxnLst>
                <a:rect l="0" t="0" r="r" b="b"/>
                <a:pathLst>
                  <a:path w="894" h="490">
                    <a:moveTo>
                      <a:pt x="834" y="490"/>
                    </a:moveTo>
                    <a:cubicBezTo>
                      <a:pt x="834" y="490"/>
                      <a:pt x="894" y="241"/>
                      <a:pt x="679" y="77"/>
                    </a:cubicBezTo>
                    <a:cubicBezTo>
                      <a:pt x="679" y="77"/>
                      <a:pt x="593" y="0"/>
                      <a:pt x="430" y="0"/>
                    </a:cubicBezTo>
                    <a:cubicBezTo>
                      <a:pt x="284" y="0"/>
                      <a:pt x="198" y="77"/>
                      <a:pt x="198" y="77"/>
                    </a:cubicBezTo>
                    <a:cubicBezTo>
                      <a:pt x="0" y="215"/>
                      <a:pt x="51" y="490"/>
                      <a:pt x="51" y="490"/>
                    </a:cubicBezTo>
                    <a:lnTo>
                      <a:pt x="834" y="490"/>
                    </a:ln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67" name="Freeform 52">
                <a:extLst>
                  <a:ext uri="{FF2B5EF4-FFF2-40B4-BE49-F238E27FC236}">
                    <a16:creationId xmlns:a16="http://schemas.microsoft.com/office/drawing/2014/main" id="{DD7CA4F8-6A54-D04B-AB7B-9C4282C43387}"/>
                  </a:ext>
                </a:extLst>
              </p:cNvPr>
              <p:cNvSpPr>
                <a:spLocks/>
              </p:cNvSpPr>
              <p:nvPr/>
            </p:nvSpPr>
            <p:spPr bwMode="auto">
              <a:xfrm>
                <a:off x="4257675" y="1679576"/>
                <a:ext cx="527050" cy="30163"/>
              </a:xfrm>
              <a:custGeom>
                <a:avLst/>
                <a:gdLst>
                  <a:gd name="T0" fmla="*/ 14 w 765"/>
                  <a:gd name="T1" fmla="*/ 43 h 43"/>
                  <a:gd name="T2" fmla="*/ 750 w 765"/>
                  <a:gd name="T3" fmla="*/ 43 h 43"/>
                  <a:gd name="T4" fmla="*/ 765 w 765"/>
                  <a:gd name="T5" fmla="*/ 0 h 43"/>
                  <a:gd name="T6" fmla="*/ 0 w 765"/>
                  <a:gd name="T7" fmla="*/ 0 h 43"/>
                  <a:gd name="T8" fmla="*/ 14 w 765"/>
                  <a:gd name="T9" fmla="*/ 43 h 43"/>
                </a:gdLst>
                <a:ahLst/>
                <a:cxnLst>
                  <a:cxn ang="0">
                    <a:pos x="T0" y="T1"/>
                  </a:cxn>
                  <a:cxn ang="0">
                    <a:pos x="T2" y="T3"/>
                  </a:cxn>
                  <a:cxn ang="0">
                    <a:pos x="T4" y="T5"/>
                  </a:cxn>
                  <a:cxn ang="0">
                    <a:pos x="T6" y="T7"/>
                  </a:cxn>
                  <a:cxn ang="0">
                    <a:pos x="T8" y="T9"/>
                  </a:cxn>
                </a:cxnLst>
                <a:rect l="0" t="0" r="r" b="b"/>
                <a:pathLst>
                  <a:path w="765" h="43">
                    <a:moveTo>
                      <a:pt x="14" y="43"/>
                    </a:moveTo>
                    <a:cubicBezTo>
                      <a:pt x="750" y="43"/>
                      <a:pt x="750" y="43"/>
                      <a:pt x="750" y="43"/>
                    </a:cubicBezTo>
                    <a:cubicBezTo>
                      <a:pt x="756" y="29"/>
                      <a:pt x="761" y="15"/>
                      <a:pt x="765" y="0"/>
                    </a:cubicBezTo>
                    <a:cubicBezTo>
                      <a:pt x="0" y="0"/>
                      <a:pt x="0" y="0"/>
                      <a:pt x="0" y="0"/>
                    </a:cubicBezTo>
                    <a:cubicBezTo>
                      <a:pt x="4" y="15"/>
                      <a:pt x="9" y="29"/>
                      <a:pt x="14" y="43"/>
                    </a:cubicBez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68" name="Freeform 53">
                <a:extLst>
                  <a:ext uri="{FF2B5EF4-FFF2-40B4-BE49-F238E27FC236}">
                    <a16:creationId xmlns:a16="http://schemas.microsoft.com/office/drawing/2014/main" id="{64270DB5-A356-954D-A6F3-E80C8FFA67BC}"/>
                  </a:ext>
                </a:extLst>
              </p:cNvPr>
              <p:cNvSpPr>
                <a:spLocks/>
              </p:cNvSpPr>
              <p:nvPr/>
            </p:nvSpPr>
            <p:spPr bwMode="auto">
              <a:xfrm>
                <a:off x="4276725" y="1727201"/>
                <a:ext cx="488950" cy="28575"/>
              </a:xfrm>
              <a:custGeom>
                <a:avLst/>
                <a:gdLst>
                  <a:gd name="T0" fmla="*/ 713 w 713"/>
                  <a:gd name="T1" fmla="*/ 0 h 43"/>
                  <a:gd name="T2" fmla="*/ 0 w 713"/>
                  <a:gd name="T3" fmla="*/ 0 h 43"/>
                  <a:gd name="T4" fmla="*/ 25 w 713"/>
                  <a:gd name="T5" fmla="*/ 43 h 43"/>
                  <a:gd name="T6" fmla="*/ 688 w 713"/>
                  <a:gd name="T7" fmla="*/ 43 h 43"/>
                  <a:gd name="T8" fmla="*/ 713 w 713"/>
                  <a:gd name="T9" fmla="*/ 0 h 43"/>
                </a:gdLst>
                <a:ahLst/>
                <a:cxnLst>
                  <a:cxn ang="0">
                    <a:pos x="T0" y="T1"/>
                  </a:cxn>
                  <a:cxn ang="0">
                    <a:pos x="T2" y="T3"/>
                  </a:cxn>
                  <a:cxn ang="0">
                    <a:pos x="T4" y="T5"/>
                  </a:cxn>
                  <a:cxn ang="0">
                    <a:pos x="T6" y="T7"/>
                  </a:cxn>
                  <a:cxn ang="0">
                    <a:pos x="T8" y="T9"/>
                  </a:cxn>
                </a:cxnLst>
                <a:rect l="0" t="0" r="r" b="b"/>
                <a:pathLst>
                  <a:path w="713" h="43">
                    <a:moveTo>
                      <a:pt x="713" y="0"/>
                    </a:moveTo>
                    <a:cubicBezTo>
                      <a:pt x="0" y="0"/>
                      <a:pt x="0" y="0"/>
                      <a:pt x="0" y="0"/>
                    </a:cubicBezTo>
                    <a:cubicBezTo>
                      <a:pt x="7" y="15"/>
                      <a:pt x="16" y="29"/>
                      <a:pt x="25" y="43"/>
                    </a:cubicBezTo>
                    <a:cubicBezTo>
                      <a:pt x="688" y="43"/>
                      <a:pt x="688" y="43"/>
                      <a:pt x="688" y="43"/>
                    </a:cubicBezTo>
                    <a:cubicBezTo>
                      <a:pt x="697" y="29"/>
                      <a:pt x="705" y="15"/>
                      <a:pt x="713" y="0"/>
                    </a:cubicBez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69" name="Freeform 54">
                <a:extLst>
                  <a:ext uri="{FF2B5EF4-FFF2-40B4-BE49-F238E27FC236}">
                    <a16:creationId xmlns:a16="http://schemas.microsoft.com/office/drawing/2014/main" id="{E92ED93D-FB40-484B-8039-CE9420C92FC5}"/>
                  </a:ext>
                </a:extLst>
              </p:cNvPr>
              <p:cNvSpPr>
                <a:spLocks/>
              </p:cNvSpPr>
              <p:nvPr/>
            </p:nvSpPr>
            <p:spPr bwMode="auto">
              <a:xfrm>
                <a:off x="4305300" y="1774826"/>
                <a:ext cx="431800" cy="22225"/>
              </a:xfrm>
              <a:custGeom>
                <a:avLst/>
                <a:gdLst>
                  <a:gd name="T0" fmla="*/ 30 w 627"/>
                  <a:gd name="T1" fmla="*/ 34 h 34"/>
                  <a:gd name="T2" fmla="*/ 597 w 627"/>
                  <a:gd name="T3" fmla="*/ 34 h 34"/>
                  <a:gd name="T4" fmla="*/ 627 w 627"/>
                  <a:gd name="T5" fmla="*/ 0 h 34"/>
                  <a:gd name="T6" fmla="*/ 0 w 627"/>
                  <a:gd name="T7" fmla="*/ 0 h 34"/>
                  <a:gd name="T8" fmla="*/ 30 w 627"/>
                  <a:gd name="T9" fmla="*/ 34 h 34"/>
                </a:gdLst>
                <a:ahLst/>
                <a:cxnLst>
                  <a:cxn ang="0">
                    <a:pos x="T0" y="T1"/>
                  </a:cxn>
                  <a:cxn ang="0">
                    <a:pos x="T2" y="T3"/>
                  </a:cxn>
                  <a:cxn ang="0">
                    <a:pos x="T4" y="T5"/>
                  </a:cxn>
                  <a:cxn ang="0">
                    <a:pos x="T6" y="T7"/>
                  </a:cxn>
                  <a:cxn ang="0">
                    <a:pos x="T8" y="T9"/>
                  </a:cxn>
                </a:cxnLst>
                <a:rect l="0" t="0" r="r" b="b"/>
                <a:pathLst>
                  <a:path w="627" h="34">
                    <a:moveTo>
                      <a:pt x="30" y="34"/>
                    </a:moveTo>
                    <a:cubicBezTo>
                      <a:pt x="597" y="34"/>
                      <a:pt x="597" y="34"/>
                      <a:pt x="597" y="34"/>
                    </a:cubicBezTo>
                    <a:cubicBezTo>
                      <a:pt x="608" y="23"/>
                      <a:pt x="618" y="12"/>
                      <a:pt x="627" y="0"/>
                    </a:cubicBezTo>
                    <a:cubicBezTo>
                      <a:pt x="0" y="0"/>
                      <a:pt x="0" y="0"/>
                      <a:pt x="0" y="0"/>
                    </a:cubicBezTo>
                    <a:cubicBezTo>
                      <a:pt x="9" y="12"/>
                      <a:pt x="19" y="23"/>
                      <a:pt x="30" y="34"/>
                    </a:cubicBez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0" name="Freeform 55">
                <a:extLst>
                  <a:ext uri="{FF2B5EF4-FFF2-40B4-BE49-F238E27FC236}">
                    <a16:creationId xmlns:a16="http://schemas.microsoft.com/office/drawing/2014/main" id="{548F712D-004D-CE4B-B06A-8E4425538270}"/>
                  </a:ext>
                </a:extLst>
              </p:cNvPr>
              <p:cNvSpPr>
                <a:spLocks/>
              </p:cNvSpPr>
              <p:nvPr/>
            </p:nvSpPr>
            <p:spPr bwMode="auto">
              <a:xfrm>
                <a:off x="4344988" y="1816101"/>
                <a:ext cx="352425" cy="17463"/>
              </a:xfrm>
              <a:custGeom>
                <a:avLst/>
                <a:gdLst>
                  <a:gd name="T0" fmla="*/ 33 w 511"/>
                  <a:gd name="T1" fmla="*/ 26 h 26"/>
                  <a:gd name="T2" fmla="*/ 478 w 511"/>
                  <a:gd name="T3" fmla="*/ 26 h 26"/>
                  <a:gd name="T4" fmla="*/ 511 w 511"/>
                  <a:gd name="T5" fmla="*/ 0 h 26"/>
                  <a:gd name="T6" fmla="*/ 0 w 511"/>
                  <a:gd name="T7" fmla="*/ 0 h 26"/>
                  <a:gd name="T8" fmla="*/ 33 w 511"/>
                  <a:gd name="T9" fmla="*/ 26 h 26"/>
                </a:gdLst>
                <a:ahLst/>
                <a:cxnLst>
                  <a:cxn ang="0">
                    <a:pos x="T0" y="T1"/>
                  </a:cxn>
                  <a:cxn ang="0">
                    <a:pos x="T2" y="T3"/>
                  </a:cxn>
                  <a:cxn ang="0">
                    <a:pos x="T4" y="T5"/>
                  </a:cxn>
                  <a:cxn ang="0">
                    <a:pos x="T6" y="T7"/>
                  </a:cxn>
                  <a:cxn ang="0">
                    <a:pos x="T8" y="T9"/>
                  </a:cxn>
                </a:cxnLst>
                <a:rect l="0" t="0" r="r" b="b"/>
                <a:pathLst>
                  <a:path w="511" h="26">
                    <a:moveTo>
                      <a:pt x="33" y="26"/>
                    </a:moveTo>
                    <a:cubicBezTo>
                      <a:pt x="478" y="26"/>
                      <a:pt x="478" y="26"/>
                      <a:pt x="478" y="26"/>
                    </a:cubicBezTo>
                    <a:cubicBezTo>
                      <a:pt x="489" y="18"/>
                      <a:pt x="501" y="9"/>
                      <a:pt x="511" y="0"/>
                    </a:cubicBezTo>
                    <a:cubicBezTo>
                      <a:pt x="0" y="0"/>
                      <a:pt x="0" y="0"/>
                      <a:pt x="0" y="0"/>
                    </a:cubicBezTo>
                    <a:cubicBezTo>
                      <a:pt x="10" y="9"/>
                      <a:pt x="22" y="18"/>
                      <a:pt x="33" y="26"/>
                    </a:cubicBez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1" name="Freeform 56">
                <a:extLst>
                  <a:ext uri="{FF2B5EF4-FFF2-40B4-BE49-F238E27FC236}">
                    <a16:creationId xmlns:a16="http://schemas.microsoft.com/office/drawing/2014/main" id="{AB8792A4-659C-FF43-9181-583C937BFB68}"/>
                  </a:ext>
                </a:extLst>
              </p:cNvPr>
              <p:cNvSpPr>
                <a:spLocks/>
              </p:cNvSpPr>
              <p:nvPr/>
            </p:nvSpPr>
            <p:spPr bwMode="auto">
              <a:xfrm>
                <a:off x="4411663" y="1857376"/>
                <a:ext cx="220663" cy="23813"/>
              </a:xfrm>
              <a:custGeom>
                <a:avLst/>
                <a:gdLst>
                  <a:gd name="T0" fmla="*/ 0 w 321"/>
                  <a:gd name="T1" fmla="*/ 0 h 35"/>
                  <a:gd name="T2" fmla="*/ 160 w 321"/>
                  <a:gd name="T3" fmla="*/ 35 h 35"/>
                  <a:gd name="T4" fmla="*/ 321 w 321"/>
                  <a:gd name="T5" fmla="*/ 0 h 35"/>
                  <a:gd name="T6" fmla="*/ 0 w 321"/>
                  <a:gd name="T7" fmla="*/ 0 h 35"/>
                </a:gdLst>
                <a:ahLst/>
                <a:cxnLst>
                  <a:cxn ang="0">
                    <a:pos x="T0" y="T1"/>
                  </a:cxn>
                  <a:cxn ang="0">
                    <a:pos x="T2" y="T3"/>
                  </a:cxn>
                  <a:cxn ang="0">
                    <a:pos x="T4" y="T5"/>
                  </a:cxn>
                  <a:cxn ang="0">
                    <a:pos x="T6" y="T7"/>
                  </a:cxn>
                </a:cxnLst>
                <a:rect l="0" t="0" r="r" b="b"/>
                <a:pathLst>
                  <a:path w="321" h="35">
                    <a:moveTo>
                      <a:pt x="0" y="0"/>
                    </a:moveTo>
                    <a:cubicBezTo>
                      <a:pt x="49" y="22"/>
                      <a:pt x="103" y="35"/>
                      <a:pt x="160" y="35"/>
                    </a:cubicBezTo>
                    <a:cubicBezTo>
                      <a:pt x="218" y="35"/>
                      <a:pt x="272" y="22"/>
                      <a:pt x="321" y="0"/>
                    </a:cubicBezTo>
                    <a:lnTo>
                      <a:pt x="0" y="0"/>
                    </a:lnTo>
                    <a:close/>
                  </a:path>
                </a:pathLst>
              </a:custGeom>
              <a:solidFill>
                <a:srgbClr val="996600"/>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2" name="Freeform 57">
                <a:extLst>
                  <a:ext uri="{FF2B5EF4-FFF2-40B4-BE49-F238E27FC236}">
                    <a16:creationId xmlns:a16="http://schemas.microsoft.com/office/drawing/2014/main" id="{191EF775-8C8A-2E4B-9506-D04761A6494F}"/>
                  </a:ext>
                </a:extLst>
              </p:cNvPr>
              <p:cNvSpPr>
                <a:spLocks/>
              </p:cNvSpPr>
              <p:nvPr/>
            </p:nvSpPr>
            <p:spPr bwMode="auto">
              <a:xfrm>
                <a:off x="3914775" y="1893888"/>
                <a:ext cx="1214438" cy="209550"/>
              </a:xfrm>
              <a:custGeom>
                <a:avLst/>
                <a:gdLst>
                  <a:gd name="T0" fmla="*/ 1647 w 1767"/>
                  <a:gd name="T1" fmla="*/ 0 h 304"/>
                  <a:gd name="T2" fmla="*/ 1044 w 1767"/>
                  <a:gd name="T3" fmla="*/ 0 h 304"/>
                  <a:gd name="T4" fmla="*/ 944 w 1767"/>
                  <a:gd name="T5" fmla="*/ 30 h 304"/>
                  <a:gd name="T6" fmla="*/ 884 w 1767"/>
                  <a:gd name="T7" fmla="*/ 111 h 304"/>
                  <a:gd name="T8" fmla="*/ 884 w 1767"/>
                  <a:gd name="T9" fmla="*/ 111 h 304"/>
                  <a:gd name="T10" fmla="*/ 824 w 1767"/>
                  <a:gd name="T11" fmla="*/ 30 h 304"/>
                  <a:gd name="T12" fmla="*/ 723 w 1767"/>
                  <a:gd name="T13" fmla="*/ 0 h 304"/>
                  <a:gd name="T14" fmla="*/ 121 w 1767"/>
                  <a:gd name="T15" fmla="*/ 0 h 304"/>
                  <a:gd name="T16" fmla="*/ 0 w 1767"/>
                  <a:gd name="T17" fmla="*/ 193 h 304"/>
                  <a:gd name="T18" fmla="*/ 552 w 1767"/>
                  <a:gd name="T19" fmla="*/ 193 h 304"/>
                  <a:gd name="T20" fmla="*/ 579 w 1767"/>
                  <a:gd name="T21" fmla="*/ 194 h 304"/>
                  <a:gd name="T22" fmla="*/ 653 w 1767"/>
                  <a:gd name="T23" fmla="*/ 227 h 304"/>
                  <a:gd name="T24" fmla="*/ 715 w 1767"/>
                  <a:gd name="T25" fmla="*/ 282 h 304"/>
                  <a:gd name="T26" fmla="*/ 733 w 1767"/>
                  <a:gd name="T27" fmla="*/ 304 h 304"/>
                  <a:gd name="T28" fmla="*/ 869 w 1767"/>
                  <a:gd name="T29" fmla="*/ 304 h 304"/>
                  <a:gd name="T30" fmla="*/ 884 w 1767"/>
                  <a:gd name="T31" fmla="*/ 304 h 304"/>
                  <a:gd name="T32" fmla="*/ 884 w 1767"/>
                  <a:gd name="T33" fmla="*/ 304 h 304"/>
                  <a:gd name="T34" fmla="*/ 931 w 1767"/>
                  <a:gd name="T35" fmla="*/ 304 h 304"/>
                  <a:gd name="T36" fmla="*/ 1034 w 1767"/>
                  <a:gd name="T37" fmla="*/ 304 h 304"/>
                  <a:gd name="T38" fmla="*/ 1052 w 1767"/>
                  <a:gd name="T39" fmla="*/ 282 h 304"/>
                  <a:gd name="T40" fmla="*/ 1115 w 1767"/>
                  <a:gd name="T41" fmla="*/ 227 h 304"/>
                  <a:gd name="T42" fmla="*/ 1189 w 1767"/>
                  <a:gd name="T43" fmla="*/ 194 h 304"/>
                  <a:gd name="T44" fmla="*/ 1216 w 1767"/>
                  <a:gd name="T45" fmla="*/ 193 h 304"/>
                  <a:gd name="T46" fmla="*/ 1767 w 1767"/>
                  <a:gd name="T47" fmla="*/ 193 h 304"/>
                  <a:gd name="T48" fmla="*/ 1647 w 1767"/>
                  <a:gd name="T49"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67" h="304">
                    <a:moveTo>
                      <a:pt x="1647" y="0"/>
                    </a:moveTo>
                    <a:cubicBezTo>
                      <a:pt x="1044" y="0"/>
                      <a:pt x="1044" y="0"/>
                      <a:pt x="1044" y="0"/>
                    </a:cubicBezTo>
                    <a:cubicBezTo>
                      <a:pt x="1044" y="0"/>
                      <a:pt x="989" y="0"/>
                      <a:pt x="944" y="30"/>
                    </a:cubicBezTo>
                    <a:cubicBezTo>
                      <a:pt x="910" y="54"/>
                      <a:pt x="885" y="109"/>
                      <a:pt x="884" y="111"/>
                    </a:cubicBezTo>
                    <a:cubicBezTo>
                      <a:pt x="884" y="111"/>
                      <a:pt x="884" y="111"/>
                      <a:pt x="884" y="111"/>
                    </a:cubicBezTo>
                    <a:cubicBezTo>
                      <a:pt x="883" y="109"/>
                      <a:pt x="858" y="54"/>
                      <a:pt x="824" y="30"/>
                    </a:cubicBezTo>
                    <a:cubicBezTo>
                      <a:pt x="779" y="0"/>
                      <a:pt x="723" y="0"/>
                      <a:pt x="723" y="0"/>
                    </a:cubicBezTo>
                    <a:cubicBezTo>
                      <a:pt x="121" y="0"/>
                      <a:pt x="121" y="0"/>
                      <a:pt x="121" y="0"/>
                    </a:cubicBezTo>
                    <a:cubicBezTo>
                      <a:pt x="0" y="193"/>
                      <a:pt x="0" y="193"/>
                      <a:pt x="0" y="193"/>
                    </a:cubicBezTo>
                    <a:cubicBezTo>
                      <a:pt x="552" y="193"/>
                      <a:pt x="552" y="193"/>
                      <a:pt x="552" y="193"/>
                    </a:cubicBezTo>
                    <a:cubicBezTo>
                      <a:pt x="552" y="193"/>
                      <a:pt x="569" y="193"/>
                      <a:pt x="579" y="194"/>
                    </a:cubicBezTo>
                    <a:cubicBezTo>
                      <a:pt x="595" y="197"/>
                      <a:pt x="623" y="206"/>
                      <a:pt x="653" y="227"/>
                    </a:cubicBezTo>
                    <a:cubicBezTo>
                      <a:pt x="694" y="257"/>
                      <a:pt x="705" y="272"/>
                      <a:pt x="715" y="282"/>
                    </a:cubicBezTo>
                    <a:cubicBezTo>
                      <a:pt x="720" y="287"/>
                      <a:pt x="733" y="304"/>
                      <a:pt x="733" y="304"/>
                    </a:cubicBezTo>
                    <a:cubicBezTo>
                      <a:pt x="869" y="304"/>
                      <a:pt x="869" y="304"/>
                      <a:pt x="869" y="304"/>
                    </a:cubicBezTo>
                    <a:cubicBezTo>
                      <a:pt x="884" y="304"/>
                      <a:pt x="884" y="304"/>
                      <a:pt x="884" y="304"/>
                    </a:cubicBezTo>
                    <a:cubicBezTo>
                      <a:pt x="884" y="304"/>
                      <a:pt x="884" y="304"/>
                      <a:pt x="884" y="304"/>
                    </a:cubicBezTo>
                    <a:cubicBezTo>
                      <a:pt x="931" y="304"/>
                      <a:pt x="931" y="304"/>
                      <a:pt x="931" y="304"/>
                    </a:cubicBezTo>
                    <a:cubicBezTo>
                      <a:pt x="1034" y="304"/>
                      <a:pt x="1034" y="304"/>
                      <a:pt x="1034" y="304"/>
                    </a:cubicBezTo>
                    <a:cubicBezTo>
                      <a:pt x="1034" y="304"/>
                      <a:pt x="1047" y="287"/>
                      <a:pt x="1052" y="282"/>
                    </a:cubicBezTo>
                    <a:cubicBezTo>
                      <a:pt x="1062" y="272"/>
                      <a:pt x="1074" y="257"/>
                      <a:pt x="1115" y="227"/>
                    </a:cubicBezTo>
                    <a:cubicBezTo>
                      <a:pt x="1144" y="206"/>
                      <a:pt x="1173" y="197"/>
                      <a:pt x="1189" y="194"/>
                    </a:cubicBezTo>
                    <a:cubicBezTo>
                      <a:pt x="1199" y="193"/>
                      <a:pt x="1216" y="193"/>
                      <a:pt x="1216" y="193"/>
                    </a:cubicBezTo>
                    <a:cubicBezTo>
                      <a:pt x="1767" y="193"/>
                      <a:pt x="1767" y="193"/>
                      <a:pt x="1767" y="193"/>
                    </a:cubicBezTo>
                    <a:lnTo>
                      <a:pt x="1647" y="0"/>
                    </a:lnTo>
                    <a:close/>
                  </a:path>
                </a:pathLst>
              </a:custGeom>
              <a:solidFill>
                <a:srgbClr val="003366"/>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3" name="Freeform 58">
                <a:extLst>
                  <a:ext uri="{FF2B5EF4-FFF2-40B4-BE49-F238E27FC236}">
                    <a16:creationId xmlns:a16="http://schemas.microsoft.com/office/drawing/2014/main" id="{48B65F51-ACD2-CF4B-BD2D-F8EB1E1F27BA}"/>
                  </a:ext>
                </a:extLst>
              </p:cNvPr>
              <p:cNvSpPr>
                <a:spLocks/>
              </p:cNvSpPr>
              <p:nvPr/>
            </p:nvSpPr>
            <p:spPr bwMode="auto">
              <a:xfrm>
                <a:off x="3956050" y="2066926"/>
                <a:ext cx="290513" cy="1000125"/>
              </a:xfrm>
              <a:custGeom>
                <a:avLst/>
                <a:gdLst>
                  <a:gd name="T0" fmla="*/ 0 w 422"/>
                  <a:gd name="T1" fmla="*/ 0 h 1456"/>
                  <a:gd name="T2" fmla="*/ 0 w 422"/>
                  <a:gd name="T3" fmla="*/ 904 h 1456"/>
                  <a:gd name="T4" fmla="*/ 0 w 422"/>
                  <a:gd name="T5" fmla="*/ 916 h 1456"/>
                  <a:gd name="T6" fmla="*/ 1 w 422"/>
                  <a:gd name="T7" fmla="*/ 943 h 1456"/>
                  <a:gd name="T8" fmla="*/ 98 w 422"/>
                  <a:gd name="T9" fmla="*/ 1206 h 1456"/>
                  <a:gd name="T10" fmla="*/ 347 w 422"/>
                  <a:gd name="T11" fmla="*/ 1456 h 1456"/>
                  <a:gd name="T12" fmla="*/ 422 w 422"/>
                  <a:gd name="T13" fmla="*/ 1336 h 1456"/>
                  <a:gd name="T14" fmla="*/ 238 w 422"/>
                  <a:gd name="T15" fmla="*/ 1156 h 1456"/>
                  <a:gd name="T16" fmla="*/ 194 w 422"/>
                  <a:gd name="T17" fmla="*/ 1084 h 1456"/>
                  <a:gd name="T18" fmla="*/ 169 w 422"/>
                  <a:gd name="T19" fmla="*/ 1025 h 1456"/>
                  <a:gd name="T20" fmla="*/ 157 w 422"/>
                  <a:gd name="T21" fmla="*/ 987 h 1456"/>
                  <a:gd name="T22" fmla="*/ 150 w 422"/>
                  <a:gd name="T23" fmla="*/ 941 h 1456"/>
                  <a:gd name="T24" fmla="*/ 149 w 422"/>
                  <a:gd name="T25" fmla="*/ 913 h 1456"/>
                  <a:gd name="T26" fmla="*/ 149 w 422"/>
                  <a:gd name="T27" fmla="*/ 909 h 1456"/>
                  <a:gd name="T28" fmla="*/ 149 w 422"/>
                  <a:gd name="T29" fmla="*/ 0 h 1456"/>
                  <a:gd name="T30" fmla="*/ 0 w 422"/>
                  <a:gd name="T31" fmla="*/ 0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2" h="1456">
                    <a:moveTo>
                      <a:pt x="0" y="0"/>
                    </a:moveTo>
                    <a:cubicBezTo>
                      <a:pt x="0" y="904"/>
                      <a:pt x="0" y="904"/>
                      <a:pt x="0" y="904"/>
                    </a:cubicBezTo>
                    <a:cubicBezTo>
                      <a:pt x="0" y="904"/>
                      <a:pt x="0" y="913"/>
                      <a:pt x="0" y="916"/>
                    </a:cubicBezTo>
                    <a:cubicBezTo>
                      <a:pt x="0" y="926"/>
                      <a:pt x="1" y="935"/>
                      <a:pt x="1" y="943"/>
                    </a:cubicBezTo>
                    <a:cubicBezTo>
                      <a:pt x="11" y="1040"/>
                      <a:pt x="42" y="1111"/>
                      <a:pt x="98" y="1206"/>
                    </a:cubicBezTo>
                    <a:cubicBezTo>
                      <a:pt x="186" y="1353"/>
                      <a:pt x="347" y="1456"/>
                      <a:pt x="347" y="1456"/>
                    </a:cubicBezTo>
                    <a:cubicBezTo>
                      <a:pt x="422" y="1336"/>
                      <a:pt x="422" y="1336"/>
                      <a:pt x="422" y="1336"/>
                    </a:cubicBezTo>
                    <a:cubicBezTo>
                      <a:pt x="422" y="1336"/>
                      <a:pt x="320" y="1281"/>
                      <a:pt x="238" y="1156"/>
                    </a:cubicBezTo>
                    <a:cubicBezTo>
                      <a:pt x="221" y="1130"/>
                      <a:pt x="205" y="1107"/>
                      <a:pt x="194" y="1084"/>
                    </a:cubicBezTo>
                    <a:cubicBezTo>
                      <a:pt x="183" y="1062"/>
                      <a:pt x="175" y="1044"/>
                      <a:pt x="169" y="1025"/>
                    </a:cubicBezTo>
                    <a:cubicBezTo>
                      <a:pt x="164" y="1011"/>
                      <a:pt x="160" y="998"/>
                      <a:pt x="157" y="987"/>
                    </a:cubicBezTo>
                    <a:cubicBezTo>
                      <a:pt x="153" y="970"/>
                      <a:pt x="151" y="957"/>
                      <a:pt x="150" y="941"/>
                    </a:cubicBezTo>
                    <a:cubicBezTo>
                      <a:pt x="150" y="936"/>
                      <a:pt x="149" y="913"/>
                      <a:pt x="149" y="913"/>
                    </a:cubicBezTo>
                    <a:cubicBezTo>
                      <a:pt x="149" y="909"/>
                      <a:pt x="149" y="909"/>
                      <a:pt x="149" y="909"/>
                    </a:cubicBezTo>
                    <a:cubicBezTo>
                      <a:pt x="149" y="0"/>
                      <a:pt x="149" y="0"/>
                      <a:pt x="149" y="0"/>
                    </a:cubicBezTo>
                    <a:lnTo>
                      <a:pt x="0" y="0"/>
                    </a:lnTo>
                    <a:close/>
                  </a:path>
                </a:pathLst>
              </a:custGeom>
              <a:solidFill>
                <a:srgbClr val="003366"/>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4" name="Freeform 59">
                <a:extLst>
                  <a:ext uri="{FF2B5EF4-FFF2-40B4-BE49-F238E27FC236}">
                    <a16:creationId xmlns:a16="http://schemas.microsoft.com/office/drawing/2014/main" id="{10FA9466-081B-C041-BDCA-9E0B8D1CF699}"/>
                  </a:ext>
                </a:extLst>
              </p:cNvPr>
              <p:cNvSpPr>
                <a:spLocks/>
              </p:cNvSpPr>
              <p:nvPr/>
            </p:nvSpPr>
            <p:spPr bwMode="auto">
              <a:xfrm>
                <a:off x="4113213" y="2066926"/>
                <a:ext cx="214313" cy="866775"/>
              </a:xfrm>
              <a:custGeom>
                <a:avLst/>
                <a:gdLst>
                  <a:gd name="T0" fmla="*/ 0 w 312"/>
                  <a:gd name="T1" fmla="*/ 0 h 1262"/>
                  <a:gd name="T2" fmla="*/ 0 w 312"/>
                  <a:gd name="T3" fmla="*/ 913 h 1262"/>
                  <a:gd name="T4" fmla="*/ 1 w 312"/>
                  <a:gd name="T5" fmla="*/ 920 h 1262"/>
                  <a:gd name="T6" fmla="*/ 2 w 312"/>
                  <a:gd name="T7" fmla="*/ 937 h 1262"/>
                  <a:gd name="T8" fmla="*/ 4 w 312"/>
                  <a:gd name="T9" fmla="*/ 946 h 1262"/>
                  <a:gd name="T10" fmla="*/ 16 w 312"/>
                  <a:gd name="T11" fmla="*/ 992 h 1262"/>
                  <a:gd name="T12" fmla="*/ 71 w 312"/>
                  <a:gd name="T13" fmla="*/ 1102 h 1262"/>
                  <a:gd name="T14" fmla="*/ 237 w 312"/>
                  <a:gd name="T15" fmla="*/ 1262 h 1262"/>
                  <a:gd name="T16" fmla="*/ 312 w 312"/>
                  <a:gd name="T17" fmla="*/ 1144 h 1262"/>
                  <a:gd name="T18" fmla="*/ 257 w 312"/>
                  <a:gd name="T19" fmla="*/ 1101 h 1262"/>
                  <a:gd name="T20" fmla="*/ 192 w 312"/>
                  <a:gd name="T21" fmla="*/ 1026 h 1262"/>
                  <a:gd name="T22" fmla="*/ 153 w 312"/>
                  <a:gd name="T23" fmla="*/ 940 h 1262"/>
                  <a:gd name="T24" fmla="*/ 145 w 312"/>
                  <a:gd name="T25" fmla="*/ 894 h 1262"/>
                  <a:gd name="T26" fmla="*/ 145 w 312"/>
                  <a:gd name="T27" fmla="*/ 881 h 1262"/>
                  <a:gd name="T28" fmla="*/ 145 w 312"/>
                  <a:gd name="T29" fmla="*/ 0 h 1262"/>
                  <a:gd name="T30" fmla="*/ 0 w 312"/>
                  <a:gd name="T31" fmla="*/ 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2" h="1262">
                    <a:moveTo>
                      <a:pt x="0" y="0"/>
                    </a:moveTo>
                    <a:cubicBezTo>
                      <a:pt x="0" y="913"/>
                      <a:pt x="0" y="913"/>
                      <a:pt x="0" y="913"/>
                    </a:cubicBezTo>
                    <a:cubicBezTo>
                      <a:pt x="0" y="913"/>
                      <a:pt x="1" y="917"/>
                      <a:pt x="1" y="920"/>
                    </a:cubicBezTo>
                    <a:cubicBezTo>
                      <a:pt x="1" y="925"/>
                      <a:pt x="2" y="932"/>
                      <a:pt x="2" y="937"/>
                    </a:cubicBezTo>
                    <a:cubicBezTo>
                      <a:pt x="3" y="940"/>
                      <a:pt x="4" y="944"/>
                      <a:pt x="4" y="946"/>
                    </a:cubicBezTo>
                    <a:cubicBezTo>
                      <a:pt x="7" y="961"/>
                      <a:pt x="10" y="973"/>
                      <a:pt x="16" y="992"/>
                    </a:cubicBezTo>
                    <a:cubicBezTo>
                      <a:pt x="27" y="1023"/>
                      <a:pt x="45" y="1060"/>
                      <a:pt x="71" y="1102"/>
                    </a:cubicBezTo>
                    <a:cubicBezTo>
                      <a:pt x="139" y="1212"/>
                      <a:pt x="237" y="1262"/>
                      <a:pt x="237" y="1262"/>
                    </a:cubicBezTo>
                    <a:cubicBezTo>
                      <a:pt x="312" y="1144"/>
                      <a:pt x="312" y="1144"/>
                      <a:pt x="312" y="1144"/>
                    </a:cubicBezTo>
                    <a:cubicBezTo>
                      <a:pt x="312" y="1144"/>
                      <a:pt x="287" y="1130"/>
                      <a:pt x="257" y="1101"/>
                    </a:cubicBezTo>
                    <a:cubicBezTo>
                      <a:pt x="237" y="1082"/>
                      <a:pt x="213" y="1056"/>
                      <a:pt x="192" y="1026"/>
                    </a:cubicBezTo>
                    <a:cubicBezTo>
                      <a:pt x="172" y="995"/>
                      <a:pt x="160" y="963"/>
                      <a:pt x="153" y="940"/>
                    </a:cubicBezTo>
                    <a:cubicBezTo>
                      <a:pt x="147" y="920"/>
                      <a:pt x="146" y="904"/>
                      <a:pt x="145" y="894"/>
                    </a:cubicBezTo>
                    <a:cubicBezTo>
                      <a:pt x="145" y="885"/>
                      <a:pt x="145" y="881"/>
                      <a:pt x="145" y="881"/>
                    </a:cubicBezTo>
                    <a:cubicBezTo>
                      <a:pt x="145" y="0"/>
                      <a:pt x="145" y="0"/>
                      <a:pt x="145" y="0"/>
                    </a:cubicBezTo>
                    <a:lnTo>
                      <a:pt x="0" y="0"/>
                    </a:lnTo>
                    <a:close/>
                  </a:path>
                </a:pathLst>
              </a:custGeom>
              <a:solidFill>
                <a:srgbClr val="003366"/>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5" name="Freeform 60">
                <a:extLst>
                  <a:ext uri="{FF2B5EF4-FFF2-40B4-BE49-F238E27FC236}">
                    <a16:creationId xmlns:a16="http://schemas.microsoft.com/office/drawing/2014/main" id="{C2109251-8AB1-4748-88F7-B2BA8F2433E2}"/>
                  </a:ext>
                </a:extLst>
              </p:cNvPr>
              <p:cNvSpPr>
                <a:spLocks/>
              </p:cNvSpPr>
              <p:nvPr/>
            </p:nvSpPr>
            <p:spPr bwMode="auto">
              <a:xfrm>
                <a:off x="4795838" y="2066926"/>
                <a:ext cx="292100" cy="1000125"/>
              </a:xfrm>
              <a:custGeom>
                <a:avLst/>
                <a:gdLst>
                  <a:gd name="T0" fmla="*/ 423 w 423"/>
                  <a:gd name="T1" fmla="*/ 0 h 1456"/>
                  <a:gd name="T2" fmla="*/ 423 w 423"/>
                  <a:gd name="T3" fmla="*/ 904 h 1456"/>
                  <a:gd name="T4" fmla="*/ 423 w 423"/>
                  <a:gd name="T5" fmla="*/ 916 h 1456"/>
                  <a:gd name="T6" fmla="*/ 421 w 423"/>
                  <a:gd name="T7" fmla="*/ 943 h 1456"/>
                  <a:gd name="T8" fmla="*/ 325 w 423"/>
                  <a:gd name="T9" fmla="*/ 1206 h 1456"/>
                  <a:gd name="T10" fmla="*/ 76 w 423"/>
                  <a:gd name="T11" fmla="*/ 1456 h 1456"/>
                  <a:gd name="T12" fmla="*/ 0 w 423"/>
                  <a:gd name="T13" fmla="*/ 1336 h 1456"/>
                  <a:gd name="T14" fmla="*/ 185 w 423"/>
                  <a:gd name="T15" fmla="*/ 1156 h 1456"/>
                  <a:gd name="T16" fmla="*/ 229 w 423"/>
                  <a:gd name="T17" fmla="*/ 1084 h 1456"/>
                  <a:gd name="T18" fmla="*/ 254 w 423"/>
                  <a:gd name="T19" fmla="*/ 1025 h 1456"/>
                  <a:gd name="T20" fmla="*/ 265 w 423"/>
                  <a:gd name="T21" fmla="*/ 987 h 1456"/>
                  <a:gd name="T22" fmla="*/ 272 w 423"/>
                  <a:gd name="T23" fmla="*/ 941 h 1456"/>
                  <a:gd name="T24" fmla="*/ 273 w 423"/>
                  <a:gd name="T25" fmla="*/ 913 h 1456"/>
                  <a:gd name="T26" fmla="*/ 273 w 423"/>
                  <a:gd name="T27" fmla="*/ 909 h 1456"/>
                  <a:gd name="T28" fmla="*/ 273 w 423"/>
                  <a:gd name="T29" fmla="*/ 0 h 1456"/>
                  <a:gd name="T30" fmla="*/ 423 w 423"/>
                  <a:gd name="T31" fmla="*/ 0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456">
                    <a:moveTo>
                      <a:pt x="423" y="0"/>
                    </a:moveTo>
                    <a:cubicBezTo>
                      <a:pt x="423" y="904"/>
                      <a:pt x="423" y="904"/>
                      <a:pt x="423" y="904"/>
                    </a:cubicBezTo>
                    <a:cubicBezTo>
                      <a:pt x="423" y="904"/>
                      <a:pt x="423" y="913"/>
                      <a:pt x="423" y="916"/>
                    </a:cubicBezTo>
                    <a:cubicBezTo>
                      <a:pt x="423" y="926"/>
                      <a:pt x="422" y="935"/>
                      <a:pt x="421" y="943"/>
                    </a:cubicBezTo>
                    <a:cubicBezTo>
                      <a:pt x="411" y="1040"/>
                      <a:pt x="381" y="1111"/>
                      <a:pt x="325" y="1206"/>
                    </a:cubicBezTo>
                    <a:cubicBezTo>
                      <a:pt x="236" y="1353"/>
                      <a:pt x="76" y="1456"/>
                      <a:pt x="76" y="1456"/>
                    </a:cubicBezTo>
                    <a:cubicBezTo>
                      <a:pt x="0" y="1336"/>
                      <a:pt x="0" y="1336"/>
                      <a:pt x="0" y="1336"/>
                    </a:cubicBezTo>
                    <a:cubicBezTo>
                      <a:pt x="0" y="1336"/>
                      <a:pt x="103" y="1281"/>
                      <a:pt x="185" y="1156"/>
                    </a:cubicBezTo>
                    <a:cubicBezTo>
                      <a:pt x="202" y="1130"/>
                      <a:pt x="218" y="1107"/>
                      <a:pt x="229" y="1084"/>
                    </a:cubicBezTo>
                    <a:cubicBezTo>
                      <a:pt x="240" y="1062"/>
                      <a:pt x="248" y="1044"/>
                      <a:pt x="254" y="1025"/>
                    </a:cubicBezTo>
                    <a:cubicBezTo>
                      <a:pt x="259" y="1011"/>
                      <a:pt x="263" y="998"/>
                      <a:pt x="265" y="987"/>
                    </a:cubicBezTo>
                    <a:cubicBezTo>
                      <a:pt x="270" y="970"/>
                      <a:pt x="271" y="957"/>
                      <a:pt x="272" y="941"/>
                    </a:cubicBezTo>
                    <a:cubicBezTo>
                      <a:pt x="273" y="936"/>
                      <a:pt x="273" y="913"/>
                      <a:pt x="273" y="913"/>
                    </a:cubicBezTo>
                    <a:cubicBezTo>
                      <a:pt x="273" y="909"/>
                      <a:pt x="273" y="909"/>
                      <a:pt x="273" y="909"/>
                    </a:cubicBezTo>
                    <a:cubicBezTo>
                      <a:pt x="273" y="0"/>
                      <a:pt x="273" y="0"/>
                      <a:pt x="273" y="0"/>
                    </a:cubicBezTo>
                    <a:lnTo>
                      <a:pt x="423" y="0"/>
                    </a:lnTo>
                    <a:close/>
                  </a:path>
                </a:pathLst>
              </a:custGeom>
              <a:solidFill>
                <a:srgbClr val="003366"/>
              </a:solidFill>
              <a:ln>
                <a:noFill/>
              </a:ln>
            </p:spPr>
            <p:txBody>
              <a:bodyPr vert="horz" wrap="square" lIns="91440" tIns="45720" rIns="91440" bIns="45720" numCol="1" anchor="t" anchorCtr="0" compatLnSpc="1">
                <a:prstTxWarp prst="textNoShape">
                  <a:avLst/>
                </a:prstTxWarp>
              </a:bodyPr>
              <a:lstStyle/>
              <a:p>
                <a:endParaRPr lang="zh-HK" altLang="en-US"/>
              </a:p>
            </p:txBody>
          </p:sp>
          <p:sp>
            <p:nvSpPr>
              <p:cNvPr id="76" name="Freeform 61">
                <a:extLst>
                  <a:ext uri="{FF2B5EF4-FFF2-40B4-BE49-F238E27FC236}">
                    <a16:creationId xmlns:a16="http://schemas.microsoft.com/office/drawing/2014/main" id="{FF4D1542-64F3-CD44-A612-78EEB717AD04}"/>
                  </a:ext>
                </a:extLst>
              </p:cNvPr>
              <p:cNvSpPr>
                <a:spLocks/>
              </p:cNvSpPr>
              <p:nvPr/>
            </p:nvSpPr>
            <p:spPr bwMode="auto">
              <a:xfrm>
                <a:off x="4714875" y="2066926"/>
                <a:ext cx="214313" cy="866775"/>
              </a:xfrm>
              <a:custGeom>
                <a:avLst/>
                <a:gdLst>
                  <a:gd name="T0" fmla="*/ 311 w 311"/>
                  <a:gd name="T1" fmla="*/ 0 h 1262"/>
                  <a:gd name="T2" fmla="*/ 311 w 311"/>
                  <a:gd name="T3" fmla="*/ 913 h 1262"/>
                  <a:gd name="T4" fmla="*/ 311 w 311"/>
                  <a:gd name="T5" fmla="*/ 920 h 1262"/>
                  <a:gd name="T6" fmla="*/ 309 w 311"/>
                  <a:gd name="T7" fmla="*/ 937 h 1262"/>
                  <a:gd name="T8" fmla="*/ 308 w 311"/>
                  <a:gd name="T9" fmla="*/ 946 h 1262"/>
                  <a:gd name="T10" fmla="*/ 295 w 311"/>
                  <a:gd name="T11" fmla="*/ 992 h 1262"/>
                  <a:gd name="T12" fmla="*/ 241 w 311"/>
                  <a:gd name="T13" fmla="*/ 1102 h 1262"/>
                  <a:gd name="T14" fmla="*/ 75 w 311"/>
                  <a:gd name="T15" fmla="*/ 1262 h 1262"/>
                  <a:gd name="T16" fmla="*/ 0 w 311"/>
                  <a:gd name="T17" fmla="*/ 1144 h 1262"/>
                  <a:gd name="T18" fmla="*/ 55 w 311"/>
                  <a:gd name="T19" fmla="*/ 1101 h 1262"/>
                  <a:gd name="T20" fmla="*/ 120 w 311"/>
                  <a:gd name="T21" fmla="*/ 1026 h 1262"/>
                  <a:gd name="T22" fmla="*/ 159 w 311"/>
                  <a:gd name="T23" fmla="*/ 940 h 1262"/>
                  <a:gd name="T24" fmla="*/ 166 w 311"/>
                  <a:gd name="T25" fmla="*/ 894 h 1262"/>
                  <a:gd name="T26" fmla="*/ 166 w 311"/>
                  <a:gd name="T27" fmla="*/ 881 h 1262"/>
                  <a:gd name="T28" fmla="*/ 166 w 311"/>
                  <a:gd name="T29" fmla="*/ 0 h 1262"/>
                  <a:gd name="T30" fmla="*/ 311 w 311"/>
                  <a:gd name="T31" fmla="*/ 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1" h="1262">
                    <a:moveTo>
                      <a:pt x="311" y="0"/>
                    </a:moveTo>
                    <a:cubicBezTo>
                      <a:pt x="311" y="913"/>
                      <a:pt x="311" y="913"/>
                      <a:pt x="311" y="913"/>
                    </a:cubicBezTo>
                    <a:cubicBezTo>
                      <a:pt x="311" y="913"/>
                      <a:pt x="311" y="917"/>
                      <a:pt x="311" y="920"/>
                    </a:cubicBezTo>
                    <a:cubicBezTo>
                      <a:pt x="310" y="925"/>
                      <a:pt x="310" y="932"/>
                      <a:pt x="309" y="937"/>
                    </a:cubicBezTo>
                    <a:cubicBezTo>
                      <a:pt x="309" y="940"/>
                      <a:pt x="308" y="944"/>
                      <a:pt x="308" y="946"/>
                    </a:cubicBezTo>
                    <a:cubicBezTo>
                      <a:pt x="305" y="961"/>
                      <a:pt x="302" y="973"/>
                      <a:pt x="295" y="992"/>
                    </a:cubicBezTo>
                    <a:cubicBezTo>
                      <a:pt x="285" y="1023"/>
                      <a:pt x="267" y="1060"/>
                      <a:pt x="241" y="1102"/>
                    </a:cubicBezTo>
                    <a:cubicBezTo>
                      <a:pt x="173" y="1212"/>
                      <a:pt x="75" y="1262"/>
                      <a:pt x="75" y="1262"/>
                    </a:cubicBezTo>
                    <a:cubicBezTo>
                      <a:pt x="0" y="1144"/>
                      <a:pt x="0" y="1144"/>
                      <a:pt x="0" y="1144"/>
                    </a:cubicBezTo>
                    <a:cubicBezTo>
                      <a:pt x="0" y="1144"/>
                      <a:pt x="25" y="1130"/>
                      <a:pt x="55" y="1101"/>
                    </a:cubicBezTo>
                    <a:cubicBezTo>
                      <a:pt x="75" y="1082"/>
                      <a:pt x="99" y="1056"/>
                      <a:pt x="120" y="1026"/>
                    </a:cubicBezTo>
                    <a:cubicBezTo>
                      <a:pt x="140" y="995"/>
                      <a:pt x="152" y="963"/>
                      <a:pt x="159" y="940"/>
                    </a:cubicBezTo>
                    <a:cubicBezTo>
                      <a:pt x="165" y="920"/>
                      <a:pt x="166" y="904"/>
                      <a:pt x="166" y="894"/>
                    </a:cubicBezTo>
                    <a:cubicBezTo>
                      <a:pt x="167" y="885"/>
                      <a:pt x="166" y="881"/>
                      <a:pt x="166" y="881"/>
                    </a:cubicBezTo>
                    <a:cubicBezTo>
                      <a:pt x="166" y="0"/>
                      <a:pt x="166" y="0"/>
                      <a:pt x="166" y="0"/>
                    </a:cubicBezTo>
                    <a:lnTo>
                      <a:pt x="311" y="0"/>
                    </a:lnTo>
                    <a:close/>
                  </a:path>
                </a:pathLst>
              </a:custGeom>
              <a:solidFill>
                <a:srgbClr val="003366"/>
              </a:solidFill>
              <a:ln>
                <a:noFill/>
              </a:ln>
            </p:spPr>
            <p:txBody>
              <a:bodyPr vert="horz" wrap="square" lIns="91440" tIns="45720" rIns="91440" bIns="45720" numCol="1" anchor="t" anchorCtr="0" compatLnSpc="1">
                <a:prstTxWarp prst="textNoShape">
                  <a:avLst/>
                </a:prstTxWarp>
              </a:bodyPr>
              <a:lstStyle/>
              <a:p>
                <a:endParaRPr lang="zh-HK" altLang="en-US"/>
              </a:p>
            </p:txBody>
          </p:sp>
        </p:grpSp>
        <p:grpSp>
          <p:nvGrpSpPr>
            <p:cNvPr id="10" name="Group 182">
              <a:extLst>
                <a:ext uri="{FF2B5EF4-FFF2-40B4-BE49-F238E27FC236}">
                  <a16:creationId xmlns:a16="http://schemas.microsoft.com/office/drawing/2014/main" id="{270A1B45-586A-D74E-8FCF-CE264209690C}"/>
                </a:ext>
              </a:extLst>
            </p:cNvPr>
            <p:cNvGrpSpPr/>
            <p:nvPr/>
          </p:nvGrpSpPr>
          <p:grpSpPr>
            <a:xfrm>
              <a:off x="4046885" y="2746058"/>
              <a:ext cx="6072802" cy="1759946"/>
              <a:chOff x="2303344" y="1327780"/>
              <a:chExt cx="3036401" cy="879973"/>
            </a:xfrm>
          </p:grpSpPr>
          <p:grpSp>
            <p:nvGrpSpPr>
              <p:cNvPr id="18" name="Group 123">
                <a:extLst>
                  <a:ext uri="{FF2B5EF4-FFF2-40B4-BE49-F238E27FC236}">
                    <a16:creationId xmlns:a16="http://schemas.microsoft.com/office/drawing/2014/main" id="{532F2118-B7BC-8C41-B90B-50769CA838A2}"/>
                  </a:ext>
                </a:extLst>
              </p:cNvPr>
              <p:cNvGrpSpPr/>
              <p:nvPr/>
            </p:nvGrpSpPr>
            <p:grpSpPr>
              <a:xfrm>
                <a:off x="2303344" y="1327780"/>
                <a:ext cx="2300927" cy="221856"/>
                <a:chOff x="1751658" y="5033999"/>
                <a:chExt cx="3335955" cy="321657"/>
              </a:xfrm>
            </p:grpSpPr>
            <p:sp>
              <p:nvSpPr>
                <p:cNvPr id="53" name="TextBox 165">
                  <a:extLst>
                    <a:ext uri="{FF2B5EF4-FFF2-40B4-BE49-F238E27FC236}">
                      <a16:creationId xmlns:a16="http://schemas.microsoft.com/office/drawing/2014/main" id="{5417924F-23EF-FF45-A9E8-246BBCA3CBBA}"/>
                    </a:ext>
                  </a:extLst>
                </p:cNvPr>
                <p:cNvSpPr txBox="1"/>
                <p:nvPr/>
              </p:nvSpPr>
              <p:spPr>
                <a:xfrm>
                  <a:off x="3167284" y="5034002"/>
                  <a:ext cx="263590" cy="321654"/>
                </a:xfrm>
                <a:custGeom>
                  <a:avLst/>
                  <a:gdLst/>
                  <a:ahLst/>
                  <a:cxnLst/>
                  <a:rect l="l" t="t" r="r" b="b"/>
                  <a:pathLst>
                    <a:path w="486371" h="593508">
                      <a:moveTo>
                        <a:pt x="0" y="0"/>
                      </a:moveTo>
                      <a:lnTo>
                        <a:pt x="425654" y="445853"/>
                      </a:lnTo>
                      <a:lnTo>
                        <a:pt x="425654" y="23165"/>
                      </a:lnTo>
                      <a:lnTo>
                        <a:pt x="486371" y="23165"/>
                      </a:lnTo>
                      <a:lnTo>
                        <a:pt x="486371" y="593508"/>
                      </a:lnTo>
                      <a:lnTo>
                        <a:pt x="60717" y="148380"/>
                      </a:lnTo>
                      <a:lnTo>
                        <a:pt x="60717"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4" name="TextBox 166">
                  <a:extLst>
                    <a:ext uri="{FF2B5EF4-FFF2-40B4-BE49-F238E27FC236}">
                      <a16:creationId xmlns:a16="http://schemas.microsoft.com/office/drawing/2014/main" id="{50BE19B6-C3EA-EE45-92F4-642DDFC2BB97}"/>
                    </a:ext>
                  </a:extLst>
                </p:cNvPr>
                <p:cNvSpPr txBox="1"/>
                <p:nvPr/>
              </p:nvSpPr>
              <p:spPr>
                <a:xfrm>
                  <a:off x="4494373" y="5033999"/>
                  <a:ext cx="263590" cy="321654"/>
                </a:xfrm>
                <a:custGeom>
                  <a:avLst/>
                  <a:gdLst/>
                  <a:ahLst/>
                  <a:cxnLst/>
                  <a:rect l="l" t="t" r="r" b="b"/>
                  <a:pathLst>
                    <a:path w="486371" h="593508">
                      <a:moveTo>
                        <a:pt x="0" y="0"/>
                      </a:moveTo>
                      <a:lnTo>
                        <a:pt x="425653" y="445853"/>
                      </a:lnTo>
                      <a:lnTo>
                        <a:pt x="425653" y="23165"/>
                      </a:lnTo>
                      <a:lnTo>
                        <a:pt x="486371" y="23165"/>
                      </a:lnTo>
                      <a:lnTo>
                        <a:pt x="486371" y="593508"/>
                      </a:lnTo>
                      <a:lnTo>
                        <a:pt x="60718" y="148380"/>
                      </a:lnTo>
                      <a:lnTo>
                        <a:pt x="60718"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5" name="TextBox 167">
                  <a:extLst>
                    <a:ext uri="{FF2B5EF4-FFF2-40B4-BE49-F238E27FC236}">
                      <a16:creationId xmlns:a16="http://schemas.microsoft.com/office/drawing/2014/main" id="{DF12B48D-3F6E-DC40-8694-E3DBF98419AC}"/>
                    </a:ext>
                  </a:extLst>
                </p:cNvPr>
                <p:cNvSpPr txBox="1"/>
                <p:nvPr/>
              </p:nvSpPr>
              <p:spPr>
                <a:xfrm>
                  <a:off x="2817510" y="5041449"/>
                  <a:ext cx="308315" cy="305961"/>
                </a:xfrm>
                <a:custGeom>
                  <a:avLst/>
                  <a:gdLst/>
                  <a:ahLst/>
                  <a:cxnLst/>
                  <a:rect l="l" t="t" r="r" b="b"/>
                  <a:pathLst>
                    <a:path w="568895" h="564552">
                      <a:moveTo>
                        <a:pt x="284446" y="0"/>
                      </a:moveTo>
                      <a:cubicBezTo>
                        <a:pt x="336965" y="598"/>
                        <a:pt x="384609" y="13470"/>
                        <a:pt x="427378" y="38616"/>
                      </a:cubicBezTo>
                      <a:cubicBezTo>
                        <a:pt x="470148" y="63763"/>
                        <a:pt x="504269" y="97598"/>
                        <a:pt x="529742" y="140122"/>
                      </a:cubicBezTo>
                      <a:cubicBezTo>
                        <a:pt x="555215" y="182645"/>
                        <a:pt x="568266" y="230272"/>
                        <a:pt x="568895" y="283000"/>
                      </a:cubicBezTo>
                      <a:cubicBezTo>
                        <a:pt x="568266" y="335939"/>
                        <a:pt x="555215" y="383547"/>
                        <a:pt x="529742" y="425825"/>
                      </a:cubicBezTo>
                      <a:cubicBezTo>
                        <a:pt x="504269" y="468103"/>
                        <a:pt x="470148" y="501652"/>
                        <a:pt x="427378" y="526472"/>
                      </a:cubicBezTo>
                      <a:cubicBezTo>
                        <a:pt x="384609" y="551292"/>
                        <a:pt x="336965" y="563985"/>
                        <a:pt x="284446" y="564552"/>
                      </a:cubicBezTo>
                      <a:cubicBezTo>
                        <a:pt x="231928" y="563985"/>
                        <a:pt x="184284" y="551292"/>
                        <a:pt x="141514" y="526472"/>
                      </a:cubicBezTo>
                      <a:cubicBezTo>
                        <a:pt x="98745" y="501652"/>
                        <a:pt x="64624" y="468103"/>
                        <a:pt x="39152" y="425825"/>
                      </a:cubicBezTo>
                      <a:cubicBezTo>
                        <a:pt x="13679" y="383547"/>
                        <a:pt x="629" y="335939"/>
                        <a:pt x="0" y="283000"/>
                      </a:cubicBezTo>
                      <a:cubicBezTo>
                        <a:pt x="629" y="230272"/>
                        <a:pt x="13679" y="182645"/>
                        <a:pt x="39152" y="140122"/>
                      </a:cubicBezTo>
                      <a:cubicBezTo>
                        <a:pt x="64624" y="97598"/>
                        <a:pt x="98745" y="63763"/>
                        <a:pt x="141514" y="38616"/>
                      </a:cubicBezTo>
                      <a:cubicBezTo>
                        <a:pt x="184284" y="13470"/>
                        <a:pt x="231928" y="598"/>
                        <a:pt x="284446" y="0"/>
                      </a:cubicBezTo>
                      <a:close/>
                      <a:moveTo>
                        <a:pt x="284446" y="56374"/>
                      </a:moveTo>
                      <a:cubicBezTo>
                        <a:pt x="242250" y="56870"/>
                        <a:pt x="204359" y="67221"/>
                        <a:pt x="170771" y="87427"/>
                      </a:cubicBezTo>
                      <a:cubicBezTo>
                        <a:pt x="137185" y="107634"/>
                        <a:pt x="110555" y="134718"/>
                        <a:pt x="90885" y="168682"/>
                      </a:cubicBezTo>
                      <a:cubicBezTo>
                        <a:pt x="71215" y="202645"/>
                        <a:pt x="61159" y="240510"/>
                        <a:pt x="60717" y="282276"/>
                      </a:cubicBezTo>
                      <a:cubicBezTo>
                        <a:pt x="61186" y="323815"/>
                        <a:pt x="71349" y="361572"/>
                        <a:pt x="91207" y="395549"/>
                      </a:cubicBezTo>
                      <a:cubicBezTo>
                        <a:pt x="111064" y="429525"/>
                        <a:pt x="137801" y="456664"/>
                        <a:pt x="171416" y="476964"/>
                      </a:cubicBezTo>
                      <a:cubicBezTo>
                        <a:pt x="205029" y="497264"/>
                        <a:pt x="242706" y="507668"/>
                        <a:pt x="284446" y="508178"/>
                      </a:cubicBezTo>
                      <a:cubicBezTo>
                        <a:pt x="326186" y="507668"/>
                        <a:pt x="363863" y="497264"/>
                        <a:pt x="397478" y="476964"/>
                      </a:cubicBezTo>
                      <a:cubicBezTo>
                        <a:pt x="431093" y="456664"/>
                        <a:pt x="457829" y="429525"/>
                        <a:pt x="477687" y="395549"/>
                      </a:cubicBezTo>
                      <a:cubicBezTo>
                        <a:pt x="497545" y="361572"/>
                        <a:pt x="507708" y="323815"/>
                        <a:pt x="508177" y="282276"/>
                      </a:cubicBezTo>
                      <a:cubicBezTo>
                        <a:pt x="507735" y="240510"/>
                        <a:pt x="497679" y="202645"/>
                        <a:pt x="478008" y="168682"/>
                      </a:cubicBezTo>
                      <a:cubicBezTo>
                        <a:pt x="458338" y="134719"/>
                        <a:pt x="431709" y="107634"/>
                        <a:pt x="398121" y="87427"/>
                      </a:cubicBezTo>
                      <a:cubicBezTo>
                        <a:pt x="364534" y="67221"/>
                        <a:pt x="326642" y="56870"/>
                        <a:pt x="284446" y="56374"/>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6" name="TextBox 168">
                  <a:extLst>
                    <a:ext uri="{FF2B5EF4-FFF2-40B4-BE49-F238E27FC236}">
                      <a16:creationId xmlns:a16="http://schemas.microsoft.com/office/drawing/2014/main" id="{F30B3E91-1FCA-624D-9A90-DCE5D248AE1E}"/>
                    </a:ext>
                  </a:extLst>
                </p:cNvPr>
                <p:cNvSpPr txBox="1"/>
                <p:nvPr/>
              </p:nvSpPr>
              <p:spPr>
                <a:xfrm>
                  <a:off x="3473273" y="5041450"/>
                  <a:ext cx="292411" cy="305961"/>
                </a:xfrm>
                <a:custGeom>
                  <a:avLst/>
                  <a:gdLst/>
                  <a:ahLst/>
                  <a:cxnLst/>
                  <a:rect l="l" t="t" r="r" b="b"/>
                  <a:pathLst>
                    <a:path w="539551" h="564552">
                      <a:moveTo>
                        <a:pt x="284450" y="0"/>
                      </a:moveTo>
                      <a:cubicBezTo>
                        <a:pt x="332269" y="208"/>
                        <a:pt x="375468" y="10452"/>
                        <a:pt x="414048" y="30732"/>
                      </a:cubicBezTo>
                      <a:cubicBezTo>
                        <a:pt x="452627" y="51012"/>
                        <a:pt x="486398" y="80078"/>
                        <a:pt x="515360" y="117931"/>
                      </a:cubicBezTo>
                      <a:lnTo>
                        <a:pt x="471256" y="159210"/>
                      </a:lnTo>
                      <a:cubicBezTo>
                        <a:pt x="448509" y="126727"/>
                        <a:pt x="421598" y="101531"/>
                        <a:pt x="390524" y="83622"/>
                      </a:cubicBezTo>
                      <a:cubicBezTo>
                        <a:pt x="359450" y="65713"/>
                        <a:pt x="323851" y="56630"/>
                        <a:pt x="283726" y="56374"/>
                      </a:cubicBezTo>
                      <a:cubicBezTo>
                        <a:pt x="241767" y="56910"/>
                        <a:pt x="204045" y="67505"/>
                        <a:pt x="170559" y="88158"/>
                      </a:cubicBezTo>
                      <a:cubicBezTo>
                        <a:pt x="137074" y="108810"/>
                        <a:pt x="110507" y="136302"/>
                        <a:pt x="90860" y="170633"/>
                      </a:cubicBezTo>
                      <a:cubicBezTo>
                        <a:pt x="71212" y="204964"/>
                        <a:pt x="61164" y="242916"/>
                        <a:pt x="60717" y="284487"/>
                      </a:cubicBezTo>
                      <a:cubicBezTo>
                        <a:pt x="60838" y="313630"/>
                        <a:pt x="66390" y="341392"/>
                        <a:pt x="77371" y="367771"/>
                      </a:cubicBezTo>
                      <a:cubicBezTo>
                        <a:pt x="88352" y="394150"/>
                        <a:pt x="104040" y="417775"/>
                        <a:pt x="124434" y="438646"/>
                      </a:cubicBezTo>
                      <a:cubicBezTo>
                        <a:pt x="144738" y="458972"/>
                        <a:pt x="168390" y="475540"/>
                        <a:pt x="195392" y="488351"/>
                      </a:cubicBezTo>
                      <a:cubicBezTo>
                        <a:pt x="222393" y="501161"/>
                        <a:pt x="250389" y="507770"/>
                        <a:pt x="279382" y="508178"/>
                      </a:cubicBezTo>
                      <a:cubicBezTo>
                        <a:pt x="311647" y="507945"/>
                        <a:pt x="342532" y="500685"/>
                        <a:pt x="372035" y="486396"/>
                      </a:cubicBezTo>
                      <a:cubicBezTo>
                        <a:pt x="401538" y="472107"/>
                        <a:pt x="425773" y="452184"/>
                        <a:pt x="444736" y="426629"/>
                      </a:cubicBezTo>
                      <a:cubicBezTo>
                        <a:pt x="463701" y="401073"/>
                        <a:pt x="473507" y="371279"/>
                        <a:pt x="474155" y="337247"/>
                      </a:cubicBezTo>
                      <a:lnTo>
                        <a:pt x="311965" y="337247"/>
                      </a:lnTo>
                      <a:lnTo>
                        <a:pt x="311965" y="280873"/>
                      </a:lnTo>
                      <a:lnTo>
                        <a:pt x="539215" y="280873"/>
                      </a:lnTo>
                      <a:cubicBezTo>
                        <a:pt x="540617" y="317542"/>
                        <a:pt x="537635" y="351609"/>
                        <a:pt x="530270" y="383073"/>
                      </a:cubicBezTo>
                      <a:cubicBezTo>
                        <a:pt x="522905" y="414536"/>
                        <a:pt x="507092" y="444649"/>
                        <a:pt x="482829" y="473412"/>
                      </a:cubicBezTo>
                      <a:cubicBezTo>
                        <a:pt x="457312" y="502538"/>
                        <a:pt x="426905" y="524965"/>
                        <a:pt x="391609" y="540692"/>
                      </a:cubicBezTo>
                      <a:cubicBezTo>
                        <a:pt x="356312" y="556419"/>
                        <a:pt x="319386" y="564372"/>
                        <a:pt x="280830" y="564552"/>
                      </a:cubicBezTo>
                      <a:cubicBezTo>
                        <a:pt x="229039" y="563926"/>
                        <a:pt x="182029" y="551026"/>
                        <a:pt x="139800" y="525851"/>
                      </a:cubicBezTo>
                      <a:cubicBezTo>
                        <a:pt x="97571" y="500676"/>
                        <a:pt x="63870" y="466977"/>
                        <a:pt x="38697" y="424754"/>
                      </a:cubicBezTo>
                      <a:cubicBezTo>
                        <a:pt x="13523" y="382530"/>
                        <a:pt x="625" y="335534"/>
                        <a:pt x="0" y="283764"/>
                      </a:cubicBezTo>
                      <a:cubicBezTo>
                        <a:pt x="602" y="231018"/>
                        <a:pt x="13546" y="183322"/>
                        <a:pt x="38831" y="140676"/>
                      </a:cubicBezTo>
                      <a:cubicBezTo>
                        <a:pt x="64116" y="98031"/>
                        <a:pt x="98130" y="64075"/>
                        <a:pt x="140873" y="38809"/>
                      </a:cubicBezTo>
                      <a:cubicBezTo>
                        <a:pt x="183616" y="13543"/>
                        <a:pt x="231475" y="607"/>
                        <a:pt x="284450" y="0"/>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7" name="TextBox 169">
                  <a:extLst>
                    <a:ext uri="{FF2B5EF4-FFF2-40B4-BE49-F238E27FC236}">
                      <a16:creationId xmlns:a16="http://schemas.microsoft.com/office/drawing/2014/main" id="{38AA8805-E2BE-F248-8BFA-81B3522F2176}"/>
                    </a:ext>
                  </a:extLst>
                </p:cNvPr>
                <p:cNvSpPr txBox="1"/>
                <p:nvPr/>
              </p:nvSpPr>
              <p:spPr>
                <a:xfrm>
                  <a:off x="4141969" y="5041455"/>
                  <a:ext cx="308315" cy="305961"/>
                </a:xfrm>
                <a:custGeom>
                  <a:avLst/>
                  <a:gdLst/>
                  <a:ahLst/>
                  <a:cxnLst/>
                  <a:rect l="l" t="t" r="r" b="b"/>
                  <a:pathLst>
                    <a:path w="568894" h="564552">
                      <a:moveTo>
                        <a:pt x="284446" y="0"/>
                      </a:moveTo>
                      <a:cubicBezTo>
                        <a:pt x="336965" y="598"/>
                        <a:pt x="384609" y="13470"/>
                        <a:pt x="427379" y="38616"/>
                      </a:cubicBezTo>
                      <a:cubicBezTo>
                        <a:pt x="470148" y="63763"/>
                        <a:pt x="504269" y="97598"/>
                        <a:pt x="529742" y="140122"/>
                      </a:cubicBezTo>
                      <a:cubicBezTo>
                        <a:pt x="555215" y="182645"/>
                        <a:pt x="568265" y="230272"/>
                        <a:pt x="568894" y="283000"/>
                      </a:cubicBezTo>
                      <a:cubicBezTo>
                        <a:pt x="568265" y="335939"/>
                        <a:pt x="555215" y="383547"/>
                        <a:pt x="529742" y="425825"/>
                      </a:cubicBezTo>
                      <a:cubicBezTo>
                        <a:pt x="504269" y="468103"/>
                        <a:pt x="470148" y="501652"/>
                        <a:pt x="427379" y="526472"/>
                      </a:cubicBezTo>
                      <a:cubicBezTo>
                        <a:pt x="384609" y="551292"/>
                        <a:pt x="336965" y="563985"/>
                        <a:pt x="284446" y="564552"/>
                      </a:cubicBezTo>
                      <a:cubicBezTo>
                        <a:pt x="231928" y="563985"/>
                        <a:pt x="184284" y="551292"/>
                        <a:pt x="141514" y="526472"/>
                      </a:cubicBezTo>
                      <a:cubicBezTo>
                        <a:pt x="98745" y="501652"/>
                        <a:pt x="64624" y="468103"/>
                        <a:pt x="39152" y="425825"/>
                      </a:cubicBezTo>
                      <a:cubicBezTo>
                        <a:pt x="13680" y="383547"/>
                        <a:pt x="629" y="335939"/>
                        <a:pt x="0" y="283000"/>
                      </a:cubicBezTo>
                      <a:cubicBezTo>
                        <a:pt x="629" y="230272"/>
                        <a:pt x="13680" y="182645"/>
                        <a:pt x="39152" y="140122"/>
                      </a:cubicBezTo>
                      <a:cubicBezTo>
                        <a:pt x="64624" y="97598"/>
                        <a:pt x="98745" y="63763"/>
                        <a:pt x="141514" y="38616"/>
                      </a:cubicBezTo>
                      <a:cubicBezTo>
                        <a:pt x="184284" y="13470"/>
                        <a:pt x="231928" y="598"/>
                        <a:pt x="284446" y="0"/>
                      </a:cubicBezTo>
                      <a:close/>
                      <a:moveTo>
                        <a:pt x="284446" y="56374"/>
                      </a:moveTo>
                      <a:cubicBezTo>
                        <a:pt x="242251" y="56870"/>
                        <a:pt x="204359" y="67221"/>
                        <a:pt x="170771" y="87427"/>
                      </a:cubicBezTo>
                      <a:cubicBezTo>
                        <a:pt x="137184" y="107634"/>
                        <a:pt x="110555" y="134718"/>
                        <a:pt x="90885" y="168682"/>
                      </a:cubicBezTo>
                      <a:cubicBezTo>
                        <a:pt x="71216" y="202645"/>
                        <a:pt x="61159" y="240510"/>
                        <a:pt x="60717" y="282276"/>
                      </a:cubicBezTo>
                      <a:cubicBezTo>
                        <a:pt x="61186" y="323815"/>
                        <a:pt x="71350" y="361572"/>
                        <a:pt x="91207" y="395549"/>
                      </a:cubicBezTo>
                      <a:cubicBezTo>
                        <a:pt x="111065" y="429525"/>
                        <a:pt x="137801" y="456664"/>
                        <a:pt x="171415" y="476964"/>
                      </a:cubicBezTo>
                      <a:cubicBezTo>
                        <a:pt x="205029" y="497264"/>
                        <a:pt x="242707" y="507668"/>
                        <a:pt x="284446" y="508178"/>
                      </a:cubicBezTo>
                      <a:cubicBezTo>
                        <a:pt x="326186" y="507668"/>
                        <a:pt x="363863" y="497264"/>
                        <a:pt x="397478" y="476964"/>
                      </a:cubicBezTo>
                      <a:cubicBezTo>
                        <a:pt x="431092" y="456664"/>
                        <a:pt x="457829" y="429525"/>
                        <a:pt x="477687" y="395549"/>
                      </a:cubicBezTo>
                      <a:cubicBezTo>
                        <a:pt x="497545" y="361572"/>
                        <a:pt x="507708" y="323815"/>
                        <a:pt x="508177" y="282276"/>
                      </a:cubicBezTo>
                      <a:cubicBezTo>
                        <a:pt x="507735" y="240510"/>
                        <a:pt x="497678" y="202645"/>
                        <a:pt x="478009" y="168682"/>
                      </a:cubicBezTo>
                      <a:cubicBezTo>
                        <a:pt x="458338" y="134719"/>
                        <a:pt x="431709" y="107634"/>
                        <a:pt x="398122" y="87427"/>
                      </a:cubicBezTo>
                      <a:cubicBezTo>
                        <a:pt x="364534" y="67221"/>
                        <a:pt x="326642" y="56870"/>
                        <a:pt x="284446" y="56374"/>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8" name="TextBox 170">
                  <a:extLst>
                    <a:ext uri="{FF2B5EF4-FFF2-40B4-BE49-F238E27FC236}">
                      <a16:creationId xmlns:a16="http://schemas.microsoft.com/office/drawing/2014/main" id="{ECCAA0FD-1A6D-FB4B-853C-E049A73BB224}"/>
                    </a:ext>
                  </a:extLst>
                </p:cNvPr>
                <p:cNvSpPr txBox="1"/>
                <p:nvPr/>
              </p:nvSpPr>
              <p:spPr>
                <a:xfrm>
                  <a:off x="4795202" y="5041459"/>
                  <a:ext cx="292411" cy="305961"/>
                </a:xfrm>
                <a:custGeom>
                  <a:avLst/>
                  <a:gdLst/>
                  <a:ahLst/>
                  <a:cxnLst/>
                  <a:rect l="l" t="t" r="r" b="b"/>
                  <a:pathLst>
                    <a:path w="539551" h="564552">
                      <a:moveTo>
                        <a:pt x="284450" y="0"/>
                      </a:moveTo>
                      <a:cubicBezTo>
                        <a:pt x="332269" y="208"/>
                        <a:pt x="375468" y="10452"/>
                        <a:pt x="414048" y="30732"/>
                      </a:cubicBezTo>
                      <a:cubicBezTo>
                        <a:pt x="452627" y="51012"/>
                        <a:pt x="486398" y="80078"/>
                        <a:pt x="515359" y="117931"/>
                      </a:cubicBezTo>
                      <a:lnTo>
                        <a:pt x="471256" y="159210"/>
                      </a:lnTo>
                      <a:cubicBezTo>
                        <a:pt x="448508" y="126727"/>
                        <a:pt x="421598" y="101531"/>
                        <a:pt x="390524" y="83622"/>
                      </a:cubicBezTo>
                      <a:cubicBezTo>
                        <a:pt x="359450" y="65713"/>
                        <a:pt x="323851" y="56630"/>
                        <a:pt x="283726" y="56374"/>
                      </a:cubicBezTo>
                      <a:cubicBezTo>
                        <a:pt x="241767" y="56910"/>
                        <a:pt x="204044" y="67505"/>
                        <a:pt x="170559" y="88158"/>
                      </a:cubicBezTo>
                      <a:cubicBezTo>
                        <a:pt x="137074" y="108810"/>
                        <a:pt x="110507" y="136302"/>
                        <a:pt x="90860" y="170633"/>
                      </a:cubicBezTo>
                      <a:cubicBezTo>
                        <a:pt x="71212" y="204964"/>
                        <a:pt x="61165" y="242916"/>
                        <a:pt x="60717" y="284487"/>
                      </a:cubicBezTo>
                      <a:cubicBezTo>
                        <a:pt x="60838" y="313630"/>
                        <a:pt x="66389" y="341392"/>
                        <a:pt x="77371" y="367771"/>
                      </a:cubicBezTo>
                      <a:cubicBezTo>
                        <a:pt x="88352" y="394150"/>
                        <a:pt x="104040" y="417775"/>
                        <a:pt x="124434" y="438646"/>
                      </a:cubicBezTo>
                      <a:cubicBezTo>
                        <a:pt x="144738" y="458972"/>
                        <a:pt x="168391" y="475540"/>
                        <a:pt x="195392" y="488351"/>
                      </a:cubicBezTo>
                      <a:cubicBezTo>
                        <a:pt x="222392" y="501161"/>
                        <a:pt x="250390" y="507770"/>
                        <a:pt x="279382" y="508178"/>
                      </a:cubicBezTo>
                      <a:cubicBezTo>
                        <a:pt x="311647" y="507945"/>
                        <a:pt x="342531" y="500685"/>
                        <a:pt x="372034" y="486396"/>
                      </a:cubicBezTo>
                      <a:cubicBezTo>
                        <a:pt x="401538" y="472107"/>
                        <a:pt x="425772" y="452184"/>
                        <a:pt x="444736" y="426629"/>
                      </a:cubicBezTo>
                      <a:cubicBezTo>
                        <a:pt x="463700" y="401073"/>
                        <a:pt x="473506" y="371279"/>
                        <a:pt x="474155" y="337247"/>
                      </a:cubicBezTo>
                      <a:lnTo>
                        <a:pt x="311964" y="337247"/>
                      </a:lnTo>
                      <a:lnTo>
                        <a:pt x="311964" y="280873"/>
                      </a:lnTo>
                      <a:lnTo>
                        <a:pt x="539216" y="280873"/>
                      </a:lnTo>
                      <a:cubicBezTo>
                        <a:pt x="540616" y="317542"/>
                        <a:pt x="537635" y="351609"/>
                        <a:pt x="530270" y="383073"/>
                      </a:cubicBezTo>
                      <a:cubicBezTo>
                        <a:pt x="522906" y="414536"/>
                        <a:pt x="507092" y="444649"/>
                        <a:pt x="482829" y="473412"/>
                      </a:cubicBezTo>
                      <a:cubicBezTo>
                        <a:pt x="457312" y="502538"/>
                        <a:pt x="426906" y="524965"/>
                        <a:pt x="391608" y="540692"/>
                      </a:cubicBezTo>
                      <a:cubicBezTo>
                        <a:pt x="356312" y="556419"/>
                        <a:pt x="319386" y="564372"/>
                        <a:pt x="280830" y="564552"/>
                      </a:cubicBezTo>
                      <a:cubicBezTo>
                        <a:pt x="229039" y="563926"/>
                        <a:pt x="182029" y="551026"/>
                        <a:pt x="139800" y="525851"/>
                      </a:cubicBezTo>
                      <a:cubicBezTo>
                        <a:pt x="97572" y="500676"/>
                        <a:pt x="63870" y="466977"/>
                        <a:pt x="38697" y="424754"/>
                      </a:cubicBezTo>
                      <a:cubicBezTo>
                        <a:pt x="13524" y="382530"/>
                        <a:pt x="625" y="335534"/>
                        <a:pt x="0" y="283764"/>
                      </a:cubicBezTo>
                      <a:cubicBezTo>
                        <a:pt x="603" y="231018"/>
                        <a:pt x="13546" y="183322"/>
                        <a:pt x="38831" y="140676"/>
                      </a:cubicBezTo>
                      <a:cubicBezTo>
                        <a:pt x="64116" y="98031"/>
                        <a:pt x="98130" y="64075"/>
                        <a:pt x="140873" y="38809"/>
                      </a:cubicBezTo>
                      <a:cubicBezTo>
                        <a:pt x="183616" y="13543"/>
                        <a:pt x="231475" y="607"/>
                        <a:pt x="284450" y="0"/>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9" name="TextBox 171">
                  <a:extLst>
                    <a:ext uri="{FF2B5EF4-FFF2-40B4-BE49-F238E27FC236}">
                      <a16:creationId xmlns:a16="http://schemas.microsoft.com/office/drawing/2014/main" id="{6DC437AC-FD17-A147-A9C5-E8DE32127C2E}"/>
                    </a:ext>
                  </a:extLst>
                </p:cNvPr>
                <p:cNvSpPr txBox="1"/>
                <p:nvPr/>
              </p:nvSpPr>
              <p:spPr>
                <a:xfrm>
                  <a:off x="1751658" y="5046559"/>
                  <a:ext cx="176496" cy="295761"/>
                </a:xfrm>
                <a:custGeom>
                  <a:avLst/>
                  <a:gdLst/>
                  <a:ahLst/>
                  <a:cxnLst/>
                  <a:rect l="l" t="t" r="r" b="b"/>
                  <a:pathLst>
                    <a:path w="325665" h="545730">
                      <a:moveTo>
                        <a:pt x="0" y="0"/>
                      </a:moveTo>
                      <a:lnTo>
                        <a:pt x="325665" y="0"/>
                      </a:lnTo>
                      <a:lnTo>
                        <a:pt x="325665" y="56373"/>
                      </a:lnTo>
                      <a:lnTo>
                        <a:pt x="192467" y="56373"/>
                      </a:lnTo>
                      <a:lnTo>
                        <a:pt x="192467" y="545730"/>
                      </a:lnTo>
                      <a:lnTo>
                        <a:pt x="131750" y="545730"/>
                      </a:lnTo>
                      <a:lnTo>
                        <a:pt x="131750" y="56373"/>
                      </a:lnTo>
                      <a:lnTo>
                        <a:pt x="0" y="56373"/>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60" name="TextBox 172">
                  <a:extLst>
                    <a:ext uri="{FF2B5EF4-FFF2-40B4-BE49-F238E27FC236}">
                      <a16:creationId xmlns:a16="http://schemas.microsoft.com/office/drawing/2014/main" id="{2C704EE8-5427-DC4F-8384-CCDC804E4AFA}"/>
                    </a:ext>
                  </a:extLst>
                </p:cNvPr>
                <p:cNvSpPr txBox="1"/>
                <p:nvPr/>
              </p:nvSpPr>
              <p:spPr>
                <a:xfrm>
                  <a:off x="1958671" y="5046559"/>
                  <a:ext cx="217296" cy="295761"/>
                </a:xfrm>
                <a:custGeom>
                  <a:avLst/>
                  <a:gdLst/>
                  <a:ahLst/>
                  <a:cxnLst/>
                  <a:rect l="l" t="t" r="r" b="b"/>
                  <a:pathLst>
                    <a:path w="400950" h="545730">
                      <a:moveTo>
                        <a:pt x="0" y="0"/>
                      </a:moveTo>
                      <a:lnTo>
                        <a:pt x="60717" y="0"/>
                      </a:lnTo>
                      <a:lnTo>
                        <a:pt x="60717" y="221513"/>
                      </a:lnTo>
                      <a:lnTo>
                        <a:pt x="340233" y="221513"/>
                      </a:lnTo>
                      <a:lnTo>
                        <a:pt x="340233" y="0"/>
                      </a:lnTo>
                      <a:lnTo>
                        <a:pt x="400950" y="0"/>
                      </a:lnTo>
                      <a:lnTo>
                        <a:pt x="400950" y="545730"/>
                      </a:lnTo>
                      <a:lnTo>
                        <a:pt x="340233" y="545730"/>
                      </a:lnTo>
                      <a:lnTo>
                        <a:pt x="340233" y="277887"/>
                      </a:lnTo>
                      <a:lnTo>
                        <a:pt x="60717" y="277887"/>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61" name="TextBox 173">
                  <a:extLst>
                    <a:ext uri="{FF2B5EF4-FFF2-40B4-BE49-F238E27FC236}">
                      <a16:creationId xmlns:a16="http://schemas.microsoft.com/office/drawing/2014/main" id="{A4D6FB17-9B21-8842-B920-F19874187D06}"/>
                    </a:ext>
                  </a:extLst>
                </p:cNvPr>
                <p:cNvSpPr txBox="1"/>
                <p:nvPr/>
              </p:nvSpPr>
              <p:spPr>
                <a:xfrm>
                  <a:off x="2235855" y="5046555"/>
                  <a:ext cx="153347" cy="295761"/>
                </a:xfrm>
                <a:custGeom>
                  <a:avLst/>
                  <a:gdLst/>
                  <a:ahLst/>
                  <a:cxnLst/>
                  <a:rect l="l" t="t" r="r" b="b"/>
                  <a:pathLst>
                    <a:path w="282955" h="545730">
                      <a:moveTo>
                        <a:pt x="0" y="0"/>
                      </a:moveTo>
                      <a:lnTo>
                        <a:pt x="282955" y="0"/>
                      </a:lnTo>
                      <a:lnTo>
                        <a:pt x="282955" y="56373"/>
                      </a:lnTo>
                      <a:lnTo>
                        <a:pt x="60718" y="56373"/>
                      </a:lnTo>
                      <a:lnTo>
                        <a:pt x="60718" y="218618"/>
                      </a:lnTo>
                      <a:lnTo>
                        <a:pt x="276440" y="218618"/>
                      </a:lnTo>
                      <a:lnTo>
                        <a:pt x="276440" y="274991"/>
                      </a:lnTo>
                      <a:lnTo>
                        <a:pt x="60718" y="274991"/>
                      </a:lnTo>
                      <a:lnTo>
                        <a:pt x="60718" y="489356"/>
                      </a:lnTo>
                      <a:lnTo>
                        <a:pt x="282955" y="489356"/>
                      </a:lnTo>
                      <a:lnTo>
                        <a:pt x="282955"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62" name="TextBox 174">
                  <a:extLst>
                    <a:ext uri="{FF2B5EF4-FFF2-40B4-BE49-F238E27FC236}">
                      <a16:creationId xmlns:a16="http://schemas.microsoft.com/office/drawing/2014/main" id="{B51BBD0F-BC6F-D14C-A448-1C86201FEDCA}"/>
                    </a:ext>
                  </a:extLst>
                </p:cNvPr>
                <p:cNvSpPr txBox="1"/>
                <p:nvPr/>
              </p:nvSpPr>
              <p:spPr>
                <a:xfrm>
                  <a:off x="2561514" y="5046560"/>
                  <a:ext cx="217296" cy="295761"/>
                </a:xfrm>
                <a:custGeom>
                  <a:avLst/>
                  <a:gdLst/>
                  <a:ahLst/>
                  <a:cxnLst/>
                  <a:rect l="l" t="t" r="r" b="b"/>
                  <a:pathLst>
                    <a:path w="400950" h="545730">
                      <a:moveTo>
                        <a:pt x="0" y="0"/>
                      </a:moveTo>
                      <a:lnTo>
                        <a:pt x="60717" y="0"/>
                      </a:lnTo>
                      <a:lnTo>
                        <a:pt x="60717" y="221513"/>
                      </a:lnTo>
                      <a:lnTo>
                        <a:pt x="340233" y="221513"/>
                      </a:lnTo>
                      <a:lnTo>
                        <a:pt x="340233" y="0"/>
                      </a:lnTo>
                      <a:lnTo>
                        <a:pt x="400950" y="0"/>
                      </a:lnTo>
                      <a:lnTo>
                        <a:pt x="400950" y="545730"/>
                      </a:lnTo>
                      <a:lnTo>
                        <a:pt x="340233" y="545730"/>
                      </a:lnTo>
                      <a:lnTo>
                        <a:pt x="340233" y="277887"/>
                      </a:lnTo>
                      <a:lnTo>
                        <a:pt x="60717" y="277887"/>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63" name="TextBox 175">
                  <a:extLst>
                    <a:ext uri="{FF2B5EF4-FFF2-40B4-BE49-F238E27FC236}">
                      <a16:creationId xmlns:a16="http://schemas.microsoft.com/office/drawing/2014/main" id="{C101A3D5-0A4E-DF4C-B3F2-87E475EE6202}"/>
                    </a:ext>
                  </a:extLst>
                </p:cNvPr>
                <p:cNvSpPr txBox="1"/>
                <p:nvPr/>
              </p:nvSpPr>
              <p:spPr>
                <a:xfrm>
                  <a:off x="3922232" y="5046556"/>
                  <a:ext cx="207881" cy="295761"/>
                </a:xfrm>
                <a:custGeom>
                  <a:avLst/>
                  <a:gdLst/>
                  <a:ahLst/>
                  <a:cxnLst/>
                  <a:rect l="l" t="t" r="r" b="b"/>
                  <a:pathLst>
                    <a:path w="383576" h="545730">
                      <a:moveTo>
                        <a:pt x="0" y="0"/>
                      </a:moveTo>
                      <a:lnTo>
                        <a:pt x="60717" y="0"/>
                      </a:lnTo>
                      <a:lnTo>
                        <a:pt x="60717" y="233781"/>
                      </a:lnTo>
                      <a:lnTo>
                        <a:pt x="293089" y="0"/>
                      </a:lnTo>
                      <a:lnTo>
                        <a:pt x="374890" y="0"/>
                      </a:lnTo>
                      <a:lnTo>
                        <a:pt x="118629" y="254047"/>
                      </a:lnTo>
                      <a:lnTo>
                        <a:pt x="383576" y="545730"/>
                      </a:lnTo>
                      <a:lnTo>
                        <a:pt x="299604" y="545730"/>
                      </a:lnTo>
                      <a:lnTo>
                        <a:pt x="75919" y="295303"/>
                      </a:lnTo>
                      <a:lnTo>
                        <a:pt x="60717" y="310502"/>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grpSp>
          <p:grpSp>
            <p:nvGrpSpPr>
              <p:cNvPr id="19" name="Group 124">
                <a:extLst>
                  <a:ext uri="{FF2B5EF4-FFF2-40B4-BE49-F238E27FC236}">
                    <a16:creationId xmlns:a16="http://schemas.microsoft.com/office/drawing/2014/main" id="{2D64AF07-2BF2-0246-A8F0-152DBCEEC888}"/>
                  </a:ext>
                </a:extLst>
              </p:cNvPr>
              <p:cNvGrpSpPr/>
              <p:nvPr/>
            </p:nvGrpSpPr>
            <p:grpSpPr>
              <a:xfrm>
                <a:off x="2303344" y="1984814"/>
                <a:ext cx="2487330" cy="222939"/>
                <a:chOff x="1751656" y="5986588"/>
                <a:chExt cx="3606206" cy="323223"/>
              </a:xfrm>
            </p:grpSpPr>
            <p:sp>
              <p:nvSpPr>
                <p:cNvPr id="40" name="TextBox 152">
                  <a:extLst>
                    <a:ext uri="{FF2B5EF4-FFF2-40B4-BE49-F238E27FC236}">
                      <a16:creationId xmlns:a16="http://schemas.microsoft.com/office/drawing/2014/main" id="{A2B873E7-94FC-F947-A747-436A6DB2882B}"/>
                    </a:ext>
                  </a:extLst>
                </p:cNvPr>
                <p:cNvSpPr txBox="1"/>
                <p:nvPr/>
              </p:nvSpPr>
              <p:spPr>
                <a:xfrm>
                  <a:off x="1751656" y="5986588"/>
                  <a:ext cx="269475" cy="309885"/>
                </a:xfrm>
                <a:custGeom>
                  <a:avLst/>
                  <a:gdLst/>
                  <a:ahLst/>
                  <a:cxnLst/>
                  <a:rect l="l" t="t" r="r" b="b"/>
                  <a:pathLst>
                    <a:path w="497229" h="571791">
                      <a:moveTo>
                        <a:pt x="251872" y="0"/>
                      </a:moveTo>
                      <a:lnTo>
                        <a:pt x="497229" y="571791"/>
                      </a:lnTo>
                      <a:lnTo>
                        <a:pt x="429918" y="571791"/>
                      </a:lnTo>
                      <a:lnTo>
                        <a:pt x="365503" y="416876"/>
                      </a:lnTo>
                      <a:lnTo>
                        <a:pt x="132449" y="416876"/>
                      </a:lnTo>
                      <a:lnTo>
                        <a:pt x="66587" y="571791"/>
                      </a:lnTo>
                      <a:lnTo>
                        <a:pt x="0" y="571791"/>
                      </a:lnTo>
                      <a:lnTo>
                        <a:pt x="251872" y="0"/>
                      </a:lnTo>
                      <a:close/>
                      <a:moveTo>
                        <a:pt x="250423" y="141885"/>
                      </a:moveTo>
                      <a:lnTo>
                        <a:pt x="157057" y="360503"/>
                      </a:lnTo>
                      <a:lnTo>
                        <a:pt x="341618" y="360503"/>
                      </a:lnTo>
                      <a:lnTo>
                        <a:pt x="250423" y="141885"/>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1" name="TextBox 153">
                  <a:extLst>
                    <a:ext uri="{FF2B5EF4-FFF2-40B4-BE49-F238E27FC236}">
                      <a16:creationId xmlns:a16="http://schemas.microsoft.com/office/drawing/2014/main" id="{0EA50A3E-ED12-A94A-B1AF-7FDC3F30DAA6}"/>
                    </a:ext>
                  </a:extLst>
                </p:cNvPr>
                <p:cNvSpPr txBox="1"/>
                <p:nvPr/>
              </p:nvSpPr>
              <p:spPr>
                <a:xfrm>
                  <a:off x="2051528" y="5988157"/>
                  <a:ext cx="263590" cy="321654"/>
                </a:xfrm>
                <a:custGeom>
                  <a:avLst/>
                  <a:gdLst/>
                  <a:ahLst/>
                  <a:cxnLst/>
                  <a:rect l="l" t="t" r="r" b="b"/>
                  <a:pathLst>
                    <a:path w="486371" h="593508">
                      <a:moveTo>
                        <a:pt x="0" y="0"/>
                      </a:moveTo>
                      <a:lnTo>
                        <a:pt x="425654" y="445853"/>
                      </a:lnTo>
                      <a:lnTo>
                        <a:pt x="425654" y="23165"/>
                      </a:lnTo>
                      <a:lnTo>
                        <a:pt x="486371" y="23165"/>
                      </a:lnTo>
                      <a:lnTo>
                        <a:pt x="486371" y="593508"/>
                      </a:lnTo>
                      <a:lnTo>
                        <a:pt x="60718" y="148380"/>
                      </a:lnTo>
                      <a:lnTo>
                        <a:pt x="60718"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2" name="TextBox 154">
                  <a:extLst>
                    <a:ext uri="{FF2B5EF4-FFF2-40B4-BE49-F238E27FC236}">
                      <a16:creationId xmlns:a16="http://schemas.microsoft.com/office/drawing/2014/main" id="{3DBCB6E5-EB68-8545-B46A-BAF629572FB8}"/>
                    </a:ext>
                  </a:extLst>
                </p:cNvPr>
                <p:cNvSpPr txBox="1"/>
                <p:nvPr/>
              </p:nvSpPr>
              <p:spPr>
                <a:xfrm>
                  <a:off x="3698016" y="5988157"/>
                  <a:ext cx="263590" cy="321654"/>
                </a:xfrm>
                <a:custGeom>
                  <a:avLst/>
                  <a:gdLst/>
                  <a:ahLst/>
                  <a:cxnLst/>
                  <a:rect l="l" t="t" r="r" b="b"/>
                  <a:pathLst>
                    <a:path w="486370" h="593508">
                      <a:moveTo>
                        <a:pt x="0" y="0"/>
                      </a:moveTo>
                      <a:lnTo>
                        <a:pt x="425653" y="445853"/>
                      </a:lnTo>
                      <a:lnTo>
                        <a:pt x="425653" y="23165"/>
                      </a:lnTo>
                      <a:lnTo>
                        <a:pt x="486370" y="23165"/>
                      </a:lnTo>
                      <a:lnTo>
                        <a:pt x="486370" y="593508"/>
                      </a:lnTo>
                      <a:lnTo>
                        <a:pt x="60716" y="148380"/>
                      </a:lnTo>
                      <a:lnTo>
                        <a:pt x="60716"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3" name="TextBox 155">
                  <a:extLst>
                    <a:ext uri="{FF2B5EF4-FFF2-40B4-BE49-F238E27FC236}">
                      <a16:creationId xmlns:a16="http://schemas.microsoft.com/office/drawing/2014/main" id="{DE173356-2A06-E24D-91FF-7DBCB47D6E9D}"/>
                    </a:ext>
                  </a:extLst>
                </p:cNvPr>
                <p:cNvSpPr txBox="1"/>
                <p:nvPr/>
              </p:nvSpPr>
              <p:spPr>
                <a:xfrm>
                  <a:off x="3145453" y="5995611"/>
                  <a:ext cx="242405" cy="305961"/>
                </a:xfrm>
                <a:custGeom>
                  <a:avLst/>
                  <a:gdLst/>
                  <a:ahLst/>
                  <a:cxnLst/>
                  <a:rect l="l" t="t" r="r" b="b"/>
                  <a:pathLst>
                    <a:path w="447279" h="564553">
                      <a:moveTo>
                        <a:pt x="284402" y="1"/>
                      </a:moveTo>
                      <a:cubicBezTo>
                        <a:pt x="314760" y="-29"/>
                        <a:pt x="343445" y="4368"/>
                        <a:pt x="370455" y="13191"/>
                      </a:cubicBezTo>
                      <a:cubicBezTo>
                        <a:pt x="397465" y="22015"/>
                        <a:pt x="423074" y="35446"/>
                        <a:pt x="447279" y="53484"/>
                      </a:cubicBezTo>
                      <a:lnTo>
                        <a:pt x="447279" y="128780"/>
                      </a:lnTo>
                      <a:cubicBezTo>
                        <a:pt x="425276" y="106124"/>
                        <a:pt x="399970" y="88445"/>
                        <a:pt x="371360" y="75743"/>
                      </a:cubicBezTo>
                      <a:cubicBezTo>
                        <a:pt x="342751" y="63042"/>
                        <a:pt x="312559" y="56586"/>
                        <a:pt x="280782" y="56375"/>
                      </a:cubicBezTo>
                      <a:cubicBezTo>
                        <a:pt x="239780" y="56938"/>
                        <a:pt x="202744" y="67557"/>
                        <a:pt x="169677" y="88233"/>
                      </a:cubicBezTo>
                      <a:cubicBezTo>
                        <a:pt x="136610" y="108909"/>
                        <a:pt x="110300" y="136261"/>
                        <a:pt x="90745" y="170292"/>
                      </a:cubicBezTo>
                      <a:cubicBezTo>
                        <a:pt x="71191" y="204322"/>
                        <a:pt x="61182" y="241650"/>
                        <a:pt x="60717" y="282277"/>
                      </a:cubicBezTo>
                      <a:cubicBezTo>
                        <a:pt x="61186" y="322904"/>
                        <a:pt x="71267" y="360233"/>
                        <a:pt x="90960" y="394263"/>
                      </a:cubicBezTo>
                      <a:cubicBezTo>
                        <a:pt x="110653" y="428293"/>
                        <a:pt x="137142" y="455645"/>
                        <a:pt x="170428" y="476321"/>
                      </a:cubicBezTo>
                      <a:cubicBezTo>
                        <a:pt x="203714" y="496996"/>
                        <a:pt x="240981" y="507616"/>
                        <a:pt x="282230" y="508179"/>
                      </a:cubicBezTo>
                      <a:cubicBezTo>
                        <a:pt x="313313" y="507877"/>
                        <a:pt x="343083" y="501240"/>
                        <a:pt x="371541" y="488268"/>
                      </a:cubicBezTo>
                      <a:cubicBezTo>
                        <a:pt x="400000" y="475295"/>
                        <a:pt x="425245" y="457798"/>
                        <a:pt x="447279" y="435775"/>
                      </a:cubicBezTo>
                      <a:lnTo>
                        <a:pt x="447279" y="511070"/>
                      </a:lnTo>
                      <a:cubicBezTo>
                        <a:pt x="423526" y="528160"/>
                        <a:pt x="397737" y="541320"/>
                        <a:pt x="369913" y="550550"/>
                      </a:cubicBezTo>
                      <a:cubicBezTo>
                        <a:pt x="342087" y="559780"/>
                        <a:pt x="313584" y="564447"/>
                        <a:pt x="284402" y="564553"/>
                      </a:cubicBezTo>
                      <a:cubicBezTo>
                        <a:pt x="232350" y="563964"/>
                        <a:pt x="184929" y="551235"/>
                        <a:pt x="142139" y="526366"/>
                      </a:cubicBezTo>
                      <a:cubicBezTo>
                        <a:pt x="99350" y="501496"/>
                        <a:pt x="65126" y="468019"/>
                        <a:pt x="39469" y="425933"/>
                      </a:cubicBezTo>
                      <a:cubicBezTo>
                        <a:pt x="13812" y="383848"/>
                        <a:pt x="656" y="336687"/>
                        <a:pt x="0" y="284450"/>
                      </a:cubicBezTo>
                      <a:cubicBezTo>
                        <a:pt x="616" y="231703"/>
                        <a:pt x="13611" y="183951"/>
                        <a:pt x="38987" y="141195"/>
                      </a:cubicBezTo>
                      <a:cubicBezTo>
                        <a:pt x="64362" y="98439"/>
                        <a:pt x="98425" y="64372"/>
                        <a:pt x="141174" y="38993"/>
                      </a:cubicBezTo>
                      <a:cubicBezTo>
                        <a:pt x="183923" y="13614"/>
                        <a:pt x="231666" y="617"/>
                        <a:pt x="284402" y="1"/>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4" name="TextBox 156">
                  <a:extLst>
                    <a:ext uri="{FF2B5EF4-FFF2-40B4-BE49-F238E27FC236}">
                      <a16:creationId xmlns:a16="http://schemas.microsoft.com/office/drawing/2014/main" id="{E9E247C2-F51A-3642-A7BD-5DC03EBF7216}"/>
                    </a:ext>
                  </a:extLst>
                </p:cNvPr>
                <p:cNvSpPr txBox="1"/>
                <p:nvPr/>
              </p:nvSpPr>
              <p:spPr>
                <a:xfrm>
                  <a:off x="3996933" y="5995612"/>
                  <a:ext cx="308314" cy="305961"/>
                </a:xfrm>
                <a:custGeom>
                  <a:avLst/>
                  <a:gdLst/>
                  <a:ahLst/>
                  <a:cxnLst/>
                  <a:rect l="l" t="t" r="r" b="b"/>
                  <a:pathLst>
                    <a:path w="568894" h="564552">
                      <a:moveTo>
                        <a:pt x="284446" y="0"/>
                      </a:moveTo>
                      <a:cubicBezTo>
                        <a:pt x="336965" y="598"/>
                        <a:pt x="384608" y="13470"/>
                        <a:pt x="427378" y="38617"/>
                      </a:cubicBezTo>
                      <a:cubicBezTo>
                        <a:pt x="470148" y="63763"/>
                        <a:pt x="504269" y="97598"/>
                        <a:pt x="529742" y="140122"/>
                      </a:cubicBezTo>
                      <a:cubicBezTo>
                        <a:pt x="555214" y="182645"/>
                        <a:pt x="568266" y="230272"/>
                        <a:pt x="568894" y="283000"/>
                      </a:cubicBezTo>
                      <a:cubicBezTo>
                        <a:pt x="568266" y="335939"/>
                        <a:pt x="555214" y="383547"/>
                        <a:pt x="529742" y="425825"/>
                      </a:cubicBezTo>
                      <a:cubicBezTo>
                        <a:pt x="504269" y="468103"/>
                        <a:pt x="470148" y="501652"/>
                        <a:pt x="427378" y="526472"/>
                      </a:cubicBezTo>
                      <a:cubicBezTo>
                        <a:pt x="384608" y="551292"/>
                        <a:pt x="336965" y="563985"/>
                        <a:pt x="284446" y="564552"/>
                      </a:cubicBezTo>
                      <a:cubicBezTo>
                        <a:pt x="231927" y="563985"/>
                        <a:pt x="184284" y="551292"/>
                        <a:pt x="141514" y="526472"/>
                      </a:cubicBezTo>
                      <a:cubicBezTo>
                        <a:pt x="98745" y="501652"/>
                        <a:pt x="64624" y="468103"/>
                        <a:pt x="39151" y="425825"/>
                      </a:cubicBezTo>
                      <a:cubicBezTo>
                        <a:pt x="13678" y="383547"/>
                        <a:pt x="628" y="335939"/>
                        <a:pt x="0" y="283000"/>
                      </a:cubicBezTo>
                      <a:cubicBezTo>
                        <a:pt x="628" y="230272"/>
                        <a:pt x="13678" y="182645"/>
                        <a:pt x="39151" y="140122"/>
                      </a:cubicBezTo>
                      <a:cubicBezTo>
                        <a:pt x="64624" y="97598"/>
                        <a:pt x="98745" y="63763"/>
                        <a:pt x="141514" y="38617"/>
                      </a:cubicBezTo>
                      <a:cubicBezTo>
                        <a:pt x="184284" y="13470"/>
                        <a:pt x="231927" y="598"/>
                        <a:pt x="284446" y="0"/>
                      </a:cubicBezTo>
                      <a:close/>
                      <a:moveTo>
                        <a:pt x="284446" y="56374"/>
                      </a:moveTo>
                      <a:cubicBezTo>
                        <a:pt x="242250" y="56870"/>
                        <a:pt x="204359" y="67221"/>
                        <a:pt x="170771" y="87427"/>
                      </a:cubicBezTo>
                      <a:cubicBezTo>
                        <a:pt x="137183" y="107634"/>
                        <a:pt x="110555" y="134719"/>
                        <a:pt x="90884" y="168682"/>
                      </a:cubicBezTo>
                      <a:cubicBezTo>
                        <a:pt x="71214" y="202645"/>
                        <a:pt x="61159" y="240510"/>
                        <a:pt x="60716" y="282276"/>
                      </a:cubicBezTo>
                      <a:cubicBezTo>
                        <a:pt x="61186" y="323815"/>
                        <a:pt x="71349" y="361572"/>
                        <a:pt x="91207" y="395549"/>
                      </a:cubicBezTo>
                      <a:cubicBezTo>
                        <a:pt x="111064" y="429525"/>
                        <a:pt x="137800" y="456664"/>
                        <a:pt x="171414" y="476964"/>
                      </a:cubicBezTo>
                      <a:cubicBezTo>
                        <a:pt x="205028" y="497264"/>
                        <a:pt x="242706" y="507668"/>
                        <a:pt x="284446" y="508178"/>
                      </a:cubicBezTo>
                      <a:cubicBezTo>
                        <a:pt x="326185" y="507668"/>
                        <a:pt x="363862" y="497264"/>
                        <a:pt x="397478" y="476964"/>
                      </a:cubicBezTo>
                      <a:cubicBezTo>
                        <a:pt x="431092" y="456664"/>
                        <a:pt x="457828" y="429525"/>
                        <a:pt x="477686" y="395549"/>
                      </a:cubicBezTo>
                      <a:cubicBezTo>
                        <a:pt x="497544" y="361572"/>
                        <a:pt x="507708" y="323815"/>
                        <a:pt x="508177" y="282276"/>
                      </a:cubicBezTo>
                      <a:cubicBezTo>
                        <a:pt x="507734" y="240510"/>
                        <a:pt x="497678" y="202645"/>
                        <a:pt x="478008" y="168682"/>
                      </a:cubicBezTo>
                      <a:cubicBezTo>
                        <a:pt x="458338" y="134719"/>
                        <a:pt x="431709" y="107634"/>
                        <a:pt x="398121" y="87427"/>
                      </a:cubicBezTo>
                      <a:cubicBezTo>
                        <a:pt x="364533" y="67221"/>
                        <a:pt x="326641" y="56870"/>
                        <a:pt x="284446" y="56374"/>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5" name="TextBox 157">
                  <a:extLst>
                    <a:ext uri="{FF2B5EF4-FFF2-40B4-BE49-F238E27FC236}">
                      <a16:creationId xmlns:a16="http://schemas.microsoft.com/office/drawing/2014/main" id="{619ACA00-99B7-4949-936E-7C90C3BD6806}"/>
                    </a:ext>
                  </a:extLst>
                </p:cNvPr>
                <p:cNvSpPr txBox="1"/>
                <p:nvPr/>
              </p:nvSpPr>
              <p:spPr>
                <a:xfrm>
                  <a:off x="4487331" y="5995612"/>
                  <a:ext cx="308315" cy="305961"/>
                </a:xfrm>
                <a:custGeom>
                  <a:avLst/>
                  <a:gdLst/>
                  <a:ahLst/>
                  <a:cxnLst/>
                  <a:rect l="l" t="t" r="r" b="b"/>
                  <a:pathLst>
                    <a:path w="568895" h="564552">
                      <a:moveTo>
                        <a:pt x="284447" y="0"/>
                      </a:moveTo>
                      <a:cubicBezTo>
                        <a:pt x="336966" y="598"/>
                        <a:pt x="384609" y="13470"/>
                        <a:pt x="427379" y="38617"/>
                      </a:cubicBezTo>
                      <a:cubicBezTo>
                        <a:pt x="470148" y="63763"/>
                        <a:pt x="504270" y="97598"/>
                        <a:pt x="529742" y="140122"/>
                      </a:cubicBezTo>
                      <a:cubicBezTo>
                        <a:pt x="555215" y="182645"/>
                        <a:pt x="568267" y="230272"/>
                        <a:pt x="568895" y="283000"/>
                      </a:cubicBezTo>
                      <a:cubicBezTo>
                        <a:pt x="568267" y="335939"/>
                        <a:pt x="555215" y="383547"/>
                        <a:pt x="529742" y="425825"/>
                      </a:cubicBezTo>
                      <a:cubicBezTo>
                        <a:pt x="504270" y="468103"/>
                        <a:pt x="470148" y="501652"/>
                        <a:pt x="427379" y="526472"/>
                      </a:cubicBezTo>
                      <a:cubicBezTo>
                        <a:pt x="384609" y="551292"/>
                        <a:pt x="336966" y="563985"/>
                        <a:pt x="284447" y="564552"/>
                      </a:cubicBezTo>
                      <a:cubicBezTo>
                        <a:pt x="231928" y="563985"/>
                        <a:pt x="184284" y="551292"/>
                        <a:pt x="141515" y="526472"/>
                      </a:cubicBezTo>
                      <a:cubicBezTo>
                        <a:pt x="98746" y="501652"/>
                        <a:pt x="64625" y="468103"/>
                        <a:pt x="39152" y="425825"/>
                      </a:cubicBezTo>
                      <a:cubicBezTo>
                        <a:pt x="13680" y="383547"/>
                        <a:pt x="630" y="335939"/>
                        <a:pt x="0" y="283000"/>
                      </a:cubicBezTo>
                      <a:cubicBezTo>
                        <a:pt x="630" y="230272"/>
                        <a:pt x="13680" y="182645"/>
                        <a:pt x="39152" y="140122"/>
                      </a:cubicBezTo>
                      <a:cubicBezTo>
                        <a:pt x="64625" y="97598"/>
                        <a:pt x="98746" y="63763"/>
                        <a:pt x="141515" y="38617"/>
                      </a:cubicBezTo>
                      <a:cubicBezTo>
                        <a:pt x="184284" y="13470"/>
                        <a:pt x="231928" y="598"/>
                        <a:pt x="284447" y="0"/>
                      </a:cubicBezTo>
                      <a:close/>
                      <a:moveTo>
                        <a:pt x="284447" y="56374"/>
                      </a:moveTo>
                      <a:cubicBezTo>
                        <a:pt x="242251" y="56870"/>
                        <a:pt x="204360" y="67221"/>
                        <a:pt x="170772" y="87427"/>
                      </a:cubicBezTo>
                      <a:cubicBezTo>
                        <a:pt x="137184" y="107634"/>
                        <a:pt x="110556" y="134719"/>
                        <a:pt x="90885" y="168682"/>
                      </a:cubicBezTo>
                      <a:cubicBezTo>
                        <a:pt x="71216" y="202645"/>
                        <a:pt x="61160" y="240510"/>
                        <a:pt x="60717" y="282276"/>
                      </a:cubicBezTo>
                      <a:cubicBezTo>
                        <a:pt x="61187" y="323815"/>
                        <a:pt x="71350" y="361572"/>
                        <a:pt x="91208" y="395549"/>
                      </a:cubicBezTo>
                      <a:cubicBezTo>
                        <a:pt x="111065" y="429525"/>
                        <a:pt x="137801" y="456664"/>
                        <a:pt x="171415" y="476964"/>
                      </a:cubicBezTo>
                      <a:cubicBezTo>
                        <a:pt x="205030" y="497264"/>
                        <a:pt x="242708" y="507668"/>
                        <a:pt x="284447" y="508178"/>
                      </a:cubicBezTo>
                      <a:cubicBezTo>
                        <a:pt x="326186" y="507668"/>
                        <a:pt x="363864" y="497264"/>
                        <a:pt x="397478" y="476964"/>
                      </a:cubicBezTo>
                      <a:cubicBezTo>
                        <a:pt x="431093" y="456664"/>
                        <a:pt x="457829" y="429525"/>
                        <a:pt x="477687" y="395549"/>
                      </a:cubicBezTo>
                      <a:cubicBezTo>
                        <a:pt x="497545" y="361572"/>
                        <a:pt x="507708" y="323815"/>
                        <a:pt x="508178" y="282276"/>
                      </a:cubicBezTo>
                      <a:cubicBezTo>
                        <a:pt x="507736" y="240510"/>
                        <a:pt x="497679" y="202645"/>
                        <a:pt x="478009" y="168682"/>
                      </a:cubicBezTo>
                      <a:cubicBezTo>
                        <a:pt x="458339" y="134719"/>
                        <a:pt x="431710" y="107634"/>
                        <a:pt x="398122" y="87427"/>
                      </a:cubicBezTo>
                      <a:cubicBezTo>
                        <a:pt x="364534" y="67221"/>
                        <a:pt x="326642" y="56870"/>
                        <a:pt x="284447" y="56374"/>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6" name="TextBox 158">
                  <a:extLst>
                    <a:ext uri="{FF2B5EF4-FFF2-40B4-BE49-F238E27FC236}">
                      <a16:creationId xmlns:a16="http://schemas.microsoft.com/office/drawing/2014/main" id="{81EDDCD9-8493-B841-8501-B20DB340F936}"/>
                    </a:ext>
                  </a:extLst>
                </p:cNvPr>
                <p:cNvSpPr txBox="1"/>
                <p:nvPr/>
              </p:nvSpPr>
              <p:spPr>
                <a:xfrm>
                  <a:off x="4820514" y="5995612"/>
                  <a:ext cx="292410" cy="305961"/>
                </a:xfrm>
                <a:custGeom>
                  <a:avLst/>
                  <a:gdLst/>
                  <a:ahLst/>
                  <a:cxnLst/>
                  <a:rect l="l" t="t" r="r" b="b"/>
                  <a:pathLst>
                    <a:path w="539550" h="564552">
                      <a:moveTo>
                        <a:pt x="284449" y="0"/>
                      </a:moveTo>
                      <a:cubicBezTo>
                        <a:pt x="332269" y="208"/>
                        <a:pt x="375468" y="10452"/>
                        <a:pt x="414047" y="30732"/>
                      </a:cubicBezTo>
                      <a:cubicBezTo>
                        <a:pt x="452627" y="51012"/>
                        <a:pt x="486398" y="80078"/>
                        <a:pt x="515360" y="117931"/>
                      </a:cubicBezTo>
                      <a:lnTo>
                        <a:pt x="471256" y="159210"/>
                      </a:lnTo>
                      <a:cubicBezTo>
                        <a:pt x="448509" y="126727"/>
                        <a:pt x="421598" y="101531"/>
                        <a:pt x="390524" y="83622"/>
                      </a:cubicBezTo>
                      <a:cubicBezTo>
                        <a:pt x="359450" y="65713"/>
                        <a:pt x="323851" y="56630"/>
                        <a:pt x="283726" y="56374"/>
                      </a:cubicBezTo>
                      <a:cubicBezTo>
                        <a:pt x="241767" y="56910"/>
                        <a:pt x="204044" y="67505"/>
                        <a:pt x="170558" y="88158"/>
                      </a:cubicBezTo>
                      <a:cubicBezTo>
                        <a:pt x="137073" y="108810"/>
                        <a:pt x="110507" y="136302"/>
                        <a:pt x="90860" y="170633"/>
                      </a:cubicBezTo>
                      <a:cubicBezTo>
                        <a:pt x="71211" y="204964"/>
                        <a:pt x="61164" y="242916"/>
                        <a:pt x="60717" y="284487"/>
                      </a:cubicBezTo>
                      <a:cubicBezTo>
                        <a:pt x="60838" y="313630"/>
                        <a:pt x="66389" y="341392"/>
                        <a:pt x="77370" y="367771"/>
                      </a:cubicBezTo>
                      <a:cubicBezTo>
                        <a:pt x="88352" y="394150"/>
                        <a:pt x="104040" y="417776"/>
                        <a:pt x="124434" y="438646"/>
                      </a:cubicBezTo>
                      <a:cubicBezTo>
                        <a:pt x="144738" y="458972"/>
                        <a:pt x="168390" y="475540"/>
                        <a:pt x="195391" y="488351"/>
                      </a:cubicBezTo>
                      <a:cubicBezTo>
                        <a:pt x="222392" y="501161"/>
                        <a:pt x="250389" y="507771"/>
                        <a:pt x="279382" y="508178"/>
                      </a:cubicBezTo>
                      <a:cubicBezTo>
                        <a:pt x="311647" y="507945"/>
                        <a:pt x="342531" y="500685"/>
                        <a:pt x="372034" y="486396"/>
                      </a:cubicBezTo>
                      <a:cubicBezTo>
                        <a:pt x="401538" y="472107"/>
                        <a:pt x="425771" y="452184"/>
                        <a:pt x="444736" y="426629"/>
                      </a:cubicBezTo>
                      <a:cubicBezTo>
                        <a:pt x="463700" y="401073"/>
                        <a:pt x="473507" y="371279"/>
                        <a:pt x="474155" y="337247"/>
                      </a:cubicBezTo>
                      <a:lnTo>
                        <a:pt x="311964" y="337247"/>
                      </a:lnTo>
                      <a:lnTo>
                        <a:pt x="311964" y="280873"/>
                      </a:lnTo>
                      <a:lnTo>
                        <a:pt x="539215" y="280873"/>
                      </a:lnTo>
                      <a:cubicBezTo>
                        <a:pt x="540616" y="317543"/>
                        <a:pt x="537635" y="351609"/>
                        <a:pt x="530269" y="383073"/>
                      </a:cubicBezTo>
                      <a:cubicBezTo>
                        <a:pt x="522905" y="414536"/>
                        <a:pt x="507091" y="444649"/>
                        <a:pt x="482829" y="473412"/>
                      </a:cubicBezTo>
                      <a:cubicBezTo>
                        <a:pt x="457312" y="502538"/>
                        <a:pt x="426905" y="524965"/>
                        <a:pt x="391609" y="540692"/>
                      </a:cubicBezTo>
                      <a:cubicBezTo>
                        <a:pt x="356312" y="556419"/>
                        <a:pt x="319386" y="564373"/>
                        <a:pt x="280829" y="564552"/>
                      </a:cubicBezTo>
                      <a:cubicBezTo>
                        <a:pt x="229039" y="563927"/>
                        <a:pt x="182028" y="551026"/>
                        <a:pt x="139800" y="525851"/>
                      </a:cubicBezTo>
                      <a:cubicBezTo>
                        <a:pt x="97571" y="500676"/>
                        <a:pt x="63870" y="466977"/>
                        <a:pt x="38696" y="424754"/>
                      </a:cubicBezTo>
                      <a:cubicBezTo>
                        <a:pt x="13523" y="382530"/>
                        <a:pt x="624" y="335534"/>
                        <a:pt x="0" y="283764"/>
                      </a:cubicBezTo>
                      <a:cubicBezTo>
                        <a:pt x="602" y="231018"/>
                        <a:pt x="13546" y="183322"/>
                        <a:pt x="38831" y="140676"/>
                      </a:cubicBezTo>
                      <a:cubicBezTo>
                        <a:pt x="64115" y="98031"/>
                        <a:pt x="98129" y="64075"/>
                        <a:pt x="140872" y="38809"/>
                      </a:cubicBezTo>
                      <a:cubicBezTo>
                        <a:pt x="183616" y="13543"/>
                        <a:pt x="231474" y="607"/>
                        <a:pt x="284449" y="0"/>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7" name="TextBox 159">
                  <a:extLst>
                    <a:ext uri="{FF2B5EF4-FFF2-40B4-BE49-F238E27FC236}">
                      <a16:creationId xmlns:a16="http://schemas.microsoft.com/office/drawing/2014/main" id="{0149EFDD-B608-CD46-90E0-A572E36943FF}"/>
                    </a:ext>
                  </a:extLst>
                </p:cNvPr>
                <p:cNvSpPr txBox="1"/>
                <p:nvPr/>
              </p:nvSpPr>
              <p:spPr>
                <a:xfrm>
                  <a:off x="2374780" y="6000671"/>
                  <a:ext cx="220043" cy="295847"/>
                </a:xfrm>
                <a:custGeom>
                  <a:avLst/>
                  <a:gdLst/>
                  <a:ahLst/>
                  <a:cxnLst/>
                  <a:rect l="l" t="t" r="r" b="b"/>
                  <a:pathLst>
                    <a:path w="406018" h="545891">
                      <a:moveTo>
                        <a:pt x="0" y="76"/>
                      </a:moveTo>
                      <a:lnTo>
                        <a:pt x="102717" y="76"/>
                      </a:lnTo>
                      <a:cubicBezTo>
                        <a:pt x="143359" y="-617"/>
                        <a:pt x="181013" y="3479"/>
                        <a:pt x="215681" y="12364"/>
                      </a:cubicBezTo>
                      <a:cubicBezTo>
                        <a:pt x="250349" y="21250"/>
                        <a:pt x="283659" y="39081"/>
                        <a:pt x="315612" y="65860"/>
                      </a:cubicBezTo>
                      <a:cubicBezTo>
                        <a:pt x="346598" y="92892"/>
                        <a:pt x="369443" y="124086"/>
                        <a:pt x="384146" y="159444"/>
                      </a:cubicBezTo>
                      <a:cubicBezTo>
                        <a:pt x="398848" y="194802"/>
                        <a:pt x="406139" y="232876"/>
                        <a:pt x="406017" y="273664"/>
                      </a:cubicBezTo>
                      <a:cubicBezTo>
                        <a:pt x="406064" y="313638"/>
                        <a:pt x="398743" y="350806"/>
                        <a:pt x="384055" y="385168"/>
                      </a:cubicBezTo>
                      <a:cubicBezTo>
                        <a:pt x="369368" y="419531"/>
                        <a:pt x="347036" y="450182"/>
                        <a:pt x="317060" y="477123"/>
                      </a:cubicBezTo>
                      <a:cubicBezTo>
                        <a:pt x="284897" y="505291"/>
                        <a:pt x="251466" y="523968"/>
                        <a:pt x="216767" y="533155"/>
                      </a:cubicBezTo>
                      <a:cubicBezTo>
                        <a:pt x="182070" y="542342"/>
                        <a:pt x="143570" y="546559"/>
                        <a:pt x="101269" y="545806"/>
                      </a:cubicBezTo>
                      <a:lnTo>
                        <a:pt x="0" y="545806"/>
                      </a:lnTo>
                      <a:lnTo>
                        <a:pt x="0" y="76"/>
                      </a:lnTo>
                      <a:close/>
                      <a:moveTo>
                        <a:pt x="60717" y="56450"/>
                      </a:moveTo>
                      <a:lnTo>
                        <a:pt x="60717" y="489432"/>
                      </a:lnTo>
                      <a:lnTo>
                        <a:pt x="104889" y="489432"/>
                      </a:lnTo>
                      <a:cubicBezTo>
                        <a:pt x="138093" y="490020"/>
                        <a:pt x="168899" y="486491"/>
                        <a:pt x="197307" y="478843"/>
                      </a:cubicBezTo>
                      <a:cubicBezTo>
                        <a:pt x="225714" y="471195"/>
                        <a:pt x="252356" y="455899"/>
                        <a:pt x="277233" y="432956"/>
                      </a:cubicBezTo>
                      <a:cubicBezTo>
                        <a:pt x="299711" y="411717"/>
                        <a:pt x="316668" y="387401"/>
                        <a:pt x="328102" y="360007"/>
                      </a:cubicBezTo>
                      <a:cubicBezTo>
                        <a:pt x="339537" y="332614"/>
                        <a:pt x="345271" y="303592"/>
                        <a:pt x="345300" y="272940"/>
                      </a:cubicBezTo>
                      <a:cubicBezTo>
                        <a:pt x="345285" y="241459"/>
                        <a:pt x="339341" y="211561"/>
                        <a:pt x="327469" y="183248"/>
                      </a:cubicBezTo>
                      <a:cubicBezTo>
                        <a:pt x="315597" y="154934"/>
                        <a:pt x="297885" y="130286"/>
                        <a:pt x="274336" y="109304"/>
                      </a:cubicBezTo>
                      <a:cubicBezTo>
                        <a:pt x="249444" y="87778"/>
                        <a:pt x="223013" y="73448"/>
                        <a:pt x="195044" y="66314"/>
                      </a:cubicBezTo>
                      <a:cubicBezTo>
                        <a:pt x="167074" y="59179"/>
                        <a:pt x="137023" y="55891"/>
                        <a:pt x="104889" y="56450"/>
                      </a:cubicBezTo>
                      <a:lnTo>
                        <a:pt x="60717" y="5645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8" name="TextBox 160">
                  <a:extLst>
                    <a:ext uri="{FF2B5EF4-FFF2-40B4-BE49-F238E27FC236}">
                      <a16:creationId xmlns:a16="http://schemas.microsoft.com/office/drawing/2014/main" id="{932258AE-6DFC-A941-A41D-E50F61A35C94}"/>
                    </a:ext>
                  </a:extLst>
                </p:cNvPr>
                <p:cNvSpPr txBox="1"/>
                <p:nvPr/>
              </p:nvSpPr>
              <p:spPr>
                <a:xfrm>
                  <a:off x="2736259" y="6000712"/>
                  <a:ext cx="176496" cy="295760"/>
                </a:xfrm>
                <a:custGeom>
                  <a:avLst/>
                  <a:gdLst/>
                  <a:ahLst/>
                  <a:cxnLst/>
                  <a:rect l="l" t="t" r="r" b="b"/>
                  <a:pathLst>
                    <a:path w="325665" h="545730">
                      <a:moveTo>
                        <a:pt x="0" y="0"/>
                      </a:moveTo>
                      <a:lnTo>
                        <a:pt x="325665" y="0"/>
                      </a:lnTo>
                      <a:lnTo>
                        <a:pt x="325665" y="56374"/>
                      </a:lnTo>
                      <a:lnTo>
                        <a:pt x="192467" y="56374"/>
                      </a:lnTo>
                      <a:lnTo>
                        <a:pt x="192467" y="545730"/>
                      </a:lnTo>
                      <a:lnTo>
                        <a:pt x="131750" y="545730"/>
                      </a:lnTo>
                      <a:lnTo>
                        <a:pt x="131750" y="56374"/>
                      </a:lnTo>
                      <a:lnTo>
                        <a:pt x="0" y="56374"/>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49" name="TextBox 161">
                  <a:extLst>
                    <a:ext uri="{FF2B5EF4-FFF2-40B4-BE49-F238E27FC236}">
                      <a16:creationId xmlns:a16="http://schemas.microsoft.com/office/drawing/2014/main" id="{47EA8680-A205-4746-8834-813C580DBC6C}"/>
                    </a:ext>
                  </a:extLst>
                </p:cNvPr>
                <p:cNvSpPr txBox="1"/>
                <p:nvPr/>
              </p:nvSpPr>
              <p:spPr>
                <a:xfrm>
                  <a:off x="2950676" y="6000712"/>
                  <a:ext cx="153347" cy="295760"/>
                </a:xfrm>
                <a:custGeom>
                  <a:avLst/>
                  <a:gdLst/>
                  <a:ahLst/>
                  <a:cxnLst/>
                  <a:rect l="l" t="t" r="r" b="b"/>
                  <a:pathLst>
                    <a:path w="282954" h="545730">
                      <a:moveTo>
                        <a:pt x="0" y="0"/>
                      </a:moveTo>
                      <a:lnTo>
                        <a:pt x="282954" y="0"/>
                      </a:lnTo>
                      <a:lnTo>
                        <a:pt x="282954" y="56374"/>
                      </a:lnTo>
                      <a:lnTo>
                        <a:pt x="60716" y="56374"/>
                      </a:lnTo>
                      <a:lnTo>
                        <a:pt x="60716" y="218618"/>
                      </a:lnTo>
                      <a:lnTo>
                        <a:pt x="276439" y="218618"/>
                      </a:lnTo>
                      <a:lnTo>
                        <a:pt x="276439" y="274991"/>
                      </a:lnTo>
                      <a:lnTo>
                        <a:pt x="60716" y="274991"/>
                      </a:lnTo>
                      <a:lnTo>
                        <a:pt x="60716" y="489356"/>
                      </a:lnTo>
                      <a:lnTo>
                        <a:pt x="282954" y="489356"/>
                      </a:lnTo>
                      <a:lnTo>
                        <a:pt x="282954"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0" name="TextBox 162">
                  <a:extLst>
                    <a:ext uri="{FF2B5EF4-FFF2-40B4-BE49-F238E27FC236}">
                      <a16:creationId xmlns:a16="http://schemas.microsoft.com/office/drawing/2014/main" id="{A98FFF51-2382-C645-B686-6FB9AD18F987}"/>
                    </a:ext>
                  </a:extLst>
                </p:cNvPr>
                <p:cNvSpPr txBox="1"/>
                <p:nvPr/>
              </p:nvSpPr>
              <p:spPr>
                <a:xfrm>
                  <a:off x="3425154" y="6000712"/>
                  <a:ext cx="217296" cy="295760"/>
                </a:xfrm>
                <a:custGeom>
                  <a:avLst/>
                  <a:gdLst/>
                  <a:ahLst/>
                  <a:cxnLst/>
                  <a:rect l="l" t="t" r="r" b="b"/>
                  <a:pathLst>
                    <a:path w="400950" h="545730">
                      <a:moveTo>
                        <a:pt x="0" y="0"/>
                      </a:moveTo>
                      <a:lnTo>
                        <a:pt x="60717" y="0"/>
                      </a:lnTo>
                      <a:lnTo>
                        <a:pt x="60717" y="221513"/>
                      </a:lnTo>
                      <a:lnTo>
                        <a:pt x="340233" y="221513"/>
                      </a:lnTo>
                      <a:lnTo>
                        <a:pt x="340233" y="0"/>
                      </a:lnTo>
                      <a:lnTo>
                        <a:pt x="400950" y="0"/>
                      </a:lnTo>
                      <a:lnTo>
                        <a:pt x="400950" y="545730"/>
                      </a:lnTo>
                      <a:lnTo>
                        <a:pt x="340233" y="545730"/>
                      </a:lnTo>
                      <a:lnTo>
                        <a:pt x="340233" y="277887"/>
                      </a:lnTo>
                      <a:lnTo>
                        <a:pt x="60717" y="277887"/>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1" name="TextBox 163">
                  <a:extLst>
                    <a:ext uri="{FF2B5EF4-FFF2-40B4-BE49-F238E27FC236}">
                      <a16:creationId xmlns:a16="http://schemas.microsoft.com/office/drawing/2014/main" id="{89733CE1-8F3F-0440-B690-9EB33FCD1DC0}"/>
                    </a:ext>
                  </a:extLst>
                </p:cNvPr>
                <p:cNvSpPr txBox="1"/>
                <p:nvPr/>
              </p:nvSpPr>
              <p:spPr>
                <a:xfrm>
                  <a:off x="4352539" y="6000712"/>
                  <a:ext cx="114508" cy="295760"/>
                </a:xfrm>
                <a:custGeom>
                  <a:avLst/>
                  <a:gdLst/>
                  <a:ahLst/>
                  <a:cxnLst/>
                  <a:rect l="l" t="t" r="r" b="b"/>
                  <a:pathLst>
                    <a:path w="211288" h="545730">
                      <a:moveTo>
                        <a:pt x="0" y="0"/>
                      </a:moveTo>
                      <a:lnTo>
                        <a:pt x="60717" y="0"/>
                      </a:lnTo>
                      <a:lnTo>
                        <a:pt x="60717" y="489356"/>
                      </a:lnTo>
                      <a:lnTo>
                        <a:pt x="211288" y="489356"/>
                      </a:lnTo>
                      <a:lnTo>
                        <a:pt x="211288"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52" name="TextBox 164">
                  <a:extLst>
                    <a:ext uri="{FF2B5EF4-FFF2-40B4-BE49-F238E27FC236}">
                      <a16:creationId xmlns:a16="http://schemas.microsoft.com/office/drawing/2014/main" id="{1E313286-A367-144E-89DA-CAD83CDA704C}"/>
                    </a:ext>
                  </a:extLst>
                </p:cNvPr>
                <p:cNvSpPr txBox="1"/>
                <p:nvPr/>
              </p:nvSpPr>
              <p:spPr>
                <a:xfrm>
                  <a:off x="5131150" y="6000712"/>
                  <a:ext cx="226712" cy="295760"/>
                </a:xfrm>
                <a:custGeom>
                  <a:avLst/>
                  <a:gdLst/>
                  <a:ahLst/>
                  <a:cxnLst/>
                  <a:rect l="l" t="t" r="r" b="b"/>
                  <a:pathLst>
                    <a:path w="418324" h="545730">
                      <a:moveTo>
                        <a:pt x="0" y="0"/>
                      </a:moveTo>
                      <a:lnTo>
                        <a:pt x="70218" y="0"/>
                      </a:lnTo>
                      <a:lnTo>
                        <a:pt x="209162" y="243191"/>
                      </a:lnTo>
                      <a:lnTo>
                        <a:pt x="348106" y="0"/>
                      </a:lnTo>
                      <a:lnTo>
                        <a:pt x="418324" y="0"/>
                      </a:lnTo>
                      <a:lnTo>
                        <a:pt x="239521" y="311226"/>
                      </a:lnTo>
                      <a:lnTo>
                        <a:pt x="239521" y="545730"/>
                      </a:lnTo>
                      <a:lnTo>
                        <a:pt x="178804" y="545730"/>
                      </a:lnTo>
                      <a:lnTo>
                        <a:pt x="178804" y="311226"/>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grpSp>
          <p:grpSp>
            <p:nvGrpSpPr>
              <p:cNvPr id="20" name="Group 125">
                <a:extLst>
                  <a:ext uri="{FF2B5EF4-FFF2-40B4-BE49-F238E27FC236}">
                    <a16:creationId xmlns:a16="http://schemas.microsoft.com/office/drawing/2014/main" id="{3824CA7E-D315-1A4E-8EFF-884757AA8244}"/>
                  </a:ext>
                </a:extLst>
              </p:cNvPr>
              <p:cNvGrpSpPr/>
              <p:nvPr/>
            </p:nvGrpSpPr>
            <p:grpSpPr>
              <a:xfrm>
                <a:off x="2303344" y="1656837"/>
                <a:ext cx="3036401" cy="224867"/>
                <a:chOff x="1773650" y="5511077"/>
                <a:chExt cx="4402265" cy="326019"/>
              </a:xfrm>
            </p:grpSpPr>
            <p:sp>
              <p:nvSpPr>
                <p:cNvPr id="21" name="TextBox 133">
                  <a:extLst>
                    <a:ext uri="{FF2B5EF4-FFF2-40B4-BE49-F238E27FC236}">
                      <a16:creationId xmlns:a16="http://schemas.microsoft.com/office/drawing/2014/main" id="{420CA17E-B804-F74E-B21B-F2164C784B2B}"/>
                    </a:ext>
                  </a:extLst>
                </p:cNvPr>
                <p:cNvSpPr txBox="1"/>
                <p:nvPr/>
              </p:nvSpPr>
              <p:spPr>
                <a:xfrm>
                  <a:off x="5432224" y="5511077"/>
                  <a:ext cx="263590" cy="321654"/>
                </a:xfrm>
                <a:custGeom>
                  <a:avLst/>
                  <a:gdLst/>
                  <a:ahLst/>
                  <a:cxnLst/>
                  <a:rect l="l" t="t" r="r" b="b"/>
                  <a:pathLst>
                    <a:path w="486370" h="593508">
                      <a:moveTo>
                        <a:pt x="0" y="0"/>
                      </a:moveTo>
                      <a:lnTo>
                        <a:pt x="425653" y="445853"/>
                      </a:lnTo>
                      <a:lnTo>
                        <a:pt x="425653" y="23165"/>
                      </a:lnTo>
                      <a:lnTo>
                        <a:pt x="486370" y="23165"/>
                      </a:lnTo>
                      <a:lnTo>
                        <a:pt x="486370" y="593508"/>
                      </a:lnTo>
                      <a:lnTo>
                        <a:pt x="60717" y="148380"/>
                      </a:lnTo>
                      <a:lnTo>
                        <a:pt x="60717"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2" name="TextBox 134">
                  <a:extLst>
                    <a:ext uri="{FF2B5EF4-FFF2-40B4-BE49-F238E27FC236}">
                      <a16:creationId xmlns:a16="http://schemas.microsoft.com/office/drawing/2014/main" id="{46E1FBD4-A982-A440-B574-AC22CB018080}"/>
                    </a:ext>
                  </a:extLst>
                </p:cNvPr>
                <p:cNvSpPr txBox="1"/>
                <p:nvPr/>
              </p:nvSpPr>
              <p:spPr>
                <a:xfrm>
                  <a:off x="4628581" y="5518531"/>
                  <a:ext cx="185126" cy="305961"/>
                </a:xfrm>
                <a:custGeom>
                  <a:avLst/>
                  <a:gdLst/>
                  <a:ahLst/>
                  <a:cxnLst/>
                  <a:rect l="l" t="t" r="r" b="b"/>
                  <a:pathLst>
                    <a:path w="341590" h="564552">
                      <a:moveTo>
                        <a:pt x="180928" y="0"/>
                      </a:moveTo>
                      <a:cubicBezTo>
                        <a:pt x="211617" y="180"/>
                        <a:pt x="239132" y="7590"/>
                        <a:pt x="263472" y="22231"/>
                      </a:cubicBezTo>
                      <a:cubicBezTo>
                        <a:pt x="287811" y="36872"/>
                        <a:pt x="307345" y="57666"/>
                        <a:pt x="322073" y="84612"/>
                      </a:cubicBezTo>
                      <a:lnTo>
                        <a:pt x="273631" y="115746"/>
                      </a:lnTo>
                      <a:cubicBezTo>
                        <a:pt x="263099" y="96800"/>
                        <a:pt x="250485" y="82199"/>
                        <a:pt x="235789" y="71941"/>
                      </a:cubicBezTo>
                      <a:cubicBezTo>
                        <a:pt x="221093" y="61684"/>
                        <a:pt x="202323" y="56495"/>
                        <a:pt x="179479" y="56374"/>
                      </a:cubicBezTo>
                      <a:cubicBezTo>
                        <a:pt x="154478" y="56781"/>
                        <a:pt x="133324" y="64655"/>
                        <a:pt x="116017" y="79996"/>
                      </a:cubicBezTo>
                      <a:cubicBezTo>
                        <a:pt x="98711" y="95337"/>
                        <a:pt x="89688" y="115701"/>
                        <a:pt x="88949" y="141088"/>
                      </a:cubicBezTo>
                      <a:cubicBezTo>
                        <a:pt x="89320" y="156650"/>
                        <a:pt x="93969" y="169772"/>
                        <a:pt x="102897" y="180454"/>
                      </a:cubicBezTo>
                      <a:cubicBezTo>
                        <a:pt x="111825" y="191136"/>
                        <a:pt x="122805" y="200129"/>
                        <a:pt x="135837" y="207432"/>
                      </a:cubicBezTo>
                      <a:cubicBezTo>
                        <a:pt x="148869" y="214735"/>
                        <a:pt x="161726" y="221099"/>
                        <a:pt x="174409" y="226525"/>
                      </a:cubicBezTo>
                      <a:lnTo>
                        <a:pt x="210622" y="242454"/>
                      </a:lnTo>
                      <a:cubicBezTo>
                        <a:pt x="247130" y="257040"/>
                        <a:pt x="277830" y="275654"/>
                        <a:pt x="302721" y="298296"/>
                      </a:cubicBezTo>
                      <a:cubicBezTo>
                        <a:pt x="327613" y="320937"/>
                        <a:pt x="340569" y="353489"/>
                        <a:pt x="341590" y="395951"/>
                      </a:cubicBezTo>
                      <a:cubicBezTo>
                        <a:pt x="341229" y="428121"/>
                        <a:pt x="333434" y="456850"/>
                        <a:pt x="318204" y="482140"/>
                      </a:cubicBezTo>
                      <a:cubicBezTo>
                        <a:pt x="302973" y="507429"/>
                        <a:pt x="282473" y="527409"/>
                        <a:pt x="256701" y="542079"/>
                      </a:cubicBezTo>
                      <a:cubicBezTo>
                        <a:pt x="230929" y="556749"/>
                        <a:pt x="202050" y="564240"/>
                        <a:pt x="170064" y="564552"/>
                      </a:cubicBezTo>
                      <a:cubicBezTo>
                        <a:pt x="125730" y="563968"/>
                        <a:pt x="88605" y="551042"/>
                        <a:pt x="58689" y="525776"/>
                      </a:cubicBezTo>
                      <a:cubicBezTo>
                        <a:pt x="28774" y="500509"/>
                        <a:pt x="9210" y="466405"/>
                        <a:pt x="0" y="423465"/>
                      </a:cubicBezTo>
                      <a:lnTo>
                        <a:pt x="59313" y="406812"/>
                      </a:lnTo>
                      <a:cubicBezTo>
                        <a:pt x="63679" y="435427"/>
                        <a:pt x="75557" y="459290"/>
                        <a:pt x="94947" y="478402"/>
                      </a:cubicBezTo>
                      <a:cubicBezTo>
                        <a:pt x="114337" y="497513"/>
                        <a:pt x="138893" y="507439"/>
                        <a:pt x="168616" y="508178"/>
                      </a:cubicBezTo>
                      <a:cubicBezTo>
                        <a:pt x="198958" y="507590"/>
                        <a:pt x="225001" y="497544"/>
                        <a:pt x="246743" y="478040"/>
                      </a:cubicBezTo>
                      <a:cubicBezTo>
                        <a:pt x="268485" y="458536"/>
                        <a:pt x="279862" y="433104"/>
                        <a:pt x="280873" y="401744"/>
                      </a:cubicBezTo>
                      <a:cubicBezTo>
                        <a:pt x="279847" y="370791"/>
                        <a:pt x="269406" y="347621"/>
                        <a:pt x="249550" y="332235"/>
                      </a:cubicBezTo>
                      <a:cubicBezTo>
                        <a:pt x="229693" y="316849"/>
                        <a:pt x="206578" y="303817"/>
                        <a:pt x="180204" y="293137"/>
                      </a:cubicBezTo>
                      <a:lnTo>
                        <a:pt x="146888" y="278656"/>
                      </a:lnTo>
                      <a:cubicBezTo>
                        <a:pt x="114066" y="265050"/>
                        <a:pt x="86324" y="247914"/>
                        <a:pt x="63664" y="227249"/>
                      </a:cubicBezTo>
                      <a:cubicBezTo>
                        <a:pt x="41004" y="206584"/>
                        <a:pt x="29193" y="177139"/>
                        <a:pt x="28232" y="138916"/>
                      </a:cubicBezTo>
                      <a:cubicBezTo>
                        <a:pt x="28615" y="110533"/>
                        <a:pt x="35802" y="85978"/>
                        <a:pt x="49794" y="65252"/>
                      </a:cubicBezTo>
                      <a:cubicBezTo>
                        <a:pt x="63786" y="44525"/>
                        <a:pt x="82284" y="28505"/>
                        <a:pt x="105289" y="17191"/>
                      </a:cubicBezTo>
                      <a:cubicBezTo>
                        <a:pt x="128293" y="5877"/>
                        <a:pt x="153506" y="146"/>
                        <a:pt x="180928" y="0"/>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3" name="TextBox 135">
                  <a:extLst>
                    <a:ext uri="{FF2B5EF4-FFF2-40B4-BE49-F238E27FC236}">
                      <a16:creationId xmlns:a16="http://schemas.microsoft.com/office/drawing/2014/main" id="{DB892860-839A-5340-98AB-DA0EEF54EEC8}"/>
                    </a:ext>
                  </a:extLst>
                </p:cNvPr>
                <p:cNvSpPr txBox="1"/>
                <p:nvPr/>
              </p:nvSpPr>
              <p:spPr>
                <a:xfrm>
                  <a:off x="4848929" y="5518530"/>
                  <a:ext cx="242405" cy="305961"/>
                </a:xfrm>
                <a:custGeom>
                  <a:avLst/>
                  <a:gdLst/>
                  <a:ahLst/>
                  <a:cxnLst/>
                  <a:rect l="l" t="t" r="r" b="b"/>
                  <a:pathLst>
                    <a:path w="447280" h="564553">
                      <a:moveTo>
                        <a:pt x="284403" y="1"/>
                      </a:moveTo>
                      <a:cubicBezTo>
                        <a:pt x="314761" y="-29"/>
                        <a:pt x="343446" y="4368"/>
                        <a:pt x="370456" y="13191"/>
                      </a:cubicBezTo>
                      <a:cubicBezTo>
                        <a:pt x="397467" y="22015"/>
                        <a:pt x="423075" y="35446"/>
                        <a:pt x="447280" y="53484"/>
                      </a:cubicBezTo>
                      <a:lnTo>
                        <a:pt x="447280" y="128780"/>
                      </a:lnTo>
                      <a:cubicBezTo>
                        <a:pt x="425277" y="106124"/>
                        <a:pt x="399970" y="88445"/>
                        <a:pt x="371361" y="75743"/>
                      </a:cubicBezTo>
                      <a:cubicBezTo>
                        <a:pt x="342752" y="63042"/>
                        <a:pt x="312559" y="56586"/>
                        <a:pt x="280783" y="56375"/>
                      </a:cubicBezTo>
                      <a:cubicBezTo>
                        <a:pt x="239780" y="56938"/>
                        <a:pt x="202745" y="67557"/>
                        <a:pt x="169678" y="88233"/>
                      </a:cubicBezTo>
                      <a:cubicBezTo>
                        <a:pt x="136611" y="108909"/>
                        <a:pt x="110300" y="136261"/>
                        <a:pt x="90746" y="170292"/>
                      </a:cubicBezTo>
                      <a:cubicBezTo>
                        <a:pt x="71192" y="204322"/>
                        <a:pt x="61182" y="241650"/>
                        <a:pt x="60718" y="282277"/>
                      </a:cubicBezTo>
                      <a:cubicBezTo>
                        <a:pt x="61187" y="322904"/>
                        <a:pt x="71268" y="360233"/>
                        <a:pt x="90961" y="394263"/>
                      </a:cubicBezTo>
                      <a:cubicBezTo>
                        <a:pt x="110653" y="428293"/>
                        <a:pt x="137143" y="455645"/>
                        <a:pt x="170429" y="476321"/>
                      </a:cubicBezTo>
                      <a:cubicBezTo>
                        <a:pt x="203714" y="496996"/>
                        <a:pt x="240982" y="507616"/>
                        <a:pt x="282231" y="508179"/>
                      </a:cubicBezTo>
                      <a:cubicBezTo>
                        <a:pt x="313313" y="507877"/>
                        <a:pt x="343084" y="501240"/>
                        <a:pt x="371542" y="488268"/>
                      </a:cubicBezTo>
                      <a:cubicBezTo>
                        <a:pt x="400000" y="475295"/>
                        <a:pt x="425246" y="457798"/>
                        <a:pt x="447280" y="435775"/>
                      </a:cubicBezTo>
                      <a:lnTo>
                        <a:pt x="447280" y="511070"/>
                      </a:lnTo>
                      <a:cubicBezTo>
                        <a:pt x="423527" y="528160"/>
                        <a:pt x="397738" y="541320"/>
                        <a:pt x="369913" y="550550"/>
                      </a:cubicBezTo>
                      <a:cubicBezTo>
                        <a:pt x="342088" y="559780"/>
                        <a:pt x="313585" y="564447"/>
                        <a:pt x="284403" y="564553"/>
                      </a:cubicBezTo>
                      <a:cubicBezTo>
                        <a:pt x="232350" y="563964"/>
                        <a:pt x="184929" y="551235"/>
                        <a:pt x="142140" y="526366"/>
                      </a:cubicBezTo>
                      <a:cubicBezTo>
                        <a:pt x="99350" y="501496"/>
                        <a:pt x="65127" y="468019"/>
                        <a:pt x="39470" y="425933"/>
                      </a:cubicBezTo>
                      <a:cubicBezTo>
                        <a:pt x="13813" y="383848"/>
                        <a:pt x="656" y="336687"/>
                        <a:pt x="0" y="284450"/>
                      </a:cubicBezTo>
                      <a:cubicBezTo>
                        <a:pt x="616" y="231703"/>
                        <a:pt x="13611" y="183951"/>
                        <a:pt x="38987" y="141195"/>
                      </a:cubicBezTo>
                      <a:cubicBezTo>
                        <a:pt x="64363" y="98439"/>
                        <a:pt x="98425" y="64372"/>
                        <a:pt x="141174" y="38993"/>
                      </a:cubicBezTo>
                      <a:cubicBezTo>
                        <a:pt x="183923" y="13614"/>
                        <a:pt x="231666" y="617"/>
                        <a:pt x="284403" y="1"/>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4" name="TextBox 136">
                  <a:extLst>
                    <a:ext uri="{FF2B5EF4-FFF2-40B4-BE49-F238E27FC236}">
                      <a16:creationId xmlns:a16="http://schemas.microsoft.com/office/drawing/2014/main" id="{74D7CC0E-6946-AD4A-909B-6C627DCFF913}"/>
                    </a:ext>
                  </a:extLst>
                </p:cNvPr>
                <p:cNvSpPr txBox="1"/>
                <p:nvPr/>
              </p:nvSpPr>
              <p:spPr>
                <a:xfrm>
                  <a:off x="5741747" y="5518530"/>
                  <a:ext cx="242405" cy="305961"/>
                </a:xfrm>
                <a:custGeom>
                  <a:avLst/>
                  <a:gdLst/>
                  <a:ahLst/>
                  <a:cxnLst/>
                  <a:rect l="l" t="t" r="r" b="b"/>
                  <a:pathLst>
                    <a:path w="447279" h="564553">
                      <a:moveTo>
                        <a:pt x="284402" y="1"/>
                      </a:moveTo>
                      <a:cubicBezTo>
                        <a:pt x="314760" y="-29"/>
                        <a:pt x="343445" y="4368"/>
                        <a:pt x="370455" y="13191"/>
                      </a:cubicBezTo>
                      <a:cubicBezTo>
                        <a:pt x="397466" y="22015"/>
                        <a:pt x="423074" y="35446"/>
                        <a:pt x="447279" y="53484"/>
                      </a:cubicBezTo>
                      <a:lnTo>
                        <a:pt x="447279" y="128780"/>
                      </a:lnTo>
                      <a:cubicBezTo>
                        <a:pt x="425276" y="106124"/>
                        <a:pt x="399969" y="88445"/>
                        <a:pt x="371360" y="75743"/>
                      </a:cubicBezTo>
                      <a:cubicBezTo>
                        <a:pt x="342751" y="63042"/>
                        <a:pt x="312558" y="56586"/>
                        <a:pt x="280782" y="56375"/>
                      </a:cubicBezTo>
                      <a:cubicBezTo>
                        <a:pt x="239779" y="56938"/>
                        <a:pt x="202744" y="67557"/>
                        <a:pt x="169677" y="88233"/>
                      </a:cubicBezTo>
                      <a:cubicBezTo>
                        <a:pt x="136610" y="108909"/>
                        <a:pt x="110299" y="136261"/>
                        <a:pt x="90745" y="170292"/>
                      </a:cubicBezTo>
                      <a:cubicBezTo>
                        <a:pt x="71191" y="204322"/>
                        <a:pt x="61181" y="241650"/>
                        <a:pt x="60716" y="282277"/>
                      </a:cubicBezTo>
                      <a:cubicBezTo>
                        <a:pt x="61186" y="322904"/>
                        <a:pt x="71266" y="360233"/>
                        <a:pt x="90959" y="394263"/>
                      </a:cubicBezTo>
                      <a:cubicBezTo>
                        <a:pt x="110652" y="428293"/>
                        <a:pt x="137141" y="455645"/>
                        <a:pt x="170427" y="476321"/>
                      </a:cubicBezTo>
                      <a:cubicBezTo>
                        <a:pt x="203713" y="496996"/>
                        <a:pt x="240982" y="507616"/>
                        <a:pt x="282230" y="508179"/>
                      </a:cubicBezTo>
                      <a:cubicBezTo>
                        <a:pt x="313312" y="507877"/>
                        <a:pt x="343083" y="501240"/>
                        <a:pt x="371541" y="488268"/>
                      </a:cubicBezTo>
                      <a:cubicBezTo>
                        <a:pt x="399999" y="475295"/>
                        <a:pt x="425245" y="457798"/>
                        <a:pt x="447279" y="435775"/>
                      </a:cubicBezTo>
                      <a:lnTo>
                        <a:pt x="447279" y="511070"/>
                      </a:lnTo>
                      <a:cubicBezTo>
                        <a:pt x="423526" y="528160"/>
                        <a:pt x="397737" y="541320"/>
                        <a:pt x="369912" y="550550"/>
                      </a:cubicBezTo>
                      <a:cubicBezTo>
                        <a:pt x="342088" y="559780"/>
                        <a:pt x="313584" y="564447"/>
                        <a:pt x="284402" y="564553"/>
                      </a:cubicBezTo>
                      <a:cubicBezTo>
                        <a:pt x="232349" y="563964"/>
                        <a:pt x="184928" y="551235"/>
                        <a:pt x="142138" y="526366"/>
                      </a:cubicBezTo>
                      <a:cubicBezTo>
                        <a:pt x="99349" y="501496"/>
                        <a:pt x="65126" y="468019"/>
                        <a:pt x="39468" y="425933"/>
                      </a:cubicBezTo>
                      <a:cubicBezTo>
                        <a:pt x="13811" y="383848"/>
                        <a:pt x="655" y="336687"/>
                        <a:pt x="0" y="284450"/>
                      </a:cubicBezTo>
                      <a:cubicBezTo>
                        <a:pt x="615" y="231703"/>
                        <a:pt x="13611" y="183951"/>
                        <a:pt x="38986" y="141195"/>
                      </a:cubicBezTo>
                      <a:cubicBezTo>
                        <a:pt x="64362" y="98439"/>
                        <a:pt x="98424" y="64372"/>
                        <a:pt x="141173" y="38993"/>
                      </a:cubicBezTo>
                      <a:cubicBezTo>
                        <a:pt x="183922" y="13614"/>
                        <a:pt x="231665" y="617"/>
                        <a:pt x="284402" y="1"/>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5" name="TextBox 137">
                  <a:extLst>
                    <a:ext uri="{FF2B5EF4-FFF2-40B4-BE49-F238E27FC236}">
                      <a16:creationId xmlns:a16="http://schemas.microsoft.com/office/drawing/2014/main" id="{9E19E2C0-9135-414A-A4E9-3D9E693BBB0F}"/>
                    </a:ext>
                  </a:extLst>
                </p:cNvPr>
                <p:cNvSpPr txBox="1"/>
                <p:nvPr/>
              </p:nvSpPr>
              <p:spPr>
                <a:xfrm>
                  <a:off x="5132767" y="5523632"/>
                  <a:ext cx="32906" cy="295761"/>
                </a:xfrm>
                <a:custGeom>
                  <a:avLst/>
                  <a:gdLst/>
                  <a:ahLst/>
                  <a:cxnLst/>
                  <a:rect l="l" t="t" r="r" b="b"/>
                  <a:pathLst>
                    <a:path w="60717" h="545730">
                      <a:moveTo>
                        <a:pt x="0" y="0"/>
                      </a:moveTo>
                      <a:lnTo>
                        <a:pt x="60717" y="0"/>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6" name="TextBox 138">
                  <a:extLst>
                    <a:ext uri="{FF2B5EF4-FFF2-40B4-BE49-F238E27FC236}">
                      <a16:creationId xmlns:a16="http://schemas.microsoft.com/office/drawing/2014/main" id="{3F5828A3-7A7D-EF40-B0E4-AC5FE11BEDA3}"/>
                    </a:ext>
                  </a:extLst>
                </p:cNvPr>
                <p:cNvSpPr txBox="1"/>
                <p:nvPr/>
              </p:nvSpPr>
              <p:spPr>
                <a:xfrm>
                  <a:off x="5228042" y="5523632"/>
                  <a:ext cx="153347" cy="295761"/>
                </a:xfrm>
                <a:custGeom>
                  <a:avLst/>
                  <a:gdLst/>
                  <a:ahLst/>
                  <a:cxnLst/>
                  <a:rect l="l" t="t" r="r" b="b"/>
                  <a:pathLst>
                    <a:path w="282954" h="545730">
                      <a:moveTo>
                        <a:pt x="0" y="0"/>
                      </a:moveTo>
                      <a:lnTo>
                        <a:pt x="282954" y="0"/>
                      </a:lnTo>
                      <a:lnTo>
                        <a:pt x="282954" y="56374"/>
                      </a:lnTo>
                      <a:lnTo>
                        <a:pt x="60717" y="56374"/>
                      </a:lnTo>
                      <a:lnTo>
                        <a:pt x="60717" y="218618"/>
                      </a:lnTo>
                      <a:lnTo>
                        <a:pt x="276440" y="218618"/>
                      </a:lnTo>
                      <a:lnTo>
                        <a:pt x="276440" y="274991"/>
                      </a:lnTo>
                      <a:lnTo>
                        <a:pt x="60717" y="274991"/>
                      </a:lnTo>
                      <a:lnTo>
                        <a:pt x="60717" y="489356"/>
                      </a:lnTo>
                      <a:lnTo>
                        <a:pt x="282954" y="489356"/>
                      </a:lnTo>
                      <a:lnTo>
                        <a:pt x="282954"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7" name="TextBox 139">
                  <a:extLst>
                    <a:ext uri="{FF2B5EF4-FFF2-40B4-BE49-F238E27FC236}">
                      <a16:creationId xmlns:a16="http://schemas.microsoft.com/office/drawing/2014/main" id="{459E7068-49F2-FF49-815F-343225D4AB7E}"/>
                    </a:ext>
                  </a:extLst>
                </p:cNvPr>
                <p:cNvSpPr txBox="1"/>
                <p:nvPr/>
              </p:nvSpPr>
              <p:spPr>
                <a:xfrm>
                  <a:off x="6022568" y="5523632"/>
                  <a:ext cx="153347" cy="295761"/>
                </a:xfrm>
                <a:custGeom>
                  <a:avLst/>
                  <a:gdLst/>
                  <a:ahLst/>
                  <a:cxnLst/>
                  <a:rect l="l" t="t" r="r" b="b"/>
                  <a:pathLst>
                    <a:path w="282954" h="545730">
                      <a:moveTo>
                        <a:pt x="0" y="0"/>
                      </a:moveTo>
                      <a:lnTo>
                        <a:pt x="282954" y="0"/>
                      </a:lnTo>
                      <a:lnTo>
                        <a:pt x="282954" y="56374"/>
                      </a:lnTo>
                      <a:lnTo>
                        <a:pt x="60717" y="56374"/>
                      </a:lnTo>
                      <a:lnTo>
                        <a:pt x="60717" y="218618"/>
                      </a:lnTo>
                      <a:lnTo>
                        <a:pt x="276439" y="218618"/>
                      </a:lnTo>
                      <a:lnTo>
                        <a:pt x="276439" y="274991"/>
                      </a:lnTo>
                      <a:lnTo>
                        <a:pt x="60717" y="274991"/>
                      </a:lnTo>
                      <a:lnTo>
                        <a:pt x="60717" y="489356"/>
                      </a:lnTo>
                      <a:lnTo>
                        <a:pt x="282954" y="489356"/>
                      </a:lnTo>
                      <a:lnTo>
                        <a:pt x="282954"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8" name="TextBox 140">
                  <a:extLst>
                    <a:ext uri="{FF2B5EF4-FFF2-40B4-BE49-F238E27FC236}">
                      <a16:creationId xmlns:a16="http://schemas.microsoft.com/office/drawing/2014/main" id="{5E5071DF-57CC-2E41-B7B3-FF18EC577753}"/>
                    </a:ext>
                  </a:extLst>
                </p:cNvPr>
                <p:cNvSpPr txBox="1"/>
                <p:nvPr/>
              </p:nvSpPr>
              <p:spPr>
                <a:xfrm>
                  <a:off x="2044887" y="5511077"/>
                  <a:ext cx="263590" cy="321654"/>
                </a:xfrm>
                <a:custGeom>
                  <a:avLst/>
                  <a:gdLst/>
                  <a:ahLst/>
                  <a:cxnLst/>
                  <a:rect l="l" t="t" r="r" b="b"/>
                  <a:pathLst>
                    <a:path w="486370" h="593508">
                      <a:moveTo>
                        <a:pt x="0" y="0"/>
                      </a:moveTo>
                      <a:lnTo>
                        <a:pt x="425654" y="445853"/>
                      </a:lnTo>
                      <a:lnTo>
                        <a:pt x="425654" y="23165"/>
                      </a:lnTo>
                      <a:lnTo>
                        <a:pt x="486370" y="23165"/>
                      </a:lnTo>
                      <a:lnTo>
                        <a:pt x="486370" y="593508"/>
                      </a:lnTo>
                      <a:lnTo>
                        <a:pt x="60718" y="148380"/>
                      </a:lnTo>
                      <a:lnTo>
                        <a:pt x="60718" y="568895"/>
                      </a:lnTo>
                      <a:lnTo>
                        <a:pt x="0" y="568895"/>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29" name="TextBox 141">
                  <a:extLst>
                    <a:ext uri="{FF2B5EF4-FFF2-40B4-BE49-F238E27FC236}">
                      <a16:creationId xmlns:a16="http://schemas.microsoft.com/office/drawing/2014/main" id="{156B5D1C-4607-4D4B-A879-83D1CA0433BA}"/>
                    </a:ext>
                  </a:extLst>
                </p:cNvPr>
                <p:cNvSpPr txBox="1"/>
                <p:nvPr/>
              </p:nvSpPr>
              <p:spPr>
                <a:xfrm>
                  <a:off x="3134687" y="5518531"/>
                  <a:ext cx="185127" cy="305962"/>
                </a:xfrm>
                <a:custGeom>
                  <a:avLst/>
                  <a:gdLst/>
                  <a:ahLst/>
                  <a:cxnLst/>
                  <a:rect l="l" t="t" r="r" b="b"/>
                  <a:pathLst>
                    <a:path w="341591" h="564552">
                      <a:moveTo>
                        <a:pt x="180928" y="0"/>
                      </a:moveTo>
                      <a:cubicBezTo>
                        <a:pt x="211618" y="180"/>
                        <a:pt x="239133" y="7590"/>
                        <a:pt x="263472" y="22231"/>
                      </a:cubicBezTo>
                      <a:cubicBezTo>
                        <a:pt x="287812" y="36872"/>
                        <a:pt x="307346" y="57666"/>
                        <a:pt x="322074" y="84612"/>
                      </a:cubicBezTo>
                      <a:lnTo>
                        <a:pt x="273631" y="115746"/>
                      </a:lnTo>
                      <a:cubicBezTo>
                        <a:pt x="263100" y="96800"/>
                        <a:pt x="250486" y="82199"/>
                        <a:pt x="235790" y="71941"/>
                      </a:cubicBezTo>
                      <a:cubicBezTo>
                        <a:pt x="221093" y="61684"/>
                        <a:pt x="202324" y="56495"/>
                        <a:pt x="179480" y="56374"/>
                      </a:cubicBezTo>
                      <a:cubicBezTo>
                        <a:pt x="154478" y="56781"/>
                        <a:pt x="133324" y="64655"/>
                        <a:pt x="116018" y="79996"/>
                      </a:cubicBezTo>
                      <a:cubicBezTo>
                        <a:pt x="98711" y="95337"/>
                        <a:pt x="89689" y="115701"/>
                        <a:pt x="88949" y="141088"/>
                      </a:cubicBezTo>
                      <a:cubicBezTo>
                        <a:pt x="89321" y="156650"/>
                        <a:pt x="93970" y="169772"/>
                        <a:pt x="102898" y="180454"/>
                      </a:cubicBezTo>
                      <a:cubicBezTo>
                        <a:pt x="111826" y="191136"/>
                        <a:pt x="122805" y="200129"/>
                        <a:pt x="135838" y="207432"/>
                      </a:cubicBezTo>
                      <a:cubicBezTo>
                        <a:pt x="148869" y="214735"/>
                        <a:pt x="161727" y="221099"/>
                        <a:pt x="174410" y="226525"/>
                      </a:cubicBezTo>
                      <a:lnTo>
                        <a:pt x="210622" y="242454"/>
                      </a:lnTo>
                      <a:cubicBezTo>
                        <a:pt x="247130" y="257040"/>
                        <a:pt x="277830" y="275654"/>
                        <a:pt x="302722" y="298296"/>
                      </a:cubicBezTo>
                      <a:cubicBezTo>
                        <a:pt x="327613" y="320937"/>
                        <a:pt x="340569" y="353489"/>
                        <a:pt x="341591" y="395951"/>
                      </a:cubicBezTo>
                      <a:cubicBezTo>
                        <a:pt x="341230" y="428121"/>
                        <a:pt x="333434" y="456850"/>
                        <a:pt x="318204" y="482140"/>
                      </a:cubicBezTo>
                      <a:cubicBezTo>
                        <a:pt x="302974" y="507429"/>
                        <a:pt x="282473" y="527409"/>
                        <a:pt x="256701" y="542079"/>
                      </a:cubicBezTo>
                      <a:cubicBezTo>
                        <a:pt x="230929" y="556749"/>
                        <a:pt x="202050" y="564240"/>
                        <a:pt x="170065" y="564552"/>
                      </a:cubicBezTo>
                      <a:cubicBezTo>
                        <a:pt x="125730" y="563968"/>
                        <a:pt x="88606" y="551042"/>
                        <a:pt x="58689" y="525776"/>
                      </a:cubicBezTo>
                      <a:cubicBezTo>
                        <a:pt x="28774" y="500509"/>
                        <a:pt x="9211" y="466405"/>
                        <a:pt x="0" y="423465"/>
                      </a:cubicBezTo>
                      <a:lnTo>
                        <a:pt x="59314" y="406812"/>
                      </a:lnTo>
                      <a:cubicBezTo>
                        <a:pt x="63680" y="435427"/>
                        <a:pt x="75558" y="459290"/>
                        <a:pt x="94948" y="478402"/>
                      </a:cubicBezTo>
                      <a:cubicBezTo>
                        <a:pt x="114337" y="497513"/>
                        <a:pt x="138893" y="507439"/>
                        <a:pt x="168616" y="508178"/>
                      </a:cubicBezTo>
                      <a:cubicBezTo>
                        <a:pt x="198959" y="507590"/>
                        <a:pt x="225001" y="497543"/>
                        <a:pt x="246744" y="478040"/>
                      </a:cubicBezTo>
                      <a:cubicBezTo>
                        <a:pt x="268486" y="458536"/>
                        <a:pt x="279862" y="433104"/>
                        <a:pt x="280873" y="401743"/>
                      </a:cubicBezTo>
                      <a:cubicBezTo>
                        <a:pt x="279847" y="370791"/>
                        <a:pt x="269406" y="347621"/>
                        <a:pt x="249550" y="332235"/>
                      </a:cubicBezTo>
                      <a:cubicBezTo>
                        <a:pt x="229694" y="316849"/>
                        <a:pt x="206579" y="303817"/>
                        <a:pt x="180204" y="293137"/>
                      </a:cubicBezTo>
                      <a:lnTo>
                        <a:pt x="146889" y="278656"/>
                      </a:lnTo>
                      <a:cubicBezTo>
                        <a:pt x="114066" y="265050"/>
                        <a:pt x="86325" y="247914"/>
                        <a:pt x="63665" y="227249"/>
                      </a:cubicBezTo>
                      <a:cubicBezTo>
                        <a:pt x="41004" y="206584"/>
                        <a:pt x="29193" y="177139"/>
                        <a:pt x="28232" y="138916"/>
                      </a:cubicBezTo>
                      <a:cubicBezTo>
                        <a:pt x="28615" y="110533"/>
                        <a:pt x="35802" y="85978"/>
                        <a:pt x="49795" y="65252"/>
                      </a:cubicBezTo>
                      <a:cubicBezTo>
                        <a:pt x="63786" y="44525"/>
                        <a:pt x="82284" y="28505"/>
                        <a:pt x="105289" y="17191"/>
                      </a:cubicBezTo>
                      <a:cubicBezTo>
                        <a:pt x="128294" y="5877"/>
                        <a:pt x="153507" y="146"/>
                        <a:pt x="180928" y="0"/>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0" name="TextBox 142">
                  <a:extLst>
                    <a:ext uri="{FF2B5EF4-FFF2-40B4-BE49-F238E27FC236}">
                      <a16:creationId xmlns:a16="http://schemas.microsoft.com/office/drawing/2014/main" id="{DEEC7A48-B308-2746-A4C9-468E5877D0E8}"/>
                    </a:ext>
                  </a:extLst>
                </p:cNvPr>
                <p:cNvSpPr txBox="1"/>
                <p:nvPr/>
              </p:nvSpPr>
              <p:spPr>
                <a:xfrm>
                  <a:off x="3982038" y="5518531"/>
                  <a:ext cx="308314" cy="305962"/>
                </a:xfrm>
                <a:custGeom>
                  <a:avLst/>
                  <a:gdLst/>
                  <a:ahLst/>
                  <a:cxnLst/>
                  <a:rect l="l" t="t" r="r" b="b"/>
                  <a:pathLst>
                    <a:path w="568894" h="564552">
                      <a:moveTo>
                        <a:pt x="284446" y="0"/>
                      </a:moveTo>
                      <a:cubicBezTo>
                        <a:pt x="336964" y="598"/>
                        <a:pt x="384609" y="13470"/>
                        <a:pt x="427378" y="38616"/>
                      </a:cubicBezTo>
                      <a:cubicBezTo>
                        <a:pt x="470148" y="63763"/>
                        <a:pt x="504269" y="97598"/>
                        <a:pt x="529742" y="140122"/>
                      </a:cubicBezTo>
                      <a:cubicBezTo>
                        <a:pt x="555215" y="182645"/>
                        <a:pt x="568265" y="230272"/>
                        <a:pt x="568894" y="283000"/>
                      </a:cubicBezTo>
                      <a:cubicBezTo>
                        <a:pt x="568265" y="335939"/>
                        <a:pt x="555215" y="383547"/>
                        <a:pt x="529742" y="425825"/>
                      </a:cubicBezTo>
                      <a:cubicBezTo>
                        <a:pt x="504269" y="468103"/>
                        <a:pt x="470148" y="501652"/>
                        <a:pt x="427378" y="526472"/>
                      </a:cubicBezTo>
                      <a:cubicBezTo>
                        <a:pt x="384609" y="551292"/>
                        <a:pt x="336964" y="563985"/>
                        <a:pt x="284446" y="564552"/>
                      </a:cubicBezTo>
                      <a:cubicBezTo>
                        <a:pt x="231928" y="563985"/>
                        <a:pt x="184283" y="551292"/>
                        <a:pt x="141515" y="526472"/>
                      </a:cubicBezTo>
                      <a:cubicBezTo>
                        <a:pt x="98745" y="501652"/>
                        <a:pt x="64624" y="468103"/>
                        <a:pt x="39152" y="425825"/>
                      </a:cubicBezTo>
                      <a:cubicBezTo>
                        <a:pt x="13679" y="383547"/>
                        <a:pt x="629" y="335939"/>
                        <a:pt x="0" y="283000"/>
                      </a:cubicBezTo>
                      <a:cubicBezTo>
                        <a:pt x="629" y="230272"/>
                        <a:pt x="13679" y="182645"/>
                        <a:pt x="39152" y="140122"/>
                      </a:cubicBezTo>
                      <a:cubicBezTo>
                        <a:pt x="64624" y="97598"/>
                        <a:pt x="98745" y="63763"/>
                        <a:pt x="141515" y="38616"/>
                      </a:cubicBezTo>
                      <a:cubicBezTo>
                        <a:pt x="184283" y="13470"/>
                        <a:pt x="231928" y="598"/>
                        <a:pt x="284446" y="0"/>
                      </a:cubicBezTo>
                      <a:close/>
                      <a:moveTo>
                        <a:pt x="284446" y="56374"/>
                      </a:moveTo>
                      <a:cubicBezTo>
                        <a:pt x="242250" y="56870"/>
                        <a:pt x="204358" y="67221"/>
                        <a:pt x="170771" y="87427"/>
                      </a:cubicBezTo>
                      <a:cubicBezTo>
                        <a:pt x="137183" y="107634"/>
                        <a:pt x="110555" y="134718"/>
                        <a:pt x="90885" y="168682"/>
                      </a:cubicBezTo>
                      <a:cubicBezTo>
                        <a:pt x="71215" y="202645"/>
                        <a:pt x="61159" y="240510"/>
                        <a:pt x="60717" y="282276"/>
                      </a:cubicBezTo>
                      <a:cubicBezTo>
                        <a:pt x="61186" y="323815"/>
                        <a:pt x="71349" y="361572"/>
                        <a:pt x="91207" y="395549"/>
                      </a:cubicBezTo>
                      <a:cubicBezTo>
                        <a:pt x="111064" y="429525"/>
                        <a:pt x="137801" y="456664"/>
                        <a:pt x="171415" y="476964"/>
                      </a:cubicBezTo>
                      <a:cubicBezTo>
                        <a:pt x="205029" y="497264"/>
                        <a:pt x="242706" y="507668"/>
                        <a:pt x="284446" y="508178"/>
                      </a:cubicBezTo>
                      <a:cubicBezTo>
                        <a:pt x="326186" y="507668"/>
                        <a:pt x="363863" y="497264"/>
                        <a:pt x="397478" y="476964"/>
                      </a:cubicBezTo>
                      <a:cubicBezTo>
                        <a:pt x="431092" y="456664"/>
                        <a:pt x="457829" y="429525"/>
                        <a:pt x="477687" y="395549"/>
                      </a:cubicBezTo>
                      <a:cubicBezTo>
                        <a:pt x="497544" y="361572"/>
                        <a:pt x="507708" y="323815"/>
                        <a:pt x="508177" y="282276"/>
                      </a:cubicBezTo>
                      <a:cubicBezTo>
                        <a:pt x="507735" y="240510"/>
                        <a:pt x="497679" y="202645"/>
                        <a:pt x="478008" y="168682"/>
                      </a:cubicBezTo>
                      <a:cubicBezTo>
                        <a:pt x="458338" y="134719"/>
                        <a:pt x="431710" y="107634"/>
                        <a:pt x="398121" y="87427"/>
                      </a:cubicBezTo>
                      <a:cubicBezTo>
                        <a:pt x="364533" y="67221"/>
                        <a:pt x="326642" y="56870"/>
                        <a:pt x="284446" y="56374"/>
                      </a:cubicBez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1" name="TextBox 143">
                  <a:extLst>
                    <a:ext uri="{FF2B5EF4-FFF2-40B4-BE49-F238E27FC236}">
                      <a16:creationId xmlns:a16="http://schemas.microsoft.com/office/drawing/2014/main" id="{57074AD0-E499-F74C-89C5-3844FE5C0CE6}"/>
                    </a:ext>
                  </a:extLst>
                </p:cNvPr>
                <p:cNvSpPr txBox="1"/>
                <p:nvPr/>
              </p:nvSpPr>
              <p:spPr>
                <a:xfrm>
                  <a:off x="1773650" y="5523632"/>
                  <a:ext cx="211147" cy="300861"/>
                </a:xfrm>
                <a:custGeom>
                  <a:avLst/>
                  <a:gdLst/>
                  <a:ahLst/>
                  <a:cxnLst/>
                  <a:rect l="l" t="t" r="r" b="b"/>
                  <a:pathLst>
                    <a:path w="389602" h="555141">
                      <a:moveTo>
                        <a:pt x="115" y="0"/>
                      </a:moveTo>
                      <a:lnTo>
                        <a:pt x="60832" y="0"/>
                      </a:lnTo>
                      <a:lnTo>
                        <a:pt x="60832" y="325031"/>
                      </a:lnTo>
                      <a:cubicBezTo>
                        <a:pt x="60244" y="345662"/>
                        <a:pt x="61059" y="366655"/>
                        <a:pt x="63277" y="388010"/>
                      </a:cubicBezTo>
                      <a:cubicBezTo>
                        <a:pt x="65494" y="409365"/>
                        <a:pt x="72646" y="428911"/>
                        <a:pt x="84729" y="446646"/>
                      </a:cubicBezTo>
                      <a:cubicBezTo>
                        <a:pt x="97280" y="463386"/>
                        <a:pt x="113634" y="476236"/>
                        <a:pt x="133790" y="485194"/>
                      </a:cubicBezTo>
                      <a:cubicBezTo>
                        <a:pt x="153944" y="494152"/>
                        <a:pt x="174281" y="498676"/>
                        <a:pt x="194798" y="498767"/>
                      </a:cubicBezTo>
                      <a:cubicBezTo>
                        <a:pt x="214788" y="498646"/>
                        <a:pt x="234370" y="494363"/>
                        <a:pt x="253545" y="485918"/>
                      </a:cubicBezTo>
                      <a:cubicBezTo>
                        <a:pt x="272719" y="477472"/>
                        <a:pt x="288862" y="465588"/>
                        <a:pt x="301972" y="450266"/>
                      </a:cubicBezTo>
                      <a:cubicBezTo>
                        <a:pt x="315759" y="432515"/>
                        <a:pt x="323845" y="412638"/>
                        <a:pt x="326230" y="390634"/>
                      </a:cubicBezTo>
                      <a:cubicBezTo>
                        <a:pt x="328614" y="368631"/>
                        <a:pt x="329460" y="346763"/>
                        <a:pt x="328765" y="325031"/>
                      </a:cubicBezTo>
                      <a:lnTo>
                        <a:pt x="328765" y="0"/>
                      </a:lnTo>
                      <a:lnTo>
                        <a:pt x="389482" y="0"/>
                      </a:lnTo>
                      <a:lnTo>
                        <a:pt x="389482" y="341681"/>
                      </a:lnTo>
                      <a:cubicBezTo>
                        <a:pt x="390206" y="371149"/>
                        <a:pt x="387676" y="398175"/>
                        <a:pt x="381893" y="422757"/>
                      </a:cubicBezTo>
                      <a:cubicBezTo>
                        <a:pt x="376110" y="447340"/>
                        <a:pt x="362738" y="470746"/>
                        <a:pt x="341776" y="492976"/>
                      </a:cubicBezTo>
                      <a:cubicBezTo>
                        <a:pt x="322628" y="513277"/>
                        <a:pt x="300307" y="528698"/>
                        <a:pt x="274814" y="539239"/>
                      </a:cubicBezTo>
                      <a:cubicBezTo>
                        <a:pt x="249320" y="549780"/>
                        <a:pt x="222648" y="555081"/>
                        <a:pt x="194798" y="555141"/>
                      </a:cubicBezTo>
                      <a:cubicBezTo>
                        <a:pt x="168729" y="555080"/>
                        <a:pt x="143384" y="550322"/>
                        <a:pt x="118766" y="540866"/>
                      </a:cubicBezTo>
                      <a:cubicBezTo>
                        <a:pt x="94145" y="531411"/>
                        <a:pt x="72425" y="517618"/>
                        <a:pt x="53604" y="499490"/>
                      </a:cubicBezTo>
                      <a:cubicBezTo>
                        <a:pt x="30503" y="476853"/>
                        <a:pt x="15626" y="452633"/>
                        <a:pt x="8970" y="426829"/>
                      </a:cubicBezTo>
                      <a:cubicBezTo>
                        <a:pt x="2314" y="401025"/>
                        <a:pt x="-638" y="372642"/>
                        <a:pt x="115" y="341681"/>
                      </a:cubicBezTo>
                      <a:lnTo>
                        <a:pt x="115"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2" name="TextBox 144">
                  <a:extLst>
                    <a:ext uri="{FF2B5EF4-FFF2-40B4-BE49-F238E27FC236}">
                      <a16:creationId xmlns:a16="http://schemas.microsoft.com/office/drawing/2014/main" id="{8925D396-C383-3B49-A382-E165531482F9}"/>
                    </a:ext>
                  </a:extLst>
                </p:cNvPr>
                <p:cNvSpPr txBox="1"/>
                <p:nvPr/>
              </p:nvSpPr>
              <p:spPr>
                <a:xfrm>
                  <a:off x="2359497" y="5523632"/>
                  <a:ext cx="32906" cy="295761"/>
                </a:xfrm>
                <a:custGeom>
                  <a:avLst/>
                  <a:gdLst/>
                  <a:ahLst/>
                  <a:cxnLst/>
                  <a:rect l="l" t="t" r="r" b="b"/>
                  <a:pathLst>
                    <a:path w="60716" h="545730">
                      <a:moveTo>
                        <a:pt x="0" y="0"/>
                      </a:moveTo>
                      <a:lnTo>
                        <a:pt x="60716" y="0"/>
                      </a:lnTo>
                      <a:lnTo>
                        <a:pt x="60716"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3" name="TextBox 145">
                  <a:extLst>
                    <a:ext uri="{FF2B5EF4-FFF2-40B4-BE49-F238E27FC236}">
                      <a16:creationId xmlns:a16="http://schemas.microsoft.com/office/drawing/2014/main" id="{9ECD47F0-1454-614D-A0FE-02EE7516478B}"/>
                    </a:ext>
                  </a:extLst>
                </p:cNvPr>
                <p:cNvSpPr txBox="1"/>
                <p:nvPr/>
              </p:nvSpPr>
              <p:spPr>
                <a:xfrm>
                  <a:off x="2435756" y="5523632"/>
                  <a:ext cx="240051" cy="313464"/>
                </a:xfrm>
                <a:custGeom>
                  <a:avLst/>
                  <a:gdLst/>
                  <a:ahLst/>
                  <a:cxnLst/>
                  <a:rect l="l" t="t" r="r" b="b"/>
                  <a:pathLst>
                    <a:path w="442937" h="578396">
                      <a:moveTo>
                        <a:pt x="0" y="0"/>
                      </a:moveTo>
                      <a:lnTo>
                        <a:pt x="65862" y="0"/>
                      </a:lnTo>
                      <a:lnTo>
                        <a:pt x="221470" y="416242"/>
                      </a:lnTo>
                      <a:lnTo>
                        <a:pt x="377078" y="0"/>
                      </a:lnTo>
                      <a:lnTo>
                        <a:pt x="442937" y="0"/>
                      </a:lnTo>
                      <a:lnTo>
                        <a:pt x="221470" y="578396"/>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4" name="TextBox 146">
                  <a:extLst>
                    <a:ext uri="{FF2B5EF4-FFF2-40B4-BE49-F238E27FC236}">
                      <a16:creationId xmlns:a16="http://schemas.microsoft.com/office/drawing/2014/main" id="{BBB2F133-03F9-DA42-B982-76B602F423A2}"/>
                    </a:ext>
                  </a:extLst>
                </p:cNvPr>
                <p:cNvSpPr txBox="1"/>
                <p:nvPr/>
              </p:nvSpPr>
              <p:spPr>
                <a:xfrm>
                  <a:off x="2719915" y="5523632"/>
                  <a:ext cx="153347" cy="295761"/>
                </a:xfrm>
                <a:custGeom>
                  <a:avLst/>
                  <a:gdLst/>
                  <a:ahLst/>
                  <a:cxnLst/>
                  <a:rect l="l" t="t" r="r" b="b"/>
                  <a:pathLst>
                    <a:path w="282955" h="545730">
                      <a:moveTo>
                        <a:pt x="0" y="0"/>
                      </a:moveTo>
                      <a:lnTo>
                        <a:pt x="282955" y="0"/>
                      </a:lnTo>
                      <a:lnTo>
                        <a:pt x="282955" y="56373"/>
                      </a:lnTo>
                      <a:lnTo>
                        <a:pt x="60718" y="56373"/>
                      </a:lnTo>
                      <a:lnTo>
                        <a:pt x="60718" y="218618"/>
                      </a:lnTo>
                      <a:lnTo>
                        <a:pt x="276440" y="218618"/>
                      </a:lnTo>
                      <a:lnTo>
                        <a:pt x="276440" y="274991"/>
                      </a:lnTo>
                      <a:lnTo>
                        <a:pt x="60718" y="274991"/>
                      </a:lnTo>
                      <a:lnTo>
                        <a:pt x="60718" y="489356"/>
                      </a:lnTo>
                      <a:lnTo>
                        <a:pt x="282955" y="489356"/>
                      </a:lnTo>
                      <a:lnTo>
                        <a:pt x="282955"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5" name="TextBox 147">
                  <a:extLst>
                    <a:ext uri="{FF2B5EF4-FFF2-40B4-BE49-F238E27FC236}">
                      <a16:creationId xmlns:a16="http://schemas.microsoft.com/office/drawing/2014/main" id="{F4917988-B474-D04F-835A-5F7A165057C5}"/>
                    </a:ext>
                  </a:extLst>
                </p:cNvPr>
                <p:cNvSpPr txBox="1"/>
                <p:nvPr/>
              </p:nvSpPr>
              <p:spPr>
                <a:xfrm>
                  <a:off x="2930908" y="5523614"/>
                  <a:ext cx="171002" cy="295777"/>
                </a:xfrm>
                <a:custGeom>
                  <a:avLst/>
                  <a:gdLst/>
                  <a:ahLst/>
                  <a:cxnLst/>
                  <a:rect l="l" t="t" r="r" b="b"/>
                  <a:pathLst>
                    <a:path w="315530" h="545761">
                      <a:moveTo>
                        <a:pt x="0" y="31"/>
                      </a:moveTo>
                      <a:lnTo>
                        <a:pt x="78825" y="31"/>
                      </a:lnTo>
                      <a:cubicBezTo>
                        <a:pt x="113899" y="-390"/>
                        <a:pt x="146509" y="3503"/>
                        <a:pt x="176656" y="11709"/>
                      </a:cubicBezTo>
                      <a:cubicBezTo>
                        <a:pt x="206802" y="19915"/>
                        <a:pt x="231194" y="34958"/>
                        <a:pt x="249831" y="56837"/>
                      </a:cubicBezTo>
                      <a:cubicBezTo>
                        <a:pt x="268469" y="78716"/>
                        <a:pt x="278062" y="109956"/>
                        <a:pt x="278610" y="150555"/>
                      </a:cubicBezTo>
                      <a:cubicBezTo>
                        <a:pt x="278162" y="193131"/>
                        <a:pt x="265868" y="227818"/>
                        <a:pt x="241727" y="254617"/>
                      </a:cubicBezTo>
                      <a:cubicBezTo>
                        <a:pt x="217587" y="281417"/>
                        <a:pt x="184291" y="296908"/>
                        <a:pt x="141841" y="301091"/>
                      </a:cubicBezTo>
                      <a:lnTo>
                        <a:pt x="315530" y="545761"/>
                      </a:lnTo>
                      <a:lnTo>
                        <a:pt x="241024" y="545761"/>
                      </a:lnTo>
                      <a:lnTo>
                        <a:pt x="75927" y="306150"/>
                      </a:lnTo>
                      <a:lnTo>
                        <a:pt x="60717" y="306150"/>
                      </a:lnTo>
                      <a:lnTo>
                        <a:pt x="60717" y="545761"/>
                      </a:lnTo>
                      <a:lnTo>
                        <a:pt x="0" y="545761"/>
                      </a:lnTo>
                      <a:lnTo>
                        <a:pt x="0" y="31"/>
                      </a:lnTo>
                      <a:close/>
                      <a:moveTo>
                        <a:pt x="60717" y="56404"/>
                      </a:moveTo>
                      <a:lnTo>
                        <a:pt x="60717" y="252672"/>
                      </a:lnTo>
                      <a:lnTo>
                        <a:pt x="79549" y="252672"/>
                      </a:lnTo>
                      <a:cubicBezTo>
                        <a:pt x="102919" y="253034"/>
                        <a:pt x="125069" y="250861"/>
                        <a:pt x="145999" y="246154"/>
                      </a:cubicBezTo>
                      <a:cubicBezTo>
                        <a:pt x="166928" y="241446"/>
                        <a:pt x="184034" y="232031"/>
                        <a:pt x="197318" y="217909"/>
                      </a:cubicBezTo>
                      <a:cubicBezTo>
                        <a:pt x="210601" y="203786"/>
                        <a:pt x="217460" y="182784"/>
                        <a:pt x="217894" y="154901"/>
                      </a:cubicBezTo>
                      <a:cubicBezTo>
                        <a:pt x="217532" y="125413"/>
                        <a:pt x="210932" y="103596"/>
                        <a:pt x="198096" y="89451"/>
                      </a:cubicBezTo>
                      <a:cubicBezTo>
                        <a:pt x="185259" y="75306"/>
                        <a:pt x="168358" y="66151"/>
                        <a:pt x="147393" y="61984"/>
                      </a:cubicBezTo>
                      <a:cubicBezTo>
                        <a:pt x="126428" y="57817"/>
                        <a:pt x="103572" y="55957"/>
                        <a:pt x="78825" y="56404"/>
                      </a:cubicBezTo>
                      <a:lnTo>
                        <a:pt x="60717" y="56404"/>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6" name="TextBox 148">
                  <a:extLst>
                    <a:ext uri="{FF2B5EF4-FFF2-40B4-BE49-F238E27FC236}">
                      <a16:creationId xmlns:a16="http://schemas.microsoft.com/office/drawing/2014/main" id="{BD094019-32D9-7944-B708-33955E830271}"/>
                    </a:ext>
                  </a:extLst>
                </p:cNvPr>
                <p:cNvSpPr txBox="1"/>
                <p:nvPr/>
              </p:nvSpPr>
              <p:spPr>
                <a:xfrm>
                  <a:off x="3368593" y="5523632"/>
                  <a:ext cx="32906" cy="295761"/>
                </a:xfrm>
                <a:custGeom>
                  <a:avLst/>
                  <a:gdLst/>
                  <a:ahLst/>
                  <a:cxnLst/>
                  <a:rect l="l" t="t" r="r" b="b"/>
                  <a:pathLst>
                    <a:path w="60717" h="545730">
                      <a:moveTo>
                        <a:pt x="0" y="0"/>
                      </a:moveTo>
                      <a:lnTo>
                        <a:pt x="60717" y="0"/>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7" name="TextBox 149">
                  <a:extLst>
                    <a:ext uri="{FF2B5EF4-FFF2-40B4-BE49-F238E27FC236}">
                      <a16:creationId xmlns:a16="http://schemas.microsoft.com/office/drawing/2014/main" id="{664B4BC5-CB8E-6C4C-9790-03DE7CEC3532}"/>
                    </a:ext>
                  </a:extLst>
                </p:cNvPr>
                <p:cNvSpPr txBox="1"/>
                <p:nvPr/>
              </p:nvSpPr>
              <p:spPr>
                <a:xfrm>
                  <a:off x="3437648" y="5523632"/>
                  <a:ext cx="176496" cy="295761"/>
                </a:xfrm>
                <a:custGeom>
                  <a:avLst/>
                  <a:gdLst/>
                  <a:ahLst/>
                  <a:cxnLst/>
                  <a:rect l="l" t="t" r="r" b="b"/>
                  <a:pathLst>
                    <a:path w="325665" h="545730">
                      <a:moveTo>
                        <a:pt x="0" y="0"/>
                      </a:moveTo>
                      <a:lnTo>
                        <a:pt x="325665" y="0"/>
                      </a:lnTo>
                      <a:lnTo>
                        <a:pt x="325665" y="56373"/>
                      </a:lnTo>
                      <a:lnTo>
                        <a:pt x="192468" y="56373"/>
                      </a:lnTo>
                      <a:lnTo>
                        <a:pt x="192468" y="545730"/>
                      </a:lnTo>
                      <a:lnTo>
                        <a:pt x="131750" y="545730"/>
                      </a:lnTo>
                      <a:lnTo>
                        <a:pt x="131750" y="56373"/>
                      </a:lnTo>
                      <a:lnTo>
                        <a:pt x="0" y="56373"/>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8" name="TextBox 150">
                  <a:extLst>
                    <a:ext uri="{FF2B5EF4-FFF2-40B4-BE49-F238E27FC236}">
                      <a16:creationId xmlns:a16="http://schemas.microsoft.com/office/drawing/2014/main" id="{B9E21E0B-09E9-E642-AEFD-C76D21BCA5F5}"/>
                    </a:ext>
                  </a:extLst>
                </p:cNvPr>
                <p:cNvSpPr txBox="1"/>
                <p:nvPr/>
              </p:nvSpPr>
              <p:spPr>
                <a:xfrm>
                  <a:off x="3622701" y="5523632"/>
                  <a:ext cx="226711" cy="295761"/>
                </a:xfrm>
                <a:custGeom>
                  <a:avLst/>
                  <a:gdLst/>
                  <a:ahLst/>
                  <a:cxnLst/>
                  <a:rect l="l" t="t" r="r" b="b"/>
                  <a:pathLst>
                    <a:path w="418323" h="545730">
                      <a:moveTo>
                        <a:pt x="0" y="0"/>
                      </a:moveTo>
                      <a:lnTo>
                        <a:pt x="70217" y="0"/>
                      </a:lnTo>
                      <a:lnTo>
                        <a:pt x="209161" y="243191"/>
                      </a:lnTo>
                      <a:lnTo>
                        <a:pt x="348105" y="0"/>
                      </a:lnTo>
                      <a:lnTo>
                        <a:pt x="418323" y="0"/>
                      </a:lnTo>
                      <a:lnTo>
                        <a:pt x="239520" y="311226"/>
                      </a:lnTo>
                      <a:lnTo>
                        <a:pt x="239520" y="545730"/>
                      </a:lnTo>
                      <a:lnTo>
                        <a:pt x="178803" y="545730"/>
                      </a:lnTo>
                      <a:lnTo>
                        <a:pt x="178803" y="311226"/>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sp>
              <p:nvSpPr>
                <p:cNvPr id="39" name="TextBox 151">
                  <a:extLst>
                    <a:ext uri="{FF2B5EF4-FFF2-40B4-BE49-F238E27FC236}">
                      <a16:creationId xmlns:a16="http://schemas.microsoft.com/office/drawing/2014/main" id="{0C594F48-C1C8-F34D-ADA2-C48AE87FCE62}"/>
                    </a:ext>
                  </a:extLst>
                </p:cNvPr>
                <p:cNvSpPr txBox="1"/>
                <p:nvPr/>
              </p:nvSpPr>
              <p:spPr>
                <a:xfrm>
                  <a:off x="4337872" y="5523632"/>
                  <a:ext cx="134516" cy="295761"/>
                </a:xfrm>
                <a:custGeom>
                  <a:avLst/>
                  <a:gdLst/>
                  <a:ahLst/>
                  <a:cxnLst/>
                  <a:rect l="l" t="t" r="r" b="b"/>
                  <a:pathLst>
                    <a:path w="248206" h="545730">
                      <a:moveTo>
                        <a:pt x="0" y="0"/>
                      </a:moveTo>
                      <a:lnTo>
                        <a:pt x="248206" y="0"/>
                      </a:lnTo>
                      <a:lnTo>
                        <a:pt x="248206" y="56373"/>
                      </a:lnTo>
                      <a:lnTo>
                        <a:pt x="60717" y="56373"/>
                      </a:lnTo>
                      <a:lnTo>
                        <a:pt x="60717" y="218618"/>
                      </a:lnTo>
                      <a:lnTo>
                        <a:pt x="242416" y="218618"/>
                      </a:lnTo>
                      <a:lnTo>
                        <a:pt x="242416" y="274991"/>
                      </a:lnTo>
                      <a:lnTo>
                        <a:pt x="60717" y="274991"/>
                      </a:lnTo>
                      <a:lnTo>
                        <a:pt x="60717" y="545730"/>
                      </a:lnTo>
                      <a:lnTo>
                        <a:pt x="0" y="545730"/>
                      </a:lnTo>
                      <a:lnTo>
                        <a:pt x="0" y="0"/>
                      </a:lnTo>
                      <a:close/>
                    </a:path>
                  </a:pathLst>
                </a:custGeom>
                <a:solidFill>
                  <a:srgbClr val="003366"/>
                </a:solidFill>
                <a:ln w="635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5700" spc="-30" dirty="0">
                    <a:latin typeface="Futura Std Book" panose="020B0502020204020303" pitchFamily="34" charset="0"/>
                  </a:endParaRPr>
                </a:p>
              </p:txBody>
            </p:sp>
          </p:grpSp>
        </p:grpSp>
        <p:grpSp>
          <p:nvGrpSpPr>
            <p:cNvPr id="11" name="Group 126">
              <a:extLst>
                <a:ext uri="{FF2B5EF4-FFF2-40B4-BE49-F238E27FC236}">
                  <a16:creationId xmlns:a16="http://schemas.microsoft.com/office/drawing/2014/main" id="{B5B97370-3249-9540-86F5-26DB49B8D882}"/>
                </a:ext>
              </a:extLst>
            </p:cNvPr>
            <p:cNvGrpSpPr/>
            <p:nvPr/>
          </p:nvGrpSpPr>
          <p:grpSpPr>
            <a:xfrm>
              <a:off x="4046885" y="2012140"/>
              <a:ext cx="4138992" cy="532254"/>
              <a:chOff x="1737116" y="4501972"/>
              <a:chExt cx="3000417" cy="385839"/>
            </a:xfrm>
          </p:grpSpPr>
          <p:sp>
            <p:nvSpPr>
              <p:cNvPr id="12" name="TextBox 127">
                <a:extLst>
                  <a:ext uri="{FF2B5EF4-FFF2-40B4-BE49-F238E27FC236}">
                    <a16:creationId xmlns:a16="http://schemas.microsoft.com/office/drawing/2014/main" id="{39B37C8A-85E9-9242-AE7C-A8762631DF61}"/>
                  </a:ext>
                </a:extLst>
              </p:cNvPr>
              <p:cNvSpPr txBox="1"/>
              <p:nvPr/>
            </p:nvSpPr>
            <p:spPr>
              <a:xfrm>
                <a:off x="3305343" y="4501972"/>
                <a:ext cx="385839" cy="385019"/>
              </a:xfrm>
              <a:custGeom>
                <a:avLst/>
                <a:gdLst/>
                <a:ahLst/>
                <a:cxnLst/>
                <a:rect l="l" t="t" r="r" b="b"/>
                <a:pathLst>
                  <a:path w="700981" h="699492">
                    <a:moveTo>
                      <a:pt x="117574" y="0"/>
                    </a:moveTo>
                    <a:lnTo>
                      <a:pt x="191244" y="0"/>
                    </a:lnTo>
                    <a:lnTo>
                      <a:pt x="191244" y="152548"/>
                    </a:lnTo>
                    <a:lnTo>
                      <a:pt x="279053" y="152548"/>
                    </a:lnTo>
                    <a:lnTo>
                      <a:pt x="279053" y="104923"/>
                    </a:lnTo>
                    <a:lnTo>
                      <a:pt x="439043" y="104923"/>
                    </a:lnTo>
                    <a:lnTo>
                      <a:pt x="439043" y="0"/>
                    </a:lnTo>
                    <a:lnTo>
                      <a:pt x="512713" y="0"/>
                    </a:lnTo>
                    <a:lnTo>
                      <a:pt x="512713" y="104923"/>
                    </a:lnTo>
                    <a:lnTo>
                      <a:pt x="688330" y="104923"/>
                    </a:lnTo>
                    <a:lnTo>
                      <a:pt x="688330" y="172640"/>
                    </a:lnTo>
                    <a:lnTo>
                      <a:pt x="512713" y="172640"/>
                    </a:lnTo>
                    <a:lnTo>
                      <a:pt x="512713" y="272355"/>
                    </a:lnTo>
                    <a:lnTo>
                      <a:pt x="663029" y="272355"/>
                    </a:lnTo>
                    <a:lnTo>
                      <a:pt x="663029" y="334119"/>
                    </a:lnTo>
                    <a:cubicBezTo>
                      <a:pt x="656580" y="360908"/>
                      <a:pt x="640209" y="395882"/>
                      <a:pt x="613916" y="439043"/>
                    </a:cubicBezTo>
                    <a:cubicBezTo>
                      <a:pt x="588119" y="482203"/>
                      <a:pt x="561082" y="516185"/>
                      <a:pt x="532805" y="540990"/>
                    </a:cubicBezTo>
                    <a:cubicBezTo>
                      <a:pt x="582414" y="581670"/>
                      <a:pt x="638473" y="610691"/>
                      <a:pt x="700981" y="628054"/>
                    </a:cubicBezTo>
                    <a:lnTo>
                      <a:pt x="663029" y="698004"/>
                    </a:lnTo>
                    <a:cubicBezTo>
                      <a:pt x="597545" y="676671"/>
                      <a:pt x="536029" y="639712"/>
                      <a:pt x="478483" y="587127"/>
                    </a:cubicBezTo>
                    <a:cubicBezTo>
                      <a:pt x="400100" y="647154"/>
                      <a:pt x="325190" y="684609"/>
                      <a:pt x="253752" y="699492"/>
                    </a:cubicBezTo>
                    <a:lnTo>
                      <a:pt x="212824" y="631775"/>
                    </a:lnTo>
                    <a:cubicBezTo>
                      <a:pt x="284262" y="615900"/>
                      <a:pt x="355699" y="583902"/>
                      <a:pt x="427137" y="535781"/>
                    </a:cubicBezTo>
                    <a:cubicBezTo>
                      <a:pt x="388938" y="497086"/>
                      <a:pt x="351482" y="444252"/>
                      <a:pt x="314772" y="377279"/>
                    </a:cubicBezTo>
                    <a:lnTo>
                      <a:pt x="376535" y="352722"/>
                    </a:lnTo>
                    <a:cubicBezTo>
                      <a:pt x="410766" y="413246"/>
                      <a:pt x="444996" y="460623"/>
                      <a:pt x="479227" y="494853"/>
                    </a:cubicBezTo>
                    <a:cubicBezTo>
                      <a:pt x="529828" y="454670"/>
                      <a:pt x="565795" y="403324"/>
                      <a:pt x="587127" y="340816"/>
                    </a:cubicBezTo>
                    <a:lnTo>
                      <a:pt x="291703" y="340816"/>
                    </a:lnTo>
                    <a:lnTo>
                      <a:pt x="291703" y="272355"/>
                    </a:lnTo>
                    <a:lnTo>
                      <a:pt x="439043" y="272355"/>
                    </a:lnTo>
                    <a:lnTo>
                      <a:pt x="439043" y="172640"/>
                    </a:lnTo>
                    <a:lnTo>
                      <a:pt x="279053" y="172640"/>
                    </a:lnTo>
                    <a:lnTo>
                      <a:pt x="278309" y="220265"/>
                    </a:lnTo>
                    <a:lnTo>
                      <a:pt x="190500" y="220265"/>
                    </a:lnTo>
                    <a:lnTo>
                      <a:pt x="190500" y="351978"/>
                    </a:lnTo>
                    <a:cubicBezTo>
                      <a:pt x="230187" y="339080"/>
                      <a:pt x="259209" y="328166"/>
                      <a:pt x="277565" y="319236"/>
                    </a:cubicBezTo>
                    <a:lnTo>
                      <a:pt x="277565" y="392162"/>
                    </a:lnTo>
                    <a:cubicBezTo>
                      <a:pt x="262186" y="400595"/>
                      <a:pt x="233164" y="412005"/>
                      <a:pt x="190500" y="426392"/>
                    </a:cubicBezTo>
                    <a:lnTo>
                      <a:pt x="190500" y="608707"/>
                    </a:lnTo>
                    <a:cubicBezTo>
                      <a:pt x="190500" y="643929"/>
                      <a:pt x="185489" y="667246"/>
                      <a:pt x="175466" y="678656"/>
                    </a:cubicBezTo>
                    <a:cubicBezTo>
                      <a:pt x="164940" y="690562"/>
                      <a:pt x="141178" y="696515"/>
                      <a:pt x="104180" y="696515"/>
                    </a:cubicBezTo>
                    <a:lnTo>
                      <a:pt x="45393" y="696515"/>
                    </a:lnTo>
                    <a:lnTo>
                      <a:pt x="28277" y="621357"/>
                    </a:lnTo>
                    <a:lnTo>
                      <a:pt x="93018" y="623589"/>
                    </a:lnTo>
                    <a:cubicBezTo>
                      <a:pt x="109389" y="623589"/>
                      <a:pt x="117574" y="615404"/>
                      <a:pt x="117574" y="599033"/>
                    </a:cubicBezTo>
                    <a:lnTo>
                      <a:pt x="117574" y="447228"/>
                    </a:lnTo>
                    <a:cubicBezTo>
                      <a:pt x="75406" y="458142"/>
                      <a:pt x="42168" y="466576"/>
                      <a:pt x="17859" y="472529"/>
                    </a:cubicBezTo>
                    <a:lnTo>
                      <a:pt x="0" y="392162"/>
                    </a:lnTo>
                    <a:cubicBezTo>
                      <a:pt x="43160" y="386705"/>
                      <a:pt x="82352" y="379263"/>
                      <a:pt x="117574" y="369837"/>
                    </a:cubicBezTo>
                    <a:lnTo>
                      <a:pt x="117574" y="220265"/>
                    </a:lnTo>
                    <a:lnTo>
                      <a:pt x="7441" y="220265"/>
                    </a:lnTo>
                    <a:lnTo>
                      <a:pt x="7441" y="152548"/>
                    </a:lnTo>
                    <a:lnTo>
                      <a:pt x="117574" y="152548"/>
                    </a:lnTo>
                    <a:lnTo>
                      <a:pt x="117574" y="0"/>
                    </a:ln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3" name="TextBox 128">
                <a:extLst>
                  <a:ext uri="{FF2B5EF4-FFF2-40B4-BE49-F238E27FC236}">
                    <a16:creationId xmlns:a16="http://schemas.microsoft.com/office/drawing/2014/main" id="{1F77D350-761F-FF46-992B-0354D7F173F7}"/>
                  </a:ext>
                </a:extLst>
              </p:cNvPr>
              <p:cNvSpPr txBox="1"/>
              <p:nvPr/>
            </p:nvSpPr>
            <p:spPr>
              <a:xfrm>
                <a:off x="3823678" y="4502381"/>
                <a:ext cx="385838" cy="384200"/>
              </a:xfrm>
              <a:custGeom>
                <a:avLst/>
                <a:gdLst/>
                <a:ahLst/>
                <a:cxnLst/>
                <a:rect l="l" t="t" r="r" b="b"/>
                <a:pathLst>
                  <a:path w="700980" h="698004">
                    <a:moveTo>
                      <a:pt x="296912" y="0"/>
                    </a:moveTo>
                    <a:lnTo>
                      <a:pt x="375047" y="0"/>
                    </a:lnTo>
                    <a:cubicBezTo>
                      <a:pt x="375047" y="85328"/>
                      <a:pt x="373063" y="147588"/>
                      <a:pt x="369094" y="186779"/>
                    </a:cubicBezTo>
                    <a:lnTo>
                      <a:pt x="684609" y="186779"/>
                    </a:lnTo>
                    <a:lnTo>
                      <a:pt x="684609" y="265658"/>
                    </a:lnTo>
                    <a:lnTo>
                      <a:pt x="446484" y="264914"/>
                    </a:lnTo>
                    <a:cubicBezTo>
                      <a:pt x="457895" y="325437"/>
                      <a:pt x="484684" y="388937"/>
                      <a:pt x="526852" y="455414"/>
                    </a:cubicBezTo>
                    <a:cubicBezTo>
                      <a:pt x="569019" y="521890"/>
                      <a:pt x="627062" y="579437"/>
                      <a:pt x="700980" y="628054"/>
                    </a:cubicBezTo>
                    <a:lnTo>
                      <a:pt x="643682" y="696515"/>
                    </a:lnTo>
                    <a:cubicBezTo>
                      <a:pt x="509736" y="608707"/>
                      <a:pt x="417959" y="464840"/>
                      <a:pt x="368350" y="264914"/>
                    </a:cubicBezTo>
                    <a:lnTo>
                      <a:pt x="356443" y="264914"/>
                    </a:lnTo>
                    <a:cubicBezTo>
                      <a:pt x="323205" y="444004"/>
                      <a:pt x="223242" y="588367"/>
                      <a:pt x="56555" y="698004"/>
                    </a:cubicBezTo>
                    <a:lnTo>
                      <a:pt x="0" y="627310"/>
                    </a:lnTo>
                    <a:cubicBezTo>
                      <a:pt x="70445" y="587127"/>
                      <a:pt x="130969" y="534293"/>
                      <a:pt x="181570" y="468808"/>
                    </a:cubicBezTo>
                    <a:cubicBezTo>
                      <a:pt x="231676" y="403324"/>
                      <a:pt x="262682" y="335607"/>
                      <a:pt x="274588" y="265658"/>
                    </a:cubicBezTo>
                    <a:lnTo>
                      <a:pt x="17859" y="265658"/>
                    </a:lnTo>
                    <a:lnTo>
                      <a:pt x="17859" y="186779"/>
                    </a:lnTo>
                    <a:lnTo>
                      <a:pt x="287238" y="186779"/>
                    </a:lnTo>
                    <a:cubicBezTo>
                      <a:pt x="293687" y="141634"/>
                      <a:pt x="296912" y="79375"/>
                      <a:pt x="296912" y="0"/>
                    </a:cubicBez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4" name="TextBox 129">
                <a:extLst>
                  <a:ext uri="{FF2B5EF4-FFF2-40B4-BE49-F238E27FC236}">
                    <a16:creationId xmlns:a16="http://schemas.microsoft.com/office/drawing/2014/main" id="{CBFDCAF7-AC4D-8949-AE38-27B7F797141F}"/>
                  </a:ext>
                </a:extLst>
              </p:cNvPr>
              <p:cNvSpPr txBox="1"/>
              <p:nvPr/>
            </p:nvSpPr>
            <p:spPr>
              <a:xfrm>
                <a:off x="1737116" y="4503611"/>
                <a:ext cx="386247" cy="384200"/>
              </a:xfrm>
              <a:custGeom>
                <a:avLst/>
                <a:gdLst/>
                <a:ahLst/>
                <a:cxnLst/>
                <a:rect l="l" t="t" r="r" b="b"/>
                <a:pathLst>
                  <a:path w="701724" h="698004">
                    <a:moveTo>
                      <a:pt x="601265" y="0"/>
                    </a:moveTo>
                    <a:lnTo>
                      <a:pt x="633264" y="61020"/>
                    </a:lnTo>
                    <a:cubicBezTo>
                      <a:pt x="565795" y="74910"/>
                      <a:pt x="481955" y="86072"/>
                      <a:pt x="381744" y="94506"/>
                    </a:cubicBezTo>
                    <a:lnTo>
                      <a:pt x="381744" y="157014"/>
                    </a:lnTo>
                    <a:lnTo>
                      <a:pt x="695771" y="157014"/>
                    </a:lnTo>
                    <a:lnTo>
                      <a:pt x="695771" y="218777"/>
                    </a:lnTo>
                    <a:lnTo>
                      <a:pt x="456158" y="218777"/>
                    </a:lnTo>
                    <a:cubicBezTo>
                      <a:pt x="512713" y="273348"/>
                      <a:pt x="594568" y="311299"/>
                      <a:pt x="701724" y="332631"/>
                    </a:cubicBezTo>
                    <a:lnTo>
                      <a:pt x="668982" y="400348"/>
                    </a:lnTo>
                    <a:cubicBezTo>
                      <a:pt x="659060" y="395883"/>
                      <a:pt x="648146" y="391914"/>
                      <a:pt x="636240" y="388442"/>
                    </a:cubicBezTo>
                    <a:cubicBezTo>
                      <a:pt x="624334" y="384969"/>
                      <a:pt x="613420" y="380504"/>
                      <a:pt x="603498" y="375047"/>
                    </a:cubicBezTo>
                    <a:lnTo>
                      <a:pt x="603498" y="698004"/>
                    </a:lnTo>
                    <a:lnTo>
                      <a:pt x="534293" y="698004"/>
                    </a:lnTo>
                    <a:lnTo>
                      <a:pt x="534293" y="663774"/>
                    </a:lnTo>
                    <a:lnTo>
                      <a:pt x="168176" y="663774"/>
                    </a:lnTo>
                    <a:lnTo>
                      <a:pt x="168176" y="698004"/>
                    </a:lnTo>
                    <a:lnTo>
                      <a:pt x="98971" y="698004"/>
                    </a:lnTo>
                    <a:lnTo>
                      <a:pt x="98971" y="378768"/>
                    </a:lnTo>
                    <a:cubicBezTo>
                      <a:pt x="86568" y="384225"/>
                      <a:pt x="65484" y="391914"/>
                      <a:pt x="35719" y="401836"/>
                    </a:cubicBezTo>
                    <a:lnTo>
                      <a:pt x="0" y="335608"/>
                    </a:lnTo>
                    <a:cubicBezTo>
                      <a:pt x="90289" y="313779"/>
                      <a:pt x="168920" y="274836"/>
                      <a:pt x="235892" y="218777"/>
                    </a:cubicBezTo>
                    <a:lnTo>
                      <a:pt x="5953" y="218777"/>
                    </a:lnTo>
                    <a:lnTo>
                      <a:pt x="5953" y="157014"/>
                    </a:lnTo>
                    <a:lnTo>
                      <a:pt x="311795" y="157014"/>
                    </a:lnTo>
                    <a:lnTo>
                      <a:pt x="311795" y="96738"/>
                    </a:lnTo>
                    <a:cubicBezTo>
                      <a:pt x="200174" y="99715"/>
                      <a:pt x="120054" y="101203"/>
                      <a:pt x="71437" y="101203"/>
                    </a:cubicBezTo>
                    <a:lnTo>
                      <a:pt x="46881" y="32742"/>
                    </a:lnTo>
                    <a:cubicBezTo>
                      <a:pt x="75158" y="33734"/>
                      <a:pt x="110133" y="34231"/>
                      <a:pt x="151804" y="34231"/>
                    </a:cubicBezTo>
                    <a:cubicBezTo>
                      <a:pt x="349746" y="34231"/>
                      <a:pt x="499566" y="22820"/>
                      <a:pt x="601265" y="0"/>
                    </a:cubicBezTo>
                    <a:close/>
                    <a:moveTo>
                      <a:pt x="381744" y="220266"/>
                    </a:moveTo>
                    <a:lnTo>
                      <a:pt x="381744" y="357932"/>
                    </a:lnTo>
                    <a:lnTo>
                      <a:pt x="565547" y="357932"/>
                    </a:lnTo>
                    <a:cubicBezTo>
                      <a:pt x="489644" y="328166"/>
                      <a:pt x="428377" y="282278"/>
                      <a:pt x="381744" y="220266"/>
                    </a:cubicBezTo>
                    <a:close/>
                    <a:moveTo>
                      <a:pt x="311795" y="221010"/>
                    </a:moveTo>
                    <a:cubicBezTo>
                      <a:pt x="268635" y="282526"/>
                      <a:pt x="212080" y="328166"/>
                      <a:pt x="142131" y="357932"/>
                    </a:cubicBezTo>
                    <a:lnTo>
                      <a:pt x="311795" y="357932"/>
                    </a:lnTo>
                    <a:lnTo>
                      <a:pt x="311795" y="221010"/>
                    </a:lnTo>
                    <a:close/>
                    <a:moveTo>
                      <a:pt x="168176" y="420440"/>
                    </a:moveTo>
                    <a:lnTo>
                      <a:pt x="168176" y="476994"/>
                    </a:lnTo>
                    <a:lnTo>
                      <a:pt x="534293" y="476994"/>
                    </a:lnTo>
                    <a:lnTo>
                      <a:pt x="534293" y="420440"/>
                    </a:lnTo>
                    <a:lnTo>
                      <a:pt x="168176" y="420440"/>
                    </a:lnTo>
                    <a:close/>
                    <a:moveTo>
                      <a:pt x="168176" y="536526"/>
                    </a:moveTo>
                    <a:lnTo>
                      <a:pt x="168176" y="602010"/>
                    </a:lnTo>
                    <a:lnTo>
                      <a:pt x="534293" y="602010"/>
                    </a:lnTo>
                    <a:lnTo>
                      <a:pt x="534293" y="536526"/>
                    </a:lnTo>
                    <a:lnTo>
                      <a:pt x="168176" y="536526"/>
                    </a:ln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5" name="TextBox 130">
                <a:extLst>
                  <a:ext uri="{FF2B5EF4-FFF2-40B4-BE49-F238E27FC236}">
                    <a16:creationId xmlns:a16="http://schemas.microsoft.com/office/drawing/2014/main" id="{D502BCE9-C4EC-7F48-AF59-2AB2609552C7}"/>
                  </a:ext>
                </a:extLst>
              </p:cNvPr>
              <p:cNvSpPr txBox="1"/>
              <p:nvPr/>
            </p:nvSpPr>
            <p:spPr>
              <a:xfrm>
                <a:off x="2780505" y="4501972"/>
                <a:ext cx="385839" cy="385838"/>
              </a:xfrm>
              <a:custGeom>
                <a:avLst/>
                <a:gdLst>
                  <a:gd name="connsiteX0" fmla="*/ 380437 w 700981"/>
                  <a:gd name="connsiteY0" fmla="*/ 234404 h 700980"/>
                  <a:gd name="connsiteX1" fmla="*/ 518103 w 700981"/>
                  <a:gd name="connsiteY1" fmla="*/ 325933 h 700980"/>
                  <a:gd name="connsiteX2" fmla="*/ 471966 w 700981"/>
                  <a:gd name="connsiteY2" fmla="*/ 383232 h 700980"/>
                  <a:gd name="connsiteX3" fmla="*/ 336533 w 700981"/>
                  <a:gd name="connsiteY3" fmla="*/ 284261 h 700980"/>
                  <a:gd name="connsiteX4" fmla="*/ 396064 w 700981"/>
                  <a:gd name="connsiteY4" fmla="*/ 55810 h 700980"/>
                  <a:gd name="connsiteX5" fmla="*/ 532242 w 700981"/>
                  <a:gd name="connsiteY5" fmla="*/ 146595 h 700980"/>
                  <a:gd name="connsiteX6" fmla="*/ 485361 w 700981"/>
                  <a:gd name="connsiteY6" fmla="*/ 202406 h 700980"/>
                  <a:gd name="connsiteX7" fmla="*/ 351415 w 700981"/>
                  <a:gd name="connsiteY7" fmla="*/ 104923 h 700980"/>
                  <a:gd name="connsiteX8" fmla="*/ 298401 w 700981"/>
                  <a:gd name="connsiteY8" fmla="*/ 4464 h 700980"/>
                  <a:gd name="connsiteX9" fmla="*/ 323701 w 700981"/>
                  <a:gd name="connsiteY9" fmla="*/ 65484 h 700980"/>
                  <a:gd name="connsiteX10" fmla="*/ 211336 w 700981"/>
                  <a:gd name="connsiteY10" fmla="*/ 95994 h 700980"/>
                  <a:gd name="connsiteX11" fmla="*/ 211336 w 700981"/>
                  <a:gd name="connsiteY11" fmla="*/ 200917 h 700980"/>
                  <a:gd name="connsiteX12" fmla="*/ 324445 w 700981"/>
                  <a:gd name="connsiteY12" fmla="*/ 200917 h 700980"/>
                  <a:gd name="connsiteX13" fmla="*/ 324445 w 700981"/>
                  <a:gd name="connsiteY13" fmla="*/ 264914 h 700980"/>
                  <a:gd name="connsiteX14" fmla="*/ 211336 w 700981"/>
                  <a:gd name="connsiteY14" fmla="*/ 264914 h 700980"/>
                  <a:gd name="connsiteX15" fmla="*/ 211336 w 700981"/>
                  <a:gd name="connsiteY15" fmla="*/ 271611 h 700980"/>
                  <a:gd name="connsiteX16" fmla="*/ 337096 w 700981"/>
                  <a:gd name="connsiteY16" fmla="*/ 395138 h 700980"/>
                  <a:gd name="connsiteX17" fmla="*/ 295424 w 700981"/>
                  <a:gd name="connsiteY17" fmla="*/ 459134 h 700980"/>
                  <a:gd name="connsiteX18" fmla="*/ 250776 w 700981"/>
                  <a:gd name="connsiteY18" fmla="*/ 402580 h 700980"/>
                  <a:gd name="connsiteX19" fmla="*/ 211336 w 700981"/>
                  <a:gd name="connsiteY19" fmla="*/ 352722 h 700980"/>
                  <a:gd name="connsiteX20" fmla="*/ 211336 w 700981"/>
                  <a:gd name="connsiteY20" fmla="*/ 698004 h 700980"/>
                  <a:gd name="connsiteX21" fmla="*/ 142875 w 700981"/>
                  <a:gd name="connsiteY21" fmla="*/ 700980 h 700980"/>
                  <a:gd name="connsiteX22" fmla="*/ 142875 w 700981"/>
                  <a:gd name="connsiteY22" fmla="*/ 395138 h 700980"/>
                  <a:gd name="connsiteX23" fmla="*/ 41672 w 700981"/>
                  <a:gd name="connsiteY23" fmla="*/ 561826 h 700980"/>
                  <a:gd name="connsiteX24" fmla="*/ 0 w 700981"/>
                  <a:gd name="connsiteY24" fmla="*/ 494853 h 700980"/>
                  <a:gd name="connsiteX25" fmla="*/ 140643 w 700981"/>
                  <a:gd name="connsiteY25" fmla="*/ 264914 h 700980"/>
                  <a:gd name="connsiteX26" fmla="*/ 4465 w 700981"/>
                  <a:gd name="connsiteY26" fmla="*/ 264914 h 700980"/>
                  <a:gd name="connsiteX27" fmla="*/ 4465 w 700981"/>
                  <a:gd name="connsiteY27" fmla="*/ 200917 h 700980"/>
                  <a:gd name="connsiteX28" fmla="*/ 142875 w 700981"/>
                  <a:gd name="connsiteY28" fmla="*/ 200917 h 700980"/>
                  <a:gd name="connsiteX29" fmla="*/ 142875 w 700981"/>
                  <a:gd name="connsiteY29" fmla="*/ 107900 h 700980"/>
                  <a:gd name="connsiteX30" fmla="*/ 27533 w 700981"/>
                  <a:gd name="connsiteY30" fmla="*/ 120550 h 700980"/>
                  <a:gd name="connsiteX31" fmla="*/ 11906 w 700981"/>
                  <a:gd name="connsiteY31" fmla="*/ 58042 h 700980"/>
                  <a:gd name="connsiteX32" fmla="*/ 298401 w 700981"/>
                  <a:gd name="connsiteY32" fmla="*/ 4464 h 700980"/>
                  <a:gd name="connsiteX33" fmla="*/ 564803 w 700981"/>
                  <a:gd name="connsiteY33" fmla="*/ 0 h 700980"/>
                  <a:gd name="connsiteX34" fmla="*/ 634008 w 700981"/>
                  <a:gd name="connsiteY34" fmla="*/ 0 h 700980"/>
                  <a:gd name="connsiteX35" fmla="*/ 634008 w 700981"/>
                  <a:gd name="connsiteY35" fmla="*/ 419695 h 700980"/>
                  <a:gd name="connsiteX36" fmla="*/ 700981 w 700981"/>
                  <a:gd name="connsiteY36" fmla="*/ 408533 h 700980"/>
                  <a:gd name="connsiteX37" fmla="*/ 700981 w 700981"/>
                  <a:gd name="connsiteY37" fmla="*/ 476250 h 700980"/>
                  <a:gd name="connsiteX38" fmla="*/ 634008 w 700981"/>
                  <a:gd name="connsiteY38" fmla="*/ 487412 h 700980"/>
                  <a:gd name="connsiteX39" fmla="*/ 634008 w 700981"/>
                  <a:gd name="connsiteY39" fmla="*/ 700980 h 700980"/>
                  <a:gd name="connsiteX40" fmla="*/ 564803 w 700981"/>
                  <a:gd name="connsiteY40" fmla="*/ 700980 h 700980"/>
                  <a:gd name="connsiteX41" fmla="*/ 564803 w 700981"/>
                  <a:gd name="connsiteY41" fmla="*/ 496341 h 700980"/>
                  <a:gd name="connsiteX42" fmla="*/ 315516 w 700981"/>
                  <a:gd name="connsiteY42" fmla="*/ 534293 h 700980"/>
                  <a:gd name="connsiteX43" fmla="*/ 315516 w 700981"/>
                  <a:gd name="connsiteY43" fmla="*/ 465088 h 700980"/>
                  <a:gd name="connsiteX44" fmla="*/ 564803 w 700981"/>
                  <a:gd name="connsiteY44" fmla="*/ 427880 h 70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0981" h="700980">
                    <a:moveTo>
                      <a:pt x="380437" y="234404"/>
                    </a:moveTo>
                    <a:cubicBezTo>
                      <a:pt x="417644" y="253752"/>
                      <a:pt x="463533" y="284261"/>
                      <a:pt x="518103" y="325933"/>
                    </a:cubicBezTo>
                    <a:lnTo>
                      <a:pt x="471966" y="383232"/>
                    </a:lnTo>
                    <a:cubicBezTo>
                      <a:pt x="420868" y="340568"/>
                      <a:pt x="375724" y="307578"/>
                      <a:pt x="336533" y="284261"/>
                    </a:cubicBezTo>
                    <a:close/>
                    <a:moveTo>
                      <a:pt x="396064" y="55810"/>
                    </a:moveTo>
                    <a:cubicBezTo>
                      <a:pt x="428310" y="73669"/>
                      <a:pt x="473702" y="103931"/>
                      <a:pt x="532242" y="146595"/>
                    </a:cubicBezTo>
                    <a:lnTo>
                      <a:pt x="485361" y="202406"/>
                    </a:lnTo>
                    <a:cubicBezTo>
                      <a:pt x="430294" y="158253"/>
                      <a:pt x="385646" y="125759"/>
                      <a:pt x="351415" y="104923"/>
                    </a:cubicBezTo>
                    <a:close/>
                    <a:moveTo>
                      <a:pt x="298401" y="4464"/>
                    </a:moveTo>
                    <a:lnTo>
                      <a:pt x="323701" y="65484"/>
                    </a:lnTo>
                    <a:cubicBezTo>
                      <a:pt x="287983" y="77886"/>
                      <a:pt x="250528" y="88056"/>
                      <a:pt x="211336" y="95994"/>
                    </a:cubicBezTo>
                    <a:lnTo>
                      <a:pt x="211336" y="200917"/>
                    </a:lnTo>
                    <a:lnTo>
                      <a:pt x="324445" y="200917"/>
                    </a:lnTo>
                    <a:lnTo>
                      <a:pt x="324445" y="264914"/>
                    </a:lnTo>
                    <a:lnTo>
                      <a:pt x="211336" y="264914"/>
                    </a:lnTo>
                    <a:lnTo>
                      <a:pt x="211336" y="271611"/>
                    </a:lnTo>
                    <a:cubicBezTo>
                      <a:pt x="266899" y="323205"/>
                      <a:pt x="308818" y="364380"/>
                      <a:pt x="337096" y="395138"/>
                    </a:cubicBezTo>
                    <a:lnTo>
                      <a:pt x="295424" y="459134"/>
                    </a:lnTo>
                    <a:cubicBezTo>
                      <a:pt x="280541" y="438298"/>
                      <a:pt x="265658" y="419447"/>
                      <a:pt x="250776" y="402580"/>
                    </a:cubicBezTo>
                    <a:cubicBezTo>
                      <a:pt x="237877" y="387201"/>
                      <a:pt x="224731" y="370582"/>
                      <a:pt x="211336" y="352722"/>
                    </a:cubicBezTo>
                    <a:lnTo>
                      <a:pt x="211336" y="698004"/>
                    </a:lnTo>
                    <a:lnTo>
                      <a:pt x="142875" y="700980"/>
                    </a:lnTo>
                    <a:lnTo>
                      <a:pt x="142875" y="395138"/>
                    </a:lnTo>
                    <a:cubicBezTo>
                      <a:pt x="124024" y="442763"/>
                      <a:pt x="90289" y="498326"/>
                      <a:pt x="41672" y="561826"/>
                    </a:cubicBezTo>
                    <a:lnTo>
                      <a:pt x="0" y="494853"/>
                    </a:lnTo>
                    <a:cubicBezTo>
                      <a:pt x="62508" y="423912"/>
                      <a:pt x="109389" y="347265"/>
                      <a:pt x="140643" y="264914"/>
                    </a:cubicBezTo>
                    <a:lnTo>
                      <a:pt x="4465" y="264914"/>
                    </a:lnTo>
                    <a:lnTo>
                      <a:pt x="4465" y="200917"/>
                    </a:lnTo>
                    <a:lnTo>
                      <a:pt x="142875" y="200917"/>
                    </a:lnTo>
                    <a:lnTo>
                      <a:pt x="142875" y="107900"/>
                    </a:lnTo>
                    <a:cubicBezTo>
                      <a:pt x="116582" y="112861"/>
                      <a:pt x="78135" y="117078"/>
                      <a:pt x="27533" y="120550"/>
                    </a:cubicBezTo>
                    <a:lnTo>
                      <a:pt x="11906" y="58042"/>
                    </a:lnTo>
                    <a:cubicBezTo>
                      <a:pt x="123031" y="52585"/>
                      <a:pt x="218529" y="34726"/>
                      <a:pt x="298401" y="4464"/>
                    </a:cubicBezTo>
                    <a:close/>
                    <a:moveTo>
                      <a:pt x="564803" y="0"/>
                    </a:moveTo>
                    <a:lnTo>
                      <a:pt x="634008" y="0"/>
                    </a:lnTo>
                    <a:lnTo>
                      <a:pt x="634008" y="419695"/>
                    </a:lnTo>
                    <a:lnTo>
                      <a:pt x="700981" y="408533"/>
                    </a:lnTo>
                    <a:lnTo>
                      <a:pt x="700981" y="476250"/>
                    </a:lnTo>
                    <a:lnTo>
                      <a:pt x="634008" y="487412"/>
                    </a:lnTo>
                    <a:lnTo>
                      <a:pt x="634008" y="700980"/>
                    </a:lnTo>
                    <a:lnTo>
                      <a:pt x="564803" y="700980"/>
                    </a:lnTo>
                    <a:lnTo>
                      <a:pt x="564803" y="496341"/>
                    </a:lnTo>
                    <a:lnTo>
                      <a:pt x="315516" y="534293"/>
                    </a:lnTo>
                    <a:lnTo>
                      <a:pt x="315516" y="465088"/>
                    </a:lnTo>
                    <a:lnTo>
                      <a:pt x="564803" y="427880"/>
                    </a:ln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6" name="TextBox 131">
                <a:extLst>
                  <a:ext uri="{FF2B5EF4-FFF2-40B4-BE49-F238E27FC236}">
                    <a16:creationId xmlns:a16="http://schemas.microsoft.com/office/drawing/2014/main" id="{E452C118-97AC-D646-963C-518090CE06DF}"/>
                  </a:ext>
                </a:extLst>
              </p:cNvPr>
              <p:cNvSpPr txBox="1"/>
              <p:nvPr/>
            </p:nvSpPr>
            <p:spPr>
              <a:xfrm>
                <a:off x="4351285" y="4501972"/>
                <a:ext cx="386248" cy="382152"/>
              </a:xfrm>
              <a:custGeom>
                <a:avLst/>
                <a:gdLst>
                  <a:gd name="connsiteX0" fmla="*/ 139899 w 701725"/>
                  <a:gd name="connsiteY0" fmla="*/ 404813 h 694284"/>
                  <a:gd name="connsiteX1" fmla="*/ 554385 w 701725"/>
                  <a:gd name="connsiteY1" fmla="*/ 404813 h 694284"/>
                  <a:gd name="connsiteX2" fmla="*/ 554385 w 701725"/>
                  <a:gd name="connsiteY2" fmla="*/ 459135 h 694284"/>
                  <a:gd name="connsiteX3" fmla="*/ 392906 w 701725"/>
                  <a:gd name="connsiteY3" fmla="*/ 523876 h 694284"/>
                  <a:gd name="connsiteX4" fmla="*/ 701725 w 701725"/>
                  <a:gd name="connsiteY4" fmla="*/ 523876 h 694284"/>
                  <a:gd name="connsiteX5" fmla="*/ 701725 w 701725"/>
                  <a:gd name="connsiteY5" fmla="*/ 584151 h 694284"/>
                  <a:gd name="connsiteX6" fmla="*/ 392906 w 701725"/>
                  <a:gd name="connsiteY6" fmla="*/ 584151 h 694284"/>
                  <a:gd name="connsiteX7" fmla="*/ 392906 w 701725"/>
                  <a:gd name="connsiteY7" fmla="*/ 614661 h 694284"/>
                  <a:gd name="connsiteX8" fmla="*/ 325190 w 701725"/>
                  <a:gd name="connsiteY8" fmla="*/ 694284 h 694284"/>
                  <a:gd name="connsiteX9" fmla="*/ 215801 w 701725"/>
                  <a:gd name="connsiteY9" fmla="*/ 694284 h 694284"/>
                  <a:gd name="connsiteX10" fmla="*/ 198686 w 701725"/>
                  <a:gd name="connsiteY10" fmla="*/ 634008 h 694284"/>
                  <a:gd name="connsiteX11" fmla="*/ 300633 w 701725"/>
                  <a:gd name="connsiteY11" fmla="*/ 636985 h 694284"/>
                  <a:gd name="connsiteX12" fmla="*/ 322957 w 701725"/>
                  <a:gd name="connsiteY12" fmla="*/ 614661 h 694284"/>
                  <a:gd name="connsiteX13" fmla="*/ 322957 w 701725"/>
                  <a:gd name="connsiteY13" fmla="*/ 584151 h 694284"/>
                  <a:gd name="connsiteX14" fmla="*/ 0 w 701725"/>
                  <a:gd name="connsiteY14" fmla="*/ 584151 h 694284"/>
                  <a:gd name="connsiteX15" fmla="*/ 0 w 701725"/>
                  <a:gd name="connsiteY15" fmla="*/ 523876 h 694284"/>
                  <a:gd name="connsiteX16" fmla="*/ 322957 w 701725"/>
                  <a:gd name="connsiteY16" fmla="*/ 523876 h 694284"/>
                  <a:gd name="connsiteX17" fmla="*/ 322957 w 701725"/>
                  <a:gd name="connsiteY17" fmla="*/ 491878 h 694284"/>
                  <a:gd name="connsiteX18" fmla="*/ 453182 w 701725"/>
                  <a:gd name="connsiteY18" fmla="*/ 459880 h 694284"/>
                  <a:gd name="connsiteX19" fmla="*/ 139899 w 701725"/>
                  <a:gd name="connsiteY19" fmla="*/ 459880 h 694284"/>
                  <a:gd name="connsiteX20" fmla="*/ 422672 w 701725"/>
                  <a:gd name="connsiteY20" fmla="*/ 147339 h 694284"/>
                  <a:gd name="connsiteX21" fmla="*/ 462112 w 701725"/>
                  <a:gd name="connsiteY21" fmla="*/ 180826 h 694284"/>
                  <a:gd name="connsiteX22" fmla="*/ 411510 w 701725"/>
                  <a:gd name="connsiteY22" fmla="*/ 225474 h 694284"/>
                  <a:gd name="connsiteX23" fmla="*/ 453926 w 701725"/>
                  <a:gd name="connsiteY23" fmla="*/ 264914 h 694284"/>
                  <a:gd name="connsiteX24" fmla="*/ 406301 w 701725"/>
                  <a:gd name="connsiteY24" fmla="*/ 301377 h 694284"/>
                  <a:gd name="connsiteX25" fmla="*/ 366862 w 701725"/>
                  <a:gd name="connsiteY25" fmla="*/ 257472 h 694284"/>
                  <a:gd name="connsiteX26" fmla="*/ 279797 w 701725"/>
                  <a:gd name="connsiteY26" fmla="*/ 299144 h 694284"/>
                  <a:gd name="connsiteX27" fmla="*/ 247799 w 701725"/>
                  <a:gd name="connsiteY27" fmla="*/ 249287 h 694284"/>
                  <a:gd name="connsiteX28" fmla="*/ 325190 w 701725"/>
                  <a:gd name="connsiteY28" fmla="*/ 222498 h 694284"/>
                  <a:gd name="connsiteX29" fmla="*/ 275332 w 701725"/>
                  <a:gd name="connsiteY29" fmla="*/ 186779 h 694284"/>
                  <a:gd name="connsiteX30" fmla="*/ 314028 w 701725"/>
                  <a:gd name="connsiteY30" fmla="*/ 154037 h 694284"/>
                  <a:gd name="connsiteX31" fmla="*/ 340072 w 701725"/>
                  <a:gd name="connsiteY31" fmla="*/ 170408 h 694284"/>
                  <a:gd name="connsiteX32" fmla="*/ 371326 w 701725"/>
                  <a:gd name="connsiteY32" fmla="*/ 193476 h 694284"/>
                  <a:gd name="connsiteX33" fmla="*/ 422672 w 701725"/>
                  <a:gd name="connsiteY33" fmla="*/ 147339 h 694284"/>
                  <a:gd name="connsiteX34" fmla="*/ 209848 w 701725"/>
                  <a:gd name="connsiteY34" fmla="*/ 6697 h 694284"/>
                  <a:gd name="connsiteX35" fmla="*/ 242590 w 701725"/>
                  <a:gd name="connsiteY35" fmla="*/ 61763 h 694284"/>
                  <a:gd name="connsiteX36" fmla="*/ 110133 w 701725"/>
                  <a:gd name="connsiteY36" fmla="*/ 81855 h 694284"/>
                  <a:gd name="connsiteX37" fmla="*/ 112365 w 701725"/>
                  <a:gd name="connsiteY37" fmla="*/ 119806 h 694284"/>
                  <a:gd name="connsiteX38" fmla="*/ 228451 w 701725"/>
                  <a:gd name="connsiteY38" fmla="*/ 119806 h 694284"/>
                  <a:gd name="connsiteX39" fmla="*/ 228451 w 701725"/>
                  <a:gd name="connsiteY39" fmla="*/ 170408 h 694284"/>
                  <a:gd name="connsiteX40" fmla="*/ 114598 w 701725"/>
                  <a:gd name="connsiteY40" fmla="*/ 170408 h 694284"/>
                  <a:gd name="connsiteX41" fmla="*/ 115342 w 701725"/>
                  <a:gd name="connsiteY41" fmla="*/ 212824 h 694284"/>
                  <a:gd name="connsiteX42" fmla="*/ 228451 w 701725"/>
                  <a:gd name="connsiteY42" fmla="*/ 212824 h 694284"/>
                  <a:gd name="connsiteX43" fmla="*/ 228451 w 701725"/>
                  <a:gd name="connsiteY43" fmla="*/ 264170 h 694284"/>
                  <a:gd name="connsiteX44" fmla="*/ 116830 w 701725"/>
                  <a:gd name="connsiteY44" fmla="*/ 264170 h 694284"/>
                  <a:gd name="connsiteX45" fmla="*/ 118318 w 701725"/>
                  <a:gd name="connsiteY45" fmla="*/ 314027 h 694284"/>
                  <a:gd name="connsiteX46" fmla="*/ 584151 w 701725"/>
                  <a:gd name="connsiteY46" fmla="*/ 314027 h 694284"/>
                  <a:gd name="connsiteX47" fmla="*/ 584895 w 701725"/>
                  <a:gd name="connsiteY47" fmla="*/ 264170 h 694284"/>
                  <a:gd name="connsiteX48" fmla="*/ 480715 w 701725"/>
                  <a:gd name="connsiteY48" fmla="*/ 264170 h 694284"/>
                  <a:gd name="connsiteX49" fmla="*/ 480715 w 701725"/>
                  <a:gd name="connsiteY49" fmla="*/ 212824 h 694284"/>
                  <a:gd name="connsiteX50" fmla="*/ 587127 w 701725"/>
                  <a:gd name="connsiteY50" fmla="*/ 212824 h 694284"/>
                  <a:gd name="connsiteX51" fmla="*/ 588615 w 701725"/>
                  <a:gd name="connsiteY51" fmla="*/ 170408 h 694284"/>
                  <a:gd name="connsiteX52" fmla="*/ 480715 w 701725"/>
                  <a:gd name="connsiteY52" fmla="*/ 170408 h 694284"/>
                  <a:gd name="connsiteX53" fmla="*/ 480715 w 701725"/>
                  <a:gd name="connsiteY53" fmla="*/ 119806 h 694284"/>
                  <a:gd name="connsiteX54" fmla="*/ 590104 w 701725"/>
                  <a:gd name="connsiteY54" fmla="*/ 119806 h 694284"/>
                  <a:gd name="connsiteX55" fmla="*/ 590848 w 701725"/>
                  <a:gd name="connsiteY55" fmla="*/ 78878 h 694284"/>
                  <a:gd name="connsiteX56" fmla="*/ 472530 w 701725"/>
                  <a:gd name="connsiteY56" fmla="*/ 78878 h 694284"/>
                  <a:gd name="connsiteX57" fmla="*/ 472530 w 701725"/>
                  <a:gd name="connsiteY57" fmla="*/ 20091 h 694284"/>
                  <a:gd name="connsiteX58" fmla="*/ 656332 w 701725"/>
                  <a:gd name="connsiteY58" fmla="*/ 20091 h 694284"/>
                  <a:gd name="connsiteX59" fmla="*/ 648147 w 701725"/>
                  <a:gd name="connsiteY59" fmla="*/ 314027 h 694284"/>
                  <a:gd name="connsiteX60" fmla="*/ 687586 w 701725"/>
                  <a:gd name="connsiteY60" fmla="*/ 314027 h 694284"/>
                  <a:gd name="connsiteX61" fmla="*/ 687586 w 701725"/>
                  <a:gd name="connsiteY61" fmla="*/ 482203 h 694284"/>
                  <a:gd name="connsiteX62" fmla="*/ 620613 w 701725"/>
                  <a:gd name="connsiteY62" fmla="*/ 482203 h 694284"/>
                  <a:gd name="connsiteX63" fmla="*/ 620613 w 701725"/>
                  <a:gd name="connsiteY63" fmla="*/ 372814 h 694284"/>
                  <a:gd name="connsiteX64" fmla="*/ 83344 w 701725"/>
                  <a:gd name="connsiteY64" fmla="*/ 372814 h 694284"/>
                  <a:gd name="connsiteX65" fmla="*/ 83344 w 701725"/>
                  <a:gd name="connsiteY65" fmla="*/ 482203 h 694284"/>
                  <a:gd name="connsiteX66" fmla="*/ 17115 w 701725"/>
                  <a:gd name="connsiteY66" fmla="*/ 482203 h 694284"/>
                  <a:gd name="connsiteX67" fmla="*/ 17115 w 701725"/>
                  <a:gd name="connsiteY67" fmla="*/ 314027 h 694284"/>
                  <a:gd name="connsiteX68" fmla="*/ 54322 w 701725"/>
                  <a:gd name="connsiteY68" fmla="*/ 314027 h 694284"/>
                  <a:gd name="connsiteX69" fmla="*/ 46137 w 701725"/>
                  <a:gd name="connsiteY69" fmla="*/ 28277 h 694284"/>
                  <a:gd name="connsiteX70" fmla="*/ 209848 w 701725"/>
                  <a:gd name="connsiteY70" fmla="*/ 6697 h 694284"/>
                  <a:gd name="connsiteX71" fmla="*/ 308819 w 701725"/>
                  <a:gd name="connsiteY71" fmla="*/ 0 h 694284"/>
                  <a:gd name="connsiteX72" fmla="*/ 367606 w 701725"/>
                  <a:gd name="connsiteY72" fmla="*/ 40927 h 694284"/>
                  <a:gd name="connsiteX73" fmla="*/ 412998 w 701725"/>
                  <a:gd name="connsiteY73" fmla="*/ 744 h 694284"/>
                  <a:gd name="connsiteX74" fmla="*/ 450205 w 701725"/>
                  <a:gd name="connsiteY74" fmla="*/ 34230 h 694284"/>
                  <a:gd name="connsiteX75" fmla="*/ 406301 w 701725"/>
                  <a:gd name="connsiteY75" fmla="*/ 74414 h 694284"/>
                  <a:gd name="connsiteX76" fmla="*/ 445740 w 701725"/>
                  <a:gd name="connsiteY76" fmla="*/ 113853 h 694284"/>
                  <a:gd name="connsiteX77" fmla="*/ 400348 w 701725"/>
                  <a:gd name="connsiteY77" fmla="*/ 147339 h 694284"/>
                  <a:gd name="connsiteX78" fmla="*/ 362397 w 701725"/>
                  <a:gd name="connsiteY78" fmla="*/ 104923 h 694284"/>
                  <a:gd name="connsiteX79" fmla="*/ 275332 w 701725"/>
                  <a:gd name="connsiteY79" fmla="*/ 150316 h 694284"/>
                  <a:gd name="connsiteX80" fmla="*/ 237381 w 701725"/>
                  <a:gd name="connsiteY80" fmla="*/ 100459 h 694284"/>
                  <a:gd name="connsiteX81" fmla="*/ 319237 w 701725"/>
                  <a:gd name="connsiteY81" fmla="*/ 69949 h 694284"/>
                  <a:gd name="connsiteX82" fmla="*/ 268635 w 701725"/>
                  <a:gd name="connsiteY82" fmla="*/ 34974 h 694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701725" h="694284">
                    <a:moveTo>
                      <a:pt x="139899" y="404813"/>
                    </a:moveTo>
                    <a:lnTo>
                      <a:pt x="554385" y="404813"/>
                    </a:lnTo>
                    <a:lnTo>
                      <a:pt x="554385" y="459135"/>
                    </a:lnTo>
                    <a:cubicBezTo>
                      <a:pt x="510729" y="482452"/>
                      <a:pt x="456903" y="504032"/>
                      <a:pt x="392906" y="523876"/>
                    </a:cubicBezTo>
                    <a:lnTo>
                      <a:pt x="701725" y="523876"/>
                    </a:lnTo>
                    <a:lnTo>
                      <a:pt x="701725" y="584151"/>
                    </a:lnTo>
                    <a:lnTo>
                      <a:pt x="392906" y="584151"/>
                    </a:lnTo>
                    <a:lnTo>
                      <a:pt x="392906" y="614661"/>
                    </a:lnTo>
                    <a:cubicBezTo>
                      <a:pt x="392906" y="667743"/>
                      <a:pt x="370334" y="694284"/>
                      <a:pt x="325190" y="694284"/>
                    </a:cubicBezTo>
                    <a:lnTo>
                      <a:pt x="215801" y="694284"/>
                    </a:lnTo>
                    <a:lnTo>
                      <a:pt x="198686" y="634008"/>
                    </a:lnTo>
                    <a:lnTo>
                      <a:pt x="300633" y="636985"/>
                    </a:lnTo>
                    <a:cubicBezTo>
                      <a:pt x="315516" y="636985"/>
                      <a:pt x="322957" y="629544"/>
                      <a:pt x="322957" y="614661"/>
                    </a:cubicBezTo>
                    <a:lnTo>
                      <a:pt x="322957" y="584151"/>
                    </a:lnTo>
                    <a:lnTo>
                      <a:pt x="0" y="584151"/>
                    </a:lnTo>
                    <a:lnTo>
                      <a:pt x="0" y="523876"/>
                    </a:lnTo>
                    <a:lnTo>
                      <a:pt x="322957" y="523876"/>
                    </a:lnTo>
                    <a:lnTo>
                      <a:pt x="322957" y="491878"/>
                    </a:lnTo>
                    <a:cubicBezTo>
                      <a:pt x="357188" y="485924"/>
                      <a:pt x="400596" y="475258"/>
                      <a:pt x="453182" y="459880"/>
                    </a:cubicBezTo>
                    <a:lnTo>
                      <a:pt x="139899" y="459880"/>
                    </a:lnTo>
                    <a:close/>
                    <a:moveTo>
                      <a:pt x="422672" y="147339"/>
                    </a:moveTo>
                    <a:lnTo>
                      <a:pt x="462112" y="180826"/>
                    </a:lnTo>
                    <a:cubicBezTo>
                      <a:pt x="443756" y="199181"/>
                      <a:pt x="426889" y="214064"/>
                      <a:pt x="411510" y="225474"/>
                    </a:cubicBezTo>
                    <a:cubicBezTo>
                      <a:pt x="425897" y="237877"/>
                      <a:pt x="440036" y="251023"/>
                      <a:pt x="453926" y="264914"/>
                    </a:cubicBezTo>
                    <a:lnTo>
                      <a:pt x="406301" y="301377"/>
                    </a:lnTo>
                    <a:cubicBezTo>
                      <a:pt x="383481" y="272107"/>
                      <a:pt x="370334" y="257472"/>
                      <a:pt x="366862" y="257472"/>
                    </a:cubicBezTo>
                    <a:cubicBezTo>
                      <a:pt x="344041" y="273347"/>
                      <a:pt x="315020" y="287238"/>
                      <a:pt x="279797" y="299144"/>
                    </a:cubicBezTo>
                    <a:lnTo>
                      <a:pt x="247799" y="249287"/>
                    </a:lnTo>
                    <a:cubicBezTo>
                      <a:pt x="282030" y="241845"/>
                      <a:pt x="307826" y="232916"/>
                      <a:pt x="325190" y="222498"/>
                    </a:cubicBezTo>
                    <a:cubicBezTo>
                      <a:pt x="315268" y="215056"/>
                      <a:pt x="298649" y="203150"/>
                      <a:pt x="275332" y="186779"/>
                    </a:cubicBezTo>
                    <a:lnTo>
                      <a:pt x="314028" y="154037"/>
                    </a:lnTo>
                    <a:cubicBezTo>
                      <a:pt x="323453" y="160486"/>
                      <a:pt x="332135" y="165943"/>
                      <a:pt x="340072" y="170408"/>
                    </a:cubicBezTo>
                    <a:cubicBezTo>
                      <a:pt x="349498" y="176857"/>
                      <a:pt x="359916" y="184546"/>
                      <a:pt x="371326" y="193476"/>
                    </a:cubicBezTo>
                    <a:cubicBezTo>
                      <a:pt x="386209" y="184050"/>
                      <a:pt x="403324" y="168671"/>
                      <a:pt x="422672" y="147339"/>
                    </a:cubicBezTo>
                    <a:close/>
                    <a:moveTo>
                      <a:pt x="209848" y="6697"/>
                    </a:moveTo>
                    <a:lnTo>
                      <a:pt x="242590" y="61763"/>
                    </a:lnTo>
                    <a:cubicBezTo>
                      <a:pt x="214808" y="71189"/>
                      <a:pt x="170657" y="77886"/>
                      <a:pt x="110133" y="81855"/>
                    </a:cubicBezTo>
                    <a:lnTo>
                      <a:pt x="112365" y="119806"/>
                    </a:lnTo>
                    <a:lnTo>
                      <a:pt x="228451" y="119806"/>
                    </a:lnTo>
                    <a:lnTo>
                      <a:pt x="228451" y="170408"/>
                    </a:lnTo>
                    <a:lnTo>
                      <a:pt x="114598" y="170408"/>
                    </a:lnTo>
                    <a:lnTo>
                      <a:pt x="115342" y="212824"/>
                    </a:lnTo>
                    <a:lnTo>
                      <a:pt x="228451" y="212824"/>
                    </a:lnTo>
                    <a:lnTo>
                      <a:pt x="228451" y="264170"/>
                    </a:lnTo>
                    <a:lnTo>
                      <a:pt x="116830" y="264170"/>
                    </a:lnTo>
                    <a:lnTo>
                      <a:pt x="118318" y="314027"/>
                    </a:lnTo>
                    <a:lnTo>
                      <a:pt x="584151" y="314027"/>
                    </a:lnTo>
                    <a:lnTo>
                      <a:pt x="584895" y="264170"/>
                    </a:lnTo>
                    <a:lnTo>
                      <a:pt x="480715" y="264170"/>
                    </a:lnTo>
                    <a:lnTo>
                      <a:pt x="480715" y="212824"/>
                    </a:lnTo>
                    <a:lnTo>
                      <a:pt x="587127" y="212824"/>
                    </a:lnTo>
                    <a:lnTo>
                      <a:pt x="588615" y="170408"/>
                    </a:lnTo>
                    <a:lnTo>
                      <a:pt x="480715" y="170408"/>
                    </a:lnTo>
                    <a:lnTo>
                      <a:pt x="480715" y="119806"/>
                    </a:lnTo>
                    <a:lnTo>
                      <a:pt x="590104" y="119806"/>
                    </a:lnTo>
                    <a:lnTo>
                      <a:pt x="590848" y="78878"/>
                    </a:lnTo>
                    <a:lnTo>
                      <a:pt x="472530" y="78878"/>
                    </a:lnTo>
                    <a:lnTo>
                      <a:pt x="472530" y="20091"/>
                    </a:lnTo>
                    <a:lnTo>
                      <a:pt x="656332" y="20091"/>
                    </a:lnTo>
                    <a:lnTo>
                      <a:pt x="648147" y="314027"/>
                    </a:lnTo>
                    <a:lnTo>
                      <a:pt x="687586" y="314027"/>
                    </a:lnTo>
                    <a:lnTo>
                      <a:pt x="687586" y="482203"/>
                    </a:lnTo>
                    <a:lnTo>
                      <a:pt x="620613" y="482203"/>
                    </a:lnTo>
                    <a:lnTo>
                      <a:pt x="620613" y="372814"/>
                    </a:lnTo>
                    <a:lnTo>
                      <a:pt x="83344" y="372814"/>
                    </a:lnTo>
                    <a:lnTo>
                      <a:pt x="83344" y="482203"/>
                    </a:lnTo>
                    <a:lnTo>
                      <a:pt x="17115" y="482203"/>
                    </a:lnTo>
                    <a:lnTo>
                      <a:pt x="17115" y="314027"/>
                    </a:lnTo>
                    <a:lnTo>
                      <a:pt x="54322" y="314027"/>
                    </a:lnTo>
                    <a:lnTo>
                      <a:pt x="46137" y="28277"/>
                    </a:lnTo>
                    <a:cubicBezTo>
                      <a:pt x="110629" y="26292"/>
                      <a:pt x="165199" y="19099"/>
                      <a:pt x="209848" y="6697"/>
                    </a:cubicBezTo>
                    <a:close/>
                    <a:moveTo>
                      <a:pt x="308819" y="0"/>
                    </a:moveTo>
                    <a:cubicBezTo>
                      <a:pt x="328166" y="12402"/>
                      <a:pt x="347762" y="26044"/>
                      <a:pt x="367606" y="40927"/>
                    </a:cubicBezTo>
                    <a:cubicBezTo>
                      <a:pt x="388938" y="26541"/>
                      <a:pt x="404069" y="13146"/>
                      <a:pt x="412998" y="744"/>
                    </a:cubicBezTo>
                    <a:lnTo>
                      <a:pt x="450205" y="34230"/>
                    </a:lnTo>
                    <a:cubicBezTo>
                      <a:pt x="439291" y="49113"/>
                      <a:pt x="424656" y="62507"/>
                      <a:pt x="406301" y="74414"/>
                    </a:cubicBezTo>
                    <a:cubicBezTo>
                      <a:pt x="416223" y="83343"/>
                      <a:pt x="429369" y="96490"/>
                      <a:pt x="445740" y="113853"/>
                    </a:cubicBezTo>
                    <a:lnTo>
                      <a:pt x="400348" y="147339"/>
                    </a:lnTo>
                    <a:cubicBezTo>
                      <a:pt x="380504" y="119062"/>
                      <a:pt x="367854" y="104923"/>
                      <a:pt x="362397" y="104923"/>
                    </a:cubicBezTo>
                    <a:cubicBezTo>
                      <a:pt x="337592" y="120798"/>
                      <a:pt x="308570" y="135929"/>
                      <a:pt x="275332" y="150316"/>
                    </a:cubicBezTo>
                    <a:lnTo>
                      <a:pt x="237381" y="100459"/>
                    </a:lnTo>
                    <a:cubicBezTo>
                      <a:pt x="279053" y="89048"/>
                      <a:pt x="306338" y="78878"/>
                      <a:pt x="319237" y="69949"/>
                    </a:cubicBezTo>
                    <a:cubicBezTo>
                      <a:pt x="306834" y="60027"/>
                      <a:pt x="289967" y="48369"/>
                      <a:pt x="268635" y="34974"/>
                    </a:cubicBez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7" name="TextBox 132">
                <a:extLst>
                  <a:ext uri="{FF2B5EF4-FFF2-40B4-BE49-F238E27FC236}">
                    <a16:creationId xmlns:a16="http://schemas.microsoft.com/office/drawing/2014/main" id="{F05F74F3-1666-0A4A-B26E-D4A27C183792}"/>
                  </a:ext>
                </a:extLst>
              </p:cNvPr>
              <p:cNvSpPr txBox="1"/>
              <p:nvPr/>
            </p:nvSpPr>
            <p:spPr>
              <a:xfrm>
                <a:off x="2255470" y="4505659"/>
                <a:ext cx="383688" cy="377237"/>
              </a:xfrm>
              <a:custGeom>
                <a:avLst/>
                <a:gdLst>
                  <a:gd name="connsiteX0" fmla="*/ 89297 w 697075"/>
                  <a:gd name="connsiteY0" fmla="*/ 425648 h 685353"/>
                  <a:gd name="connsiteX1" fmla="*/ 154037 w 697075"/>
                  <a:gd name="connsiteY1" fmla="*/ 463600 h 685353"/>
                  <a:gd name="connsiteX2" fmla="*/ 59531 w 697075"/>
                  <a:gd name="connsiteY2" fmla="*/ 685353 h 685353"/>
                  <a:gd name="connsiteX3" fmla="*/ 0 w 697075"/>
                  <a:gd name="connsiteY3" fmla="*/ 624334 h 685353"/>
                  <a:gd name="connsiteX4" fmla="*/ 89297 w 697075"/>
                  <a:gd name="connsiteY4" fmla="*/ 425648 h 685353"/>
                  <a:gd name="connsiteX5" fmla="*/ 312355 w 697075"/>
                  <a:gd name="connsiteY5" fmla="*/ 401092 h 685353"/>
                  <a:gd name="connsiteX6" fmla="*/ 312355 w 697075"/>
                  <a:gd name="connsiteY6" fmla="*/ 474017 h 685353"/>
                  <a:gd name="connsiteX7" fmla="*/ 483507 w 697075"/>
                  <a:gd name="connsiteY7" fmla="*/ 474017 h 685353"/>
                  <a:gd name="connsiteX8" fmla="*/ 483507 w 697075"/>
                  <a:gd name="connsiteY8" fmla="*/ 401092 h 685353"/>
                  <a:gd name="connsiteX9" fmla="*/ 368909 w 697075"/>
                  <a:gd name="connsiteY9" fmla="*/ 275332 h 685353"/>
                  <a:gd name="connsiteX10" fmla="*/ 325005 w 697075"/>
                  <a:gd name="connsiteY10" fmla="*/ 342305 h 685353"/>
                  <a:gd name="connsiteX11" fmla="*/ 514761 w 697075"/>
                  <a:gd name="connsiteY11" fmla="*/ 342305 h 685353"/>
                  <a:gd name="connsiteX12" fmla="*/ 469368 w 697075"/>
                  <a:gd name="connsiteY12" fmla="*/ 275332 h 685353"/>
                  <a:gd name="connsiteX13" fmla="*/ 48377 w 697075"/>
                  <a:gd name="connsiteY13" fmla="*/ 206870 h 685353"/>
                  <a:gd name="connsiteX14" fmla="*/ 158510 w 697075"/>
                  <a:gd name="connsiteY14" fmla="*/ 279052 h 685353"/>
                  <a:gd name="connsiteX15" fmla="*/ 107908 w 697075"/>
                  <a:gd name="connsiteY15" fmla="*/ 343048 h 685353"/>
                  <a:gd name="connsiteX16" fmla="*/ 3728 w 697075"/>
                  <a:gd name="connsiteY16" fmla="*/ 262680 h 685353"/>
                  <a:gd name="connsiteX17" fmla="*/ 352538 w 697075"/>
                  <a:gd name="connsiteY17" fmla="*/ 139898 h 685353"/>
                  <a:gd name="connsiteX18" fmla="*/ 352538 w 697075"/>
                  <a:gd name="connsiteY18" fmla="*/ 212824 h 685353"/>
                  <a:gd name="connsiteX19" fmla="*/ 487972 w 697075"/>
                  <a:gd name="connsiteY19" fmla="*/ 212824 h 685353"/>
                  <a:gd name="connsiteX20" fmla="*/ 487972 w 697075"/>
                  <a:gd name="connsiteY20" fmla="*/ 139898 h 685353"/>
                  <a:gd name="connsiteX21" fmla="*/ 284077 w 697075"/>
                  <a:gd name="connsiteY21" fmla="*/ 0 h 685353"/>
                  <a:gd name="connsiteX22" fmla="*/ 352538 w 697075"/>
                  <a:gd name="connsiteY22" fmla="*/ 0 h 685353"/>
                  <a:gd name="connsiteX23" fmla="*/ 352538 w 697075"/>
                  <a:gd name="connsiteY23" fmla="*/ 77390 h 685353"/>
                  <a:gd name="connsiteX24" fmla="*/ 487972 w 697075"/>
                  <a:gd name="connsiteY24" fmla="*/ 77390 h 685353"/>
                  <a:gd name="connsiteX25" fmla="*/ 487972 w 697075"/>
                  <a:gd name="connsiteY25" fmla="*/ 0 h 685353"/>
                  <a:gd name="connsiteX26" fmla="*/ 554945 w 697075"/>
                  <a:gd name="connsiteY26" fmla="*/ 0 h 685353"/>
                  <a:gd name="connsiteX27" fmla="*/ 554945 w 697075"/>
                  <a:gd name="connsiteY27" fmla="*/ 77390 h 685353"/>
                  <a:gd name="connsiteX28" fmla="*/ 677728 w 697075"/>
                  <a:gd name="connsiteY28" fmla="*/ 77390 h 685353"/>
                  <a:gd name="connsiteX29" fmla="*/ 677728 w 697075"/>
                  <a:gd name="connsiteY29" fmla="*/ 136178 h 685353"/>
                  <a:gd name="connsiteX30" fmla="*/ 554945 w 697075"/>
                  <a:gd name="connsiteY30" fmla="*/ 136178 h 685353"/>
                  <a:gd name="connsiteX31" fmla="*/ 554945 w 697075"/>
                  <a:gd name="connsiteY31" fmla="*/ 212824 h 685353"/>
                  <a:gd name="connsiteX32" fmla="*/ 688890 w 697075"/>
                  <a:gd name="connsiteY32" fmla="*/ 212824 h 685353"/>
                  <a:gd name="connsiteX33" fmla="*/ 688890 w 697075"/>
                  <a:gd name="connsiteY33" fmla="*/ 275332 h 685353"/>
                  <a:gd name="connsiteX34" fmla="*/ 546759 w 697075"/>
                  <a:gd name="connsiteY34" fmla="*/ 275332 h 685353"/>
                  <a:gd name="connsiteX35" fmla="*/ 697075 w 697075"/>
                  <a:gd name="connsiteY35" fmla="*/ 395139 h 685353"/>
                  <a:gd name="connsiteX36" fmla="*/ 665078 w 697075"/>
                  <a:gd name="connsiteY36" fmla="*/ 461367 h 685353"/>
                  <a:gd name="connsiteX37" fmla="*/ 551968 w 697075"/>
                  <a:gd name="connsiteY37" fmla="*/ 380256 h 685353"/>
                  <a:gd name="connsiteX38" fmla="*/ 551968 w 697075"/>
                  <a:gd name="connsiteY38" fmla="*/ 532805 h 685353"/>
                  <a:gd name="connsiteX39" fmla="*/ 312355 w 697075"/>
                  <a:gd name="connsiteY39" fmla="*/ 532805 h 685353"/>
                  <a:gd name="connsiteX40" fmla="*/ 312355 w 697075"/>
                  <a:gd name="connsiteY40" fmla="*/ 580430 h 685353"/>
                  <a:gd name="connsiteX41" fmla="*/ 338400 w 697075"/>
                  <a:gd name="connsiteY41" fmla="*/ 606475 h 685353"/>
                  <a:gd name="connsiteX42" fmla="*/ 559409 w 697075"/>
                  <a:gd name="connsiteY42" fmla="*/ 606475 h 685353"/>
                  <a:gd name="connsiteX43" fmla="*/ 596617 w 697075"/>
                  <a:gd name="connsiteY43" fmla="*/ 583406 h 685353"/>
                  <a:gd name="connsiteX44" fmla="*/ 607779 w 697075"/>
                  <a:gd name="connsiteY44" fmla="*/ 500807 h 685353"/>
                  <a:gd name="connsiteX45" fmla="*/ 679216 w 697075"/>
                  <a:gd name="connsiteY45" fmla="*/ 526851 h 685353"/>
                  <a:gd name="connsiteX46" fmla="*/ 647218 w 697075"/>
                  <a:gd name="connsiteY46" fmla="*/ 651123 h 685353"/>
                  <a:gd name="connsiteX47" fmla="*/ 570572 w 697075"/>
                  <a:gd name="connsiteY47" fmla="*/ 671215 h 685353"/>
                  <a:gd name="connsiteX48" fmla="*/ 329470 w 697075"/>
                  <a:gd name="connsiteY48" fmla="*/ 671215 h 685353"/>
                  <a:gd name="connsiteX49" fmla="*/ 262497 w 697075"/>
                  <a:gd name="connsiteY49" fmla="*/ 653355 h 685353"/>
                  <a:gd name="connsiteX50" fmla="*/ 243894 w 697075"/>
                  <a:gd name="connsiteY50" fmla="*/ 584150 h 685353"/>
                  <a:gd name="connsiteX51" fmla="*/ 243894 w 697075"/>
                  <a:gd name="connsiteY51" fmla="*/ 417463 h 685353"/>
                  <a:gd name="connsiteX52" fmla="*/ 175433 w 697075"/>
                  <a:gd name="connsiteY52" fmla="*/ 464344 h 685353"/>
                  <a:gd name="connsiteX53" fmla="*/ 133017 w 697075"/>
                  <a:gd name="connsiteY53" fmla="*/ 401836 h 685353"/>
                  <a:gd name="connsiteX54" fmla="*/ 289286 w 697075"/>
                  <a:gd name="connsiteY54" fmla="*/ 276076 h 685353"/>
                  <a:gd name="connsiteX55" fmla="*/ 170224 w 697075"/>
                  <a:gd name="connsiteY55" fmla="*/ 276076 h 685353"/>
                  <a:gd name="connsiteX56" fmla="*/ 170224 w 697075"/>
                  <a:gd name="connsiteY56" fmla="*/ 213568 h 685353"/>
                  <a:gd name="connsiteX57" fmla="*/ 284077 w 697075"/>
                  <a:gd name="connsiteY57" fmla="*/ 213568 h 685353"/>
                  <a:gd name="connsiteX58" fmla="*/ 284077 w 697075"/>
                  <a:gd name="connsiteY58" fmla="*/ 139154 h 685353"/>
                  <a:gd name="connsiteX59" fmla="*/ 185107 w 697075"/>
                  <a:gd name="connsiteY59" fmla="*/ 139154 h 685353"/>
                  <a:gd name="connsiteX60" fmla="*/ 185107 w 697075"/>
                  <a:gd name="connsiteY60" fmla="*/ 98970 h 685353"/>
                  <a:gd name="connsiteX61" fmla="*/ 139714 w 697075"/>
                  <a:gd name="connsiteY61" fmla="*/ 155525 h 685353"/>
                  <a:gd name="connsiteX62" fmla="*/ 28837 w 697075"/>
                  <a:gd name="connsiteY62" fmla="*/ 68461 h 685353"/>
                  <a:gd name="connsiteX63" fmla="*/ 77950 w 697075"/>
                  <a:gd name="connsiteY63" fmla="*/ 13394 h 685353"/>
                  <a:gd name="connsiteX64" fmla="*/ 185107 w 697075"/>
                  <a:gd name="connsiteY64" fmla="*/ 87064 h 685353"/>
                  <a:gd name="connsiteX65" fmla="*/ 185107 w 697075"/>
                  <a:gd name="connsiteY65" fmla="*/ 77390 h 685353"/>
                  <a:gd name="connsiteX66" fmla="*/ 284077 w 697075"/>
                  <a:gd name="connsiteY66" fmla="*/ 77390 h 68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97075" h="685353">
                    <a:moveTo>
                      <a:pt x="89297" y="425648"/>
                    </a:moveTo>
                    <a:lnTo>
                      <a:pt x="154037" y="463600"/>
                    </a:lnTo>
                    <a:cubicBezTo>
                      <a:pt x="133697" y="543967"/>
                      <a:pt x="102195" y="617885"/>
                      <a:pt x="59531" y="685353"/>
                    </a:cubicBezTo>
                    <a:lnTo>
                      <a:pt x="0" y="624334"/>
                    </a:lnTo>
                    <a:cubicBezTo>
                      <a:pt x="43656" y="562322"/>
                      <a:pt x="73422" y="496094"/>
                      <a:pt x="89297" y="425648"/>
                    </a:cubicBezTo>
                    <a:close/>
                    <a:moveTo>
                      <a:pt x="312355" y="401092"/>
                    </a:moveTo>
                    <a:lnTo>
                      <a:pt x="312355" y="474017"/>
                    </a:lnTo>
                    <a:lnTo>
                      <a:pt x="483507" y="474017"/>
                    </a:lnTo>
                    <a:lnTo>
                      <a:pt x="483507" y="401092"/>
                    </a:lnTo>
                    <a:close/>
                    <a:moveTo>
                      <a:pt x="368909" y="275332"/>
                    </a:moveTo>
                    <a:cubicBezTo>
                      <a:pt x="357995" y="300633"/>
                      <a:pt x="343361" y="322957"/>
                      <a:pt x="325005" y="342305"/>
                    </a:cubicBezTo>
                    <a:lnTo>
                      <a:pt x="514761" y="342305"/>
                    </a:lnTo>
                    <a:cubicBezTo>
                      <a:pt x="498390" y="323949"/>
                      <a:pt x="483259" y="301625"/>
                      <a:pt x="469368" y="275332"/>
                    </a:cubicBezTo>
                    <a:close/>
                    <a:moveTo>
                      <a:pt x="48377" y="206870"/>
                    </a:moveTo>
                    <a:cubicBezTo>
                      <a:pt x="83600" y="225722"/>
                      <a:pt x="120310" y="249782"/>
                      <a:pt x="158510" y="279052"/>
                    </a:cubicBezTo>
                    <a:lnTo>
                      <a:pt x="107908" y="343048"/>
                    </a:lnTo>
                    <a:cubicBezTo>
                      <a:pt x="67724" y="308817"/>
                      <a:pt x="32998" y="282028"/>
                      <a:pt x="3728" y="262680"/>
                    </a:cubicBezTo>
                    <a:close/>
                    <a:moveTo>
                      <a:pt x="352538" y="139898"/>
                    </a:moveTo>
                    <a:lnTo>
                      <a:pt x="352538" y="212824"/>
                    </a:lnTo>
                    <a:lnTo>
                      <a:pt x="487972" y="212824"/>
                    </a:lnTo>
                    <a:lnTo>
                      <a:pt x="487972" y="139898"/>
                    </a:lnTo>
                    <a:close/>
                    <a:moveTo>
                      <a:pt x="284077" y="0"/>
                    </a:moveTo>
                    <a:lnTo>
                      <a:pt x="352538" y="0"/>
                    </a:lnTo>
                    <a:lnTo>
                      <a:pt x="352538" y="77390"/>
                    </a:lnTo>
                    <a:lnTo>
                      <a:pt x="487972" y="77390"/>
                    </a:lnTo>
                    <a:lnTo>
                      <a:pt x="487972" y="0"/>
                    </a:lnTo>
                    <a:lnTo>
                      <a:pt x="554945" y="0"/>
                    </a:lnTo>
                    <a:lnTo>
                      <a:pt x="554945" y="77390"/>
                    </a:lnTo>
                    <a:lnTo>
                      <a:pt x="677728" y="77390"/>
                    </a:lnTo>
                    <a:lnTo>
                      <a:pt x="677728" y="136178"/>
                    </a:lnTo>
                    <a:lnTo>
                      <a:pt x="554945" y="136178"/>
                    </a:lnTo>
                    <a:lnTo>
                      <a:pt x="554945" y="212824"/>
                    </a:lnTo>
                    <a:lnTo>
                      <a:pt x="688890" y="212824"/>
                    </a:lnTo>
                    <a:lnTo>
                      <a:pt x="688890" y="275332"/>
                    </a:lnTo>
                    <a:lnTo>
                      <a:pt x="546759" y="275332"/>
                    </a:lnTo>
                    <a:cubicBezTo>
                      <a:pt x="566603" y="315516"/>
                      <a:pt x="616708" y="355451"/>
                      <a:pt x="697075" y="395139"/>
                    </a:cubicBezTo>
                    <a:lnTo>
                      <a:pt x="665078" y="461367"/>
                    </a:lnTo>
                    <a:cubicBezTo>
                      <a:pt x="619437" y="434082"/>
                      <a:pt x="581734" y="407045"/>
                      <a:pt x="551968" y="380256"/>
                    </a:cubicBezTo>
                    <a:lnTo>
                      <a:pt x="551968" y="532805"/>
                    </a:lnTo>
                    <a:lnTo>
                      <a:pt x="312355" y="532805"/>
                    </a:lnTo>
                    <a:lnTo>
                      <a:pt x="312355" y="580430"/>
                    </a:lnTo>
                    <a:cubicBezTo>
                      <a:pt x="312355" y="597793"/>
                      <a:pt x="321036" y="606475"/>
                      <a:pt x="338400" y="606475"/>
                    </a:cubicBezTo>
                    <a:lnTo>
                      <a:pt x="559409" y="606475"/>
                    </a:lnTo>
                    <a:cubicBezTo>
                      <a:pt x="580245" y="606475"/>
                      <a:pt x="592648" y="598785"/>
                      <a:pt x="596617" y="583406"/>
                    </a:cubicBezTo>
                    <a:cubicBezTo>
                      <a:pt x="600585" y="567531"/>
                      <a:pt x="604306" y="539998"/>
                      <a:pt x="607779" y="500807"/>
                    </a:cubicBezTo>
                    <a:lnTo>
                      <a:pt x="679216" y="526851"/>
                    </a:lnTo>
                    <a:cubicBezTo>
                      <a:pt x="671279" y="595808"/>
                      <a:pt x="660613" y="637232"/>
                      <a:pt x="647218" y="651123"/>
                    </a:cubicBezTo>
                    <a:cubicBezTo>
                      <a:pt x="634320" y="664517"/>
                      <a:pt x="608771" y="671215"/>
                      <a:pt x="570572" y="671215"/>
                    </a:cubicBezTo>
                    <a:lnTo>
                      <a:pt x="329470" y="671215"/>
                    </a:lnTo>
                    <a:cubicBezTo>
                      <a:pt x="297720" y="671215"/>
                      <a:pt x="275396" y="665262"/>
                      <a:pt x="262497" y="653355"/>
                    </a:cubicBezTo>
                    <a:cubicBezTo>
                      <a:pt x="250095" y="640953"/>
                      <a:pt x="243894" y="617885"/>
                      <a:pt x="243894" y="584150"/>
                    </a:cubicBezTo>
                    <a:lnTo>
                      <a:pt x="243894" y="417463"/>
                    </a:lnTo>
                    <a:cubicBezTo>
                      <a:pt x="231492" y="427881"/>
                      <a:pt x="208671" y="443508"/>
                      <a:pt x="175433" y="464344"/>
                    </a:cubicBezTo>
                    <a:lnTo>
                      <a:pt x="133017" y="401836"/>
                    </a:lnTo>
                    <a:cubicBezTo>
                      <a:pt x="215368" y="364629"/>
                      <a:pt x="267458" y="322709"/>
                      <a:pt x="289286" y="276076"/>
                    </a:cubicBezTo>
                    <a:lnTo>
                      <a:pt x="170224" y="276076"/>
                    </a:lnTo>
                    <a:lnTo>
                      <a:pt x="170224" y="213568"/>
                    </a:lnTo>
                    <a:lnTo>
                      <a:pt x="284077" y="213568"/>
                    </a:lnTo>
                    <a:lnTo>
                      <a:pt x="284077" y="139154"/>
                    </a:lnTo>
                    <a:lnTo>
                      <a:pt x="185107" y="139154"/>
                    </a:lnTo>
                    <a:lnTo>
                      <a:pt x="185107" y="98970"/>
                    </a:lnTo>
                    <a:lnTo>
                      <a:pt x="139714" y="155525"/>
                    </a:lnTo>
                    <a:cubicBezTo>
                      <a:pt x="99034" y="118318"/>
                      <a:pt x="62075" y="89297"/>
                      <a:pt x="28837" y="68461"/>
                    </a:cubicBezTo>
                    <a:lnTo>
                      <a:pt x="77950" y="13394"/>
                    </a:lnTo>
                    <a:cubicBezTo>
                      <a:pt x="120118" y="40183"/>
                      <a:pt x="155837" y="64740"/>
                      <a:pt x="185107" y="87064"/>
                    </a:cubicBezTo>
                    <a:lnTo>
                      <a:pt x="185107" y="77390"/>
                    </a:lnTo>
                    <a:lnTo>
                      <a:pt x="284077" y="77390"/>
                    </a:lnTo>
                    <a:close/>
                  </a:path>
                </a:pathLst>
              </a:custGeom>
              <a:solidFill>
                <a:srgbClr val="003366"/>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grpSp>
      </p:grpSp>
      <p:pic>
        <p:nvPicPr>
          <p:cNvPr id="77" name="图片 76" descr="黑白色的标志&#10;&#10;中度可信度描述已自动生成">
            <a:extLst>
              <a:ext uri="{FF2B5EF4-FFF2-40B4-BE49-F238E27FC236}">
                <a16:creationId xmlns:a16="http://schemas.microsoft.com/office/drawing/2014/main" id="{E4A70C6D-84C9-8424-2422-362F8F3EDE9C}"/>
              </a:ext>
            </a:extLst>
          </p:cNvPr>
          <p:cNvPicPr>
            <a:picLocks noChangeAspect="1"/>
          </p:cNvPicPr>
          <p:nvPr userDrawn="1"/>
        </p:nvPicPr>
        <p:blipFill>
          <a:blip r:embed="rId2"/>
          <a:stretch>
            <a:fillRect/>
          </a:stretch>
        </p:blipFill>
        <p:spPr>
          <a:xfrm>
            <a:off x="6749049" y="5735637"/>
            <a:ext cx="3493002" cy="934747"/>
          </a:xfrm>
          <a:prstGeom prst="rect">
            <a:avLst/>
          </a:prstGeom>
        </p:spPr>
      </p:pic>
    </p:spTree>
    <p:extLst>
      <p:ext uri="{BB962C8B-B14F-4D97-AF65-F5344CB8AC3E}">
        <p14:creationId xmlns:p14="http://schemas.microsoft.com/office/powerpoint/2010/main" val="1526342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CB776-D118-CE4E-B6EE-5A30018D7B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CB9ECBC-2626-054A-830B-77AAE3240E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B63E81-A3C2-3A40-9E0A-16F34452911B}"/>
              </a:ext>
            </a:extLst>
          </p:cNvPr>
          <p:cNvSpPr>
            <a:spLocks noGrp="1"/>
          </p:cNvSpPr>
          <p:nvPr>
            <p:ph type="dt" sz="half" idx="10"/>
          </p:nvPr>
        </p:nvSpPr>
        <p:spPr/>
        <p:txBody>
          <a:bodyPr/>
          <a:lstStyle/>
          <a:p>
            <a:fld id="{25FDC6FF-1EBF-7046-B7FC-4BF442C0B71A}" type="datetime1">
              <a:rPr lang="zh-CN" altLang="en-US" smtClean="0"/>
              <a:t>2025/2/27</a:t>
            </a:fld>
            <a:endParaRPr lang="en-US"/>
          </a:p>
        </p:txBody>
      </p:sp>
      <p:sp>
        <p:nvSpPr>
          <p:cNvPr id="5" name="Footer Placeholder 4">
            <a:extLst>
              <a:ext uri="{FF2B5EF4-FFF2-40B4-BE49-F238E27FC236}">
                <a16:creationId xmlns:a16="http://schemas.microsoft.com/office/drawing/2014/main" id="{5869D628-1ADA-9D4F-9268-7F6C3FDB08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5AC42-5E57-F94D-8401-BCAF840F47B4}"/>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1856461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3EFBC9-314C-1546-9DD1-7E23AECC7F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C88212-A3E4-574C-B9B4-44F8893AB6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71A139-9378-4C4B-8953-4E00BCC96C52}"/>
              </a:ext>
            </a:extLst>
          </p:cNvPr>
          <p:cNvSpPr>
            <a:spLocks noGrp="1"/>
          </p:cNvSpPr>
          <p:nvPr>
            <p:ph type="dt" sz="half" idx="10"/>
          </p:nvPr>
        </p:nvSpPr>
        <p:spPr/>
        <p:txBody>
          <a:bodyPr/>
          <a:lstStyle/>
          <a:p>
            <a:fld id="{F39307D5-755A-6D44-B05C-E1126DE3BE1D}" type="datetime1">
              <a:rPr lang="zh-CN" altLang="en-US" smtClean="0"/>
              <a:t>2025/2/27</a:t>
            </a:fld>
            <a:endParaRPr lang="en-US"/>
          </a:p>
        </p:txBody>
      </p:sp>
      <p:sp>
        <p:nvSpPr>
          <p:cNvPr id="5" name="Footer Placeholder 4">
            <a:extLst>
              <a:ext uri="{FF2B5EF4-FFF2-40B4-BE49-F238E27FC236}">
                <a16:creationId xmlns:a16="http://schemas.microsoft.com/office/drawing/2014/main" id="{B95219EC-BC6B-5641-B120-7E4663DF92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4EA8FB-E165-A94F-83C9-EBE20D58DABD}"/>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1593510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FC90-BE86-0248-99D9-C9792430367E}"/>
              </a:ext>
            </a:extLst>
          </p:cNvPr>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AE31F65B-7C63-F34C-B18F-3B91DE653907}"/>
              </a:ext>
            </a:extLst>
          </p:cNvPr>
          <p:cNvSpPr>
            <a:spLocks noGrp="1"/>
          </p:cNvSpPr>
          <p:nvPr>
            <p:ph idx="1"/>
          </p:nvPr>
        </p:nvSpPr>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4C1074D-C674-5F49-A638-8562DC42A7B3}"/>
              </a:ext>
            </a:extLst>
          </p:cNvPr>
          <p:cNvSpPr>
            <a:spLocks noGrp="1"/>
          </p:cNvSpPr>
          <p:nvPr>
            <p:ph type="dt" sz="half" idx="10"/>
          </p:nvPr>
        </p:nvSpPr>
        <p:spPr/>
        <p:txBody>
          <a:bodyPr/>
          <a:lstStyle/>
          <a:p>
            <a:fld id="{02657FCF-571D-644C-AC7F-974CD23C31FA}" type="datetime1">
              <a:rPr lang="zh-CN" altLang="en-US" smtClean="0"/>
              <a:t>2025/2/27</a:t>
            </a:fld>
            <a:endParaRPr lang="en-US"/>
          </a:p>
        </p:txBody>
      </p:sp>
      <p:sp>
        <p:nvSpPr>
          <p:cNvPr id="5" name="Footer Placeholder 4">
            <a:extLst>
              <a:ext uri="{FF2B5EF4-FFF2-40B4-BE49-F238E27FC236}">
                <a16:creationId xmlns:a16="http://schemas.microsoft.com/office/drawing/2014/main" id="{D80513FB-9E36-6440-B241-D23C7B3D1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5511E2-A63D-714F-84CF-BABC84DCA2B3}"/>
              </a:ext>
            </a:extLst>
          </p:cNvPr>
          <p:cNvSpPr>
            <a:spLocks noGrp="1"/>
          </p:cNvSpPr>
          <p:nvPr>
            <p:ph type="sldNum" sz="quarter" idx="12"/>
          </p:nvPr>
        </p:nvSpPr>
        <p:spPr/>
        <p:txBody>
          <a:bodyPr/>
          <a:lstStyle/>
          <a:p>
            <a:fld id="{E8A41ABE-4B4A-A44C-B1E4-B43F2FA3ED3C}" type="slidenum">
              <a:rPr lang="en-US" smtClean="0"/>
              <a:t>‹#›</a:t>
            </a:fld>
            <a:endParaRPr lang="en-US"/>
          </a:p>
        </p:txBody>
      </p:sp>
      <p:pic>
        <p:nvPicPr>
          <p:cNvPr id="8" name="图片 7">
            <a:extLst>
              <a:ext uri="{FF2B5EF4-FFF2-40B4-BE49-F238E27FC236}">
                <a16:creationId xmlns:a16="http://schemas.microsoft.com/office/drawing/2014/main" id="{B39A1777-58B2-F14E-8134-E31F5B8396FD}"/>
              </a:ext>
            </a:extLst>
          </p:cNvPr>
          <p:cNvPicPr>
            <a:picLocks noChangeAspect="1"/>
          </p:cNvPicPr>
          <p:nvPr userDrawn="1"/>
        </p:nvPicPr>
        <p:blipFill>
          <a:blip r:embed="rId2"/>
          <a:stretch>
            <a:fillRect/>
          </a:stretch>
        </p:blipFill>
        <p:spPr>
          <a:xfrm>
            <a:off x="1" y="1"/>
            <a:ext cx="3711388" cy="462706"/>
          </a:xfrm>
          <a:prstGeom prst="rect">
            <a:avLst/>
          </a:prstGeom>
        </p:spPr>
      </p:pic>
      <p:pic>
        <p:nvPicPr>
          <p:cNvPr id="9" name="图片 8">
            <a:extLst>
              <a:ext uri="{FF2B5EF4-FFF2-40B4-BE49-F238E27FC236}">
                <a16:creationId xmlns:a16="http://schemas.microsoft.com/office/drawing/2014/main" id="{537540A2-CB72-4F4D-B44C-CBC4E0F01251}"/>
              </a:ext>
            </a:extLst>
          </p:cNvPr>
          <p:cNvPicPr>
            <a:picLocks noChangeAspect="1"/>
          </p:cNvPicPr>
          <p:nvPr userDrawn="1"/>
        </p:nvPicPr>
        <p:blipFill>
          <a:blip r:embed="rId3"/>
          <a:stretch>
            <a:fillRect/>
          </a:stretch>
        </p:blipFill>
        <p:spPr>
          <a:xfrm>
            <a:off x="575534" y="447066"/>
            <a:ext cx="304800" cy="1054100"/>
          </a:xfrm>
          <a:prstGeom prst="rect">
            <a:avLst/>
          </a:prstGeom>
        </p:spPr>
      </p:pic>
      <p:pic>
        <p:nvPicPr>
          <p:cNvPr id="10" name="图片 9" descr="黑白色的标志&#10;&#10;中度可信度描述已自动生成">
            <a:extLst>
              <a:ext uri="{FF2B5EF4-FFF2-40B4-BE49-F238E27FC236}">
                <a16:creationId xmlns:a16="http://schemas.microsoft.com/office/drawing/2014/main" id="{3A281B72-D416-A377-A249-1BB3AA0EE0B5}"/>
              </a:ext>
            </a:extLst>
          </p:cNvPr>
          <p:cNvPicPr>
            <a:picLocks noChangeAspect="1"/>
          </p:cNvPicPr>
          <p:nvPr userDrawn="1"/>
        </p:nvPicPr>
        <p:blipFill>
          <a:blip r:embed="rId4"/>
          <a:stretch>
            <a:fillRect/>
          </a:stretch>
        </p:blipFill>
        <p:spPr>
          <a:xfrm>
            <a:off x="9973235" y="-8967"/>
            <a:ext cx="2147047" cy="574562"/>
          </a:xfrm>
          <a:prstGeom prst="rect">
            <a:avLst/>
          </a:prstGeom>
        </p:spPr>
      </p:pic>
    </p:spTree>
    <p:extLst>
      <p:ext uri="{BB962C8B-B14F-4D97-AF65-F5344CB8AC3E}">
        <p14:creationId xmlns:p14="http://schemas.microsoft.com/office/powerpoint/2010/main" val="230054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70E90-0B9B-4840-B4E2-6A6095D804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103702-09DE-A543-9323-29FB819A35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B1F679-94B1-4A43-A0D5-35E0EC079500}"/>
              </a:ext>
            </a:extLst>
          </p:cNvPr>
          <p:cNvSpPr>
            <a:spLocks noGrp="1"/>
          </p:cNvSpPr>
          <p:nvPr>
            <p:ph type="dt" sz="half" idx="10"/>
          </p:nvPr>
        </p:nvSpPr>
        <p:spPr/>
        <p:txBody>
          <a:bodyPr/>
          <a:lstStyle/>
          <a:p>
            <a:fld id="{65C33E1D-C3C8-CE4C-8727-BB4F34CC422A}" type="datetime1">
              <a:rPr lang="zh-CN" altLang="en-US" smtClean="0"/>
              <a:t>2025/2/27</a:t>
            </a:fld>
            <a:endParaRPr lang="en-US"/>
          </a:p>
        </p:txBody>
      </p:sp>
      <p:sp>
        <p:nvSpPr>
          <p:cNvPr id="5" name="Footer Placeholder 4">
            <a:extLst>
              <a:ext uri="{FF2B5EF4-FFF2-40B4-BE49-F238E27FC236}">
                <a16:creationId xmlns:a16="http://schemas.microsoft.com/office/drawing/2014/main" id="{BDC755CD-7EE6-CA40-BCBA-2657B1B783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593BDD-FA00-1242-A0D5-80F12E6AF1D7}"/>
              </a:ext>
            </a:extLst>
          </p:cNvPr>
          <p:cNvSpPr>
            <a:spLocks noGrp="1"/>
          </p:cNvSpPr>
          <p:nvPr>
            <p:ph type="sldNum" sz="quarter" idx="12"/>
          </p:nvPr>
        </p:nvSpPr>
        <p:spPr/>
        <p:txBody>
          <a:bodyPr/>
          <a:lstStyle/>
          <a:p>
            <a:fld id="{E8A41ABE-4B4A-A44C-B1E4-B43F2FA3ED3C}" type="slidenum">
              <a:rPr lang="en-US" smtClean="0"/>
              <a:t>‹#›</a:t>
            </a:fld>
            <a:endParaRPr lang="en-US"/>
          </a:p>
        </p:txBody>
      </p:sp>
      <p:pic>
        <p:nvPicPr>
          <p:cNvPr id="8" name="图片 7">
            <a:extLst>
              <a:ext uri="{FF2B5EF4-FFF2-40B4-BE49-F238E27FC236}">
                <a16:creationId xmlns:a16="http://schemas.microsoft.com/office/drawing/2014/main" id="{3F744CB5-A496-9AAC-1AE7-0AD0EB79458A}"/>
              </a:ext>
            </a:extLst>
          </p:cNvPr>
          <p:cNvPicPr>
            <a:picLocks noChangeAspect="1"/>
          </p:cNvPicPr>
          <p:nvPr userDrawn="1"/>
        </p:nvPicPr>
        <p:blipFill>
          <a:blip r:embed="rId2"/>
          <a:stretch>
            <a:fillRect/>
          </a:stretch>
        </p:blipFill>
        <p:spPr>
          <a:xfrm>
            <a:off x="1" y="1"/>
            <a:ext cx="3711388" cy="462706"/>
          </a:xfrm>
          <a:prstGeom prst="rect">
            <a:avLst/>
          </a:prstGeom>
        </p:spPr>
      </p:pic>
      <p:pic>
        <p:nvPicPr>
          <p:cNvPr id="9" name="图片 8" descr="黑白色的标志&#10;&#10;中度可信度描述已自动生成">
            <a:extLst>
              <a:ext uri="{FF2B5EF4-FFF2-40B4-BE49-F238E27FC236}">
                <a16:creationId xmlns:a16="http://schemas.microsoft.com/office/drawing/2014/main" id="{9614B220-9ABC-67C5-757B-F1DD1670F6C3}"/>
              </a:ext>
            </a:extLst>
          </p:cNvPr>
          <p:cNvPicPr>
            <a:picLocks noChangeAspect="1"/>
          </p:cNvPicPr>
          <p:nvPr userDrawn="1"/>
        </p:nvPicPr>
        <p:blipFill>
          <a:blip r:embed="rId3"/>
          <a:stretch>
            <a:fillRect/>
          </a:stretch>
        </p:blipFill>
        <p:spPr>
          <a:xfrm>
            <a:off x="9973235" y="-8967"/>
            <a:ext cx="2147047" cy="574562"/>
          </a:xfrm>
          <a:prstGeom prst="rect">
            <a:avLst/>
          </a:prstGeom>
        </p:spPr>
      </p:pic>
    </p:spTree>
    <p:extLst>
      <p:ext uri="{BB962C8B-B14F-4D97-AF65-F5344CB8AC3E}">
        <p14:creationId xmlns:p14="http://schemas.microsoft.com/office/powerpoint/2010/main" val="1802239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799C8-FBAB-3543-B63F-B4875296FA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A7EF8B-A213-2443-935D-2497C6792E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69FA6E-2526-634C-B5FB-7ED3EF25D8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7F8F16-F503-2A4C-9DDA-FE59943EC2AD}"/>
              </a:ext>
            </a:extLst>
          </p:cNvPr>
          <p:cNvSpPr>
            <a:spLocks noGrp="1"/>
          </p:cNvSpPr>
          <p:nvPr>
            <p:ph type="dt" sz="half" idx="10"/>
          </p:nvPr>
        </p:nvSpPr>
        <p:spPr/>
        <p:txBody>
          <a:bodyPr/>
          <a:lstStyle/>
          <a:p>
            <a:fld id="{AEA78D3C-907B-2A4E-B440-21CAF7862315}" type="datetime1">
              <a:rPr lang="zh-CN" altLang="en-US" smtClean="0"/>
              <a:t>2025/2/27</a:t>
            </a:fld>
            <a:endParaRPr lang="en-US"/>
          </a:p>
        </p:txBody>
      </p:sp>
      <p:sp>
        <p:nvSpPr>
          <p:cNvPr id="6" name="Footer Placeholder 5">
            <a:extLst>
              <a:ext uri="{FF2B5EF4-FFF2-40B4-BE49-F238E27FC236}">
                <a16:creationId xmlns:a16="http://schemas.microsoft.com/office/drawing/2014/main" id="{DA2097DF-2D94-8B46-9835-E08A4C2D40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F36CF9-8DD8-A647-BA2D-9629DD18994C}"/>
              </a:ext>
            </a:extLst>
          </p:cNvPr>
          <p:cNvSpPr>
            <a:spLocks noGrp="1"/>
          </p:cNvSpPr>
          <p:nvPr>
            <p:ph type="sldNum" sz="quarter" idx="12"/>
          </p:nvPr>
        </p:nvSpPr>
        <p:spPr/>
        <p:txBody>
          <a:bodyPr/>
          <a:lstStyle/>
          <a:p>
            <a:fld id="{E8A41ABE-4B4A-A44C-B1E4-B43F2FA3ED3C}" type="slidenum">
              <a:rPr lang="en-US" smtClean="0"/>
              <a:t>‹#›</a:t>
            </a:fld>
            <a:endParaRPr lang="en-US"/>
          </a:p>
        </p:txBody>
      </p:sp>
      <p:pic>
        <p:nvPicPr>
          <p:cNvPr id="8" name="图片 7">
            <a:extLst>
              <a:ext uri="{FF2B5EF4-FFF2-40B4-BE49-F238E27FC236}">
                <a16:creationId xmlns:a16="http://schemas.microsoft.com/office/drawing/2014/main" id="{3B0DB45C-01C8-FC46-88A4-3CCE3533ECDC}"/>
              </a:ext>
            </a:extLst>
          </p:cNvPr>
          <p:cNvPicPr>
            <a:picLocks noChangeAspect="1"/>
          </p:cNvPicPr>
          <p:nvPr userDrawn="1"/>
        </p:nvPicPr>
        <p:blipFill>
          <a:blip r:embed="rId2"/>
          <a:stretch>
            <a:fillRect/>
          </a:stretch>
        </p:blipFill>
        <p:spPr>
          <a:xfrm>
            <a:off x="575534" y="447066"/>
            <a:ext cx="304800" cy="1054100"/>
          </a:xfrm>
          <a:prstGeom prst="rect">
            <a:avLst/>
          </a:prstGeom>
        </p:spPr>
      </p:pic>
      <p:pic>
        <p:nvPicPr>
          <p:cNvPr id="9" name="图片 8">
            <a:extLst>
              <a:ext uri="{FF2B5EF4-FFF2-40B4-BE49-F238E27FC236}">
                <a16:creationId xmlns:a16="http://schemas.microsoft.com/office/drawing/2014/main" id="{4D124882-A7D6-164F-99D5-F5059E10C507}"/>
              </a:ext>
            </a:extLst>
          </p:cNvPr>
          <p:cNvPicPr>
            <a:picLocks noChangeAspect="1"/>
          </p:cNvPicPr>
          <p:nvPr userDrawn="1"/>
        </p:nvPicPr>
        <p:blipFill>
          <a:blip r:embed="rId3"/>
          <a:stretch>
            <a:fillRect/>
          </a:stretch>
        </p:blipFill>
        <p:spPr>
          <a:xfrm>
            <a:off x="-1" y="6270374"/>
            <a:ext cx="4625789" cy="576706"/>
          </a:xfrm>
          <a:prstGeom prst="rect">
            <a:avLst/>
          </a:prstGeom>
        </p:spPr>
      </p:pic>
    </p:spTree>
    <p:extLst>
      <p:ext uri="{BB962C8B-B14F-4D97-AF65-F5344CB8AC3E}">
        <p14:creationId xmlns:p14="http://schemas.microsoft.com/office/powerpoint/2010/main" val="1406100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4F456-027D-D94E-8541-1C221D827D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97C372-2D7C-A741-ADE9-B7570505C4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F68E8-FFD0-0846-9773-C89FFB2D4E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484236-DFE1-2D41-9C60-E4F5AB454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7CACA55-7133-8146-8333-C4A840F0E3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B03A61F-D5EB-604B-9464-B46FC7B04A7F}"/>
              </a:ext>
            </a:extLst>
          </p:cNvPr>
          <p:cNvSpPr>
            <a:spLocks noGrp="1"/>
          </p:cNvSpPr>
          <p:nvPr>
            <p:ph type="dt" sz="half" idx="10"/>
          </p:nvPr>
        </p:nvSpPr>
        <p:spPr/>
        <p:txBody>
          <a:bodyPr/>
          <a:lstStyle/>
          <a:p>
            <a:fld id="{896EFD00-E2DF-C84C-B725-6722B6324C13}" type="datetime1">
              <a:rPr lang="zh-CN" altLang="en-US" smtClean="0"/>
              <a:t>2025/2/27</a:t>
            </a:fld>
            <a:endParaRPr lang="en-US"/>
          </a:p>
        </p:txBody>
      </p:sp>
      <p:sp>
        <p:nvSpPr>
          <p:cNvPr id="8" name="Footer Placeholder 7">
            <a:extLst>
              <a:ext uri="{FF2B5EF4-FFF2-40B4-BE49-F238E27FC236}">
                <a16:creationId xmlns:a16="http://schemas.microsoft.com/office/drawing/2014/main" id="{A1B33F10-4858-ED47-94DB-486F1D368D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F5D516-F499-6149-872E-4D6AB48D01F1}"/>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27628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DA390-039A-C74C-9314-F77BEB370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A1E314-20A3-AF4F-89D0-26472C0CA0D3}"/>
              </a:ext>
            </a:extLst>
          </p:cNvPr>
          <p:cNvSpPr>
            <a:spLocks noGrp="1"/>
          </p:cNvSpPr>
          <p:nvPr>
            <p:ph type="dt" sz="half" idx="10"/>
          </p:nvPr>
        </p:nvSpPr>
        <p:spPr/>
        <p:txBody>
          <a:bodyPr/>
          <a:lstStyle/>
          <a:p>
            <a:fld id="{FCE38353-B13B-FB41-A05E-40BF9AD1363E}" type="datetime1">
              <a:rPr lang="zh-CN" altLang="en-US" smtClean="0"/>
              <a:t>2025/2/27</a:t>
            </a:fld>
            <a:endParaRPr lang="en-US"/>
          </a:p>
        </p:txBody>
      </p:sp>
      <p:sp>
        <p:nvSpPr>
          <p:cNvPr id="4" name="Footer Placeholder 3">
            <a:extLst>
              <a:ext uri="{FF2B5EF4-FFF2-40B4-BE49-F238E27FC236}">
                <a16:creationId xmlns:a16="http://schemas.microsoft.com/office/drawing/2014/main" id="{2A3D0248-25FF-8E44-A89A-2C596BDF3D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9EE65F-905B-D646-B5E2-34818D816AFB}"/>
              </a:ext>
            </a:extLst>
          </p:cNvPr>
          <p:cNvSpPr>
            <a:spLocks noGrp="1"/>
          </p:cNvSpPr>
          <p:nvPr>
            <p:ph type="sldNum" sz="quarter" idx="12"/>
          </p:nvPr>
        </p:nvSpPr>
        <p:spPr/>
        <p:txBody>
          <a:bodyPr/>
          <a:lstStyle/>
          <a:p>
            <a:fld id="{E8A41ABE-4B4A-A44C-B1E4-B43F2FA3ED3C}" type="slidenum">
              <a:rPr lang="en-US" smtClean="0"/>
              <a:t>‹#›</a:t>
            </a:fld>
            <a:endParaRPr lang="en-US"/>
          </a:p>
        </p:txBody>
      </p:sp>
      <p:pic>
        <p:nvPicPr>
          <p:cNvPr id="6" name="图片 5">
            <a:extLst>
              <a:ext uri="{FF2B5EF4-FFF2-40B4-BE49-F238E27FC236}">
                <a16:creationId xmlns:a16="http://schemas.microsoft.com/office/drawing/2014/main" id="{C851E9CF-7F0E-4C43-9BC5-2DC7B0DB5E52}"/>
              </a:ext>
            </a:extLst>
          </p:cNvPr>
          <p:cNvPicPr>
            <a:picLocks noChangeAspect="1"/>
          </p:cNvPicPr>
          <p:nvPr userDrawn="1"/>
        </p:nvPicPr>
        <p:blipFill>
          <a:blip r:embed="rId2"/>
          <a:stretch>
            <a:fillRect/>
          </a:stretch>
        </p:blipFill>
        <p:spPr>
          <a:xfrm>
            <a:off x="-1" y="6270374"/>
            <a:ext cx="4625789" cy="576706"/>
          </a:xfrm>
          <a:prstGeom prst="rect">
            <a:avLst/>
          </a:prstGeom>
        </p:spPr>
      </p:pic>
    </p:spTree>
    <p:extLst>
      <p:ext uri="{BB962C8B-B14F-4D97-AF65-F5344CB8AC3E}">
        <p14:creationId xmlns:p14="http://schemas.microsoft.com/office/powerpoint/2010/main" val="756144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FA63D7-6C14-7142-AD20-2F4BD02C2F2E}"/>
              </a:ext>
            </a:extLst>
          </p:cNvPr>
          <p:cNvSpPr>
            <a:spLocks noGrp="1"/>
          </p:cNvSpPr>
          <p:nvPr>
            <p:ph type="dt" sz="half" idx="10"/>
          </p:nvPr>
        </p:nvSpPr>
        <p:spPr/>
        <p:txBody>
          <a:bodyPr/>
          <a:lstStyle/>
          <a:p>
            <a:fld id="{96D7F49E-55D5-154B-8B0E-E3CD0AA1332B}" type="datetime1">
              <a:rPr lang="zh-CN" altLang="en-US" smtClean="0"/>
              <a:t>2025/2/27</a:t>
            </a:fld>
            <a:endParaRPr lang="en-US"/>
          </a:p>
        </p:txBody>
      </p:sp>
      <p:sp>
        <p:nvSpPr>
          <p:cNvPr id="3" name="Footer Placeholder 2">
            <a:extLst>
              <a:ext uri="{FF2B5EF4-FFF2-40B4-BE49-F238E27FC236}">
                <a16:creationId xmlns:a16="http://schemas.microsoft.com/office/drawing/2014/main" id="{8F4580C2-CE42-2648-A925-A09EB5A224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479DFE-B5A9-A34B-B55A-86E14AA24B13}"/>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3111827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40392-D86F-CB40-B7F2-1BF9079A66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73E54B-529F-0848-8833-85DFBB1F23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0CB693-487E-F94A-814F-0988D74D3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7BCBA5-61C1-564B-8F52-8FCECF0327E8}"/>
              </a:ext>
            </a:extLst>
          </p:cNvPr>
          <p:cNvSpPr>
            <a:spLocks noGrp="1"/>
          </p:cNvSpPr>
          <p:nvPr>
            <p:ph type="dt" sz="half" idx="10"/>
          </p:nvPr>
        </p:nvSpPr>
        <p:spPr/>
        <p:txBody>
          <a:bodyPr/>
          <a:lstStyle/>
          <a:p>
            <a:fld id="{ADEF8D1D-1E58-AB4D-922C-8B8C9FFA1844}" type="datetime1">
              <a:rPr lang="zh-CN" altLang="en-US" smtClean="0"/>
              <a:t>2025/2/27</a:t>
            </a:fld>
            <a:endParaRPr lang="en-US"/>
          </a:p>
        </p:txBody>
      </p:sp>
      <p:sp>
        <p:nvSpPr>
          <p:cNvPr id="6" name="Footer Placeholder 5">
            <a:extLst>
              <a:ext uri="{FF2B5EF4-FFF2-40B4-BE49-F238E27FC236}">
                <a16:creationId xmlns:a16="http://schemas.microsoft.com/office/drawing/2014/main" id="{2786B79E-3D9C-3643-91B7-2251BBDCD3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A26470-5111-C047-B7CD-DEA708360526}"/>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2972507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AD0DF-259E-EC4A-9B1A-9ACB50D5CA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F3BB4C-DF17-5A46-A032-D79BE91088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A723C-4DCF-5F4E-B8D5-113F1F922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026832-CB4B-6943-AA7C-5651A5097579}"/>
              </a:ext>
            </a:extLst>
          </p:cNvPr>
          <p:cNvSpPr>
            <a:spLocks noGrp="1"/>
          </p:cNvSpPr>
          <p:nvPr>
            <p:ph type="dt" sz="half" idx="10"/>
          </p:nvPr>
        </p:nvSpPr>
        <p:spPr/>
        <p:txBody>
          <a:bodyPr/>
          <a:lstStyle/>
          <a:p>
            <a:fld id="{5906A54B-18D9-AB46-9A67-CC31C4465AC3}" type="datetime1">
              <a:rPr lang="zh-CN" altLang="en-US" smtClean="0"/>
              <a:t>2025/2/27</a:t>
            </a:fld>
            <a:endParaRPr lang="en-US"/>
          </a:p>
        </p:txBody>
      </p:sp>
      <p:sp>
        <p:nvSpPr>
          <p:cNvPr id="6" name="Footer Placeholder 5">
            <a:extLst>
              <a:ext uri="{FF2B5EF4-FFF2-40B4-BE49-F238E27FC236}">
                <a16:creationId xmlns:a16="http://schemas.microsoft.com/office/drawing/2014/main" id="{A5A5888D-2F05-2A4B-9F0E-66BE56149B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29CBC9-4999-284F-8B86-FDB9238B9EC9}"/>
              </a:ext>
            </a:extLst>
          </p:cNvPr>
          <p:cNvSpPr>
            <a:spLocks noGrp="1"/>
          </p:cNvSpPr>
          <p:nvPr>
            <p:ph type="sldNum" sz="quarter" idx="12"/>
          </p:nvPr>
        </p:nvSpPr>
        <p:spPr/>
        <p:txBody>
          <a:bodyPr/>
          <a:lstStyle/>
          <a:p>
            <a:fld id="{E8A41ABE-4B4A-A44C-B1E4-B43F2FA3ED3C}" type="slidenum">
              <a:rPr lang="en-US" smtClean="0"/>
              <a:t>‹#›</a:t>
            </a:fld>
            <a:endParaRPr lang="en-US"/>
          </a:p>
        </p:txBody>
      </p:sp>
    </p:spTree>
    <p:extLst>
      <p:ext uri="{BB962C8B-B14F-4D97-AF65-F5344CB8AC3E}">
        <p14:creationId xmlns:p14="http://schemas.microsoft.com/office/powerpoint/2010/main" val="322360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D84728-D21C-0E4A-86BB-0C8D090316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091F70AB-ED1C-504A-965F-E192E28A55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D8764B-6D47-E040-A5F3-5B4BA654B7E4}"/>
              </a:ext>
            </a:extLst>
          </p:cNvPr>
          <p:cNvSpPr>
            <a:spLocks noGrp="1"/>
          </p:cNvSpPr>
          <p:nvPr>
            <p:ph type="dt" sz="half" idx="2"/>
          </p:nvPr>
        </p:nvSpPr>
        <p:spPr>
          <a:xfrm>
            <a:off x="-663" y="647164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CF099F-9196-A24D-91D4-0B5932FF901A}" type="datetime1">
              <a:rPr lang="zh-CN" altLang="en-US" smtClean="0"/>
              <a:t>2025/2/27</a:t>
            </a:fld>
            <a:endParaRPr lang="en-US"/>
          </a:p>
        </p:txBody>
      </p:sp>
      <p:sp>
        <p:nvSpPr>
          <p:cNvPr id="5" name="Footer Placeholder 4">
            <a:extLst>
              <a:ext uri="{FF2B5EF4-FFF2-40B4-BE49-F238E27FC236}">
                <a16:creationId xmlns:a16="http://schemas.microsoft.com/office/drawing/2014/main" id="{BE12F881-C024-E841-95B1-8E5D1ED1958E}"/>
              </a:ext>
            </a:extLst>
          </p:cNvPr>
          <p:cNvSpPr>
            <a:spLocks noGrp="1"/>
          </p:cNvSpPr>
          <p:nvPr>
            <p:ph type="ftr" sz="quarter" idx="3"/>
          </p:nvPr>
        </p:nvSpPr>
        <p:spPr>
          <a:xfrm>
            <a:off x="4038268" y="649287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DB7BD9B-AB33-194F-9634-F89ECB2D7E66}"/>
              </a:ext>
            </a:extLst>
          </p:cNvPr>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E8A41ABE-4B4A-A44C-B1E4-B43F2FA3ED3C}" type="slidenum">
              <a:rPr lang="en-US" smtClean="0"/>
              <a:pPr/>
              <a:t>‹#›</a:t>
            </a:fld>
            <a:endParaRPr lang="en-US" dirty="0"/>
          </a:p>
        </p:txBody>
      </p:sp>
    </p:spTree>
    <p:extLst>
      <p:ext uri="{BB962C8B-B14F-4D97-AF65-F5344CB8AC3E}">
        <p14:creationId xmlns:p14="http://schemas.microsoft.com/office/powerpoint/2010/main" val="307153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3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4.xml.rels><?xml version="1.0" encoding="UTF-8" standalone="yes"?>
<Relationships xmlns="http://schemas.openxmlformats.org/package/2006/relationships"><Relationship Id="rId3" Type="http://schemas.openxmlformats.org/officeDocument/2006/relationships/image" Target="../media/image1710.png"/><Relationship Id="rId7" Type="http://schemas.openxmlformats.org/officeDocument/2006/relationships/image" Target="../media/image53.emf"/><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3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4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8" Type="http://schemas.openxmlformats.org/officeDocument/2006/relationships/image" Target="../media/image82.png"/><Relationship Id="rId13" Type="http://schemas.openxmlformats.org/officeDocument/2006/relationships/image" Target="../media/image87.png"/><Relationship Id="rId18" Type="http://schemas.openxmlformats.org/officeDocument/2006/relationships/image" Target="../media/image104.png"/><Relationship Id="rId3" Type="http://schemas.openxmlformats.org/officeDocument/2006/relationships/image" Target="../media/image77.png"/><Relationship Id="rId7" Type="http://schemas.openxmlformats.org/officeDocument/2006/relationships/image" Target="../media/image81.png"/><Relationship Id="rId12" Type="http://schemas.openxmlformats.org/officeDocument/2006/relationships/image" Target="../media/image86.png"/><Relationship Id="rId17" Type="http://schemas.openxmlformats.org/officeDocument/2006/relationships/image" Target="../media/image103.png"/><Relationship Id="rId2" Type="http://schemas.openxmlformats.org/officeDocument/2006/relationships/notesSlide" Target="../notesSlides/notesSlide41.xml"/><Relationship Id="rId16" Type="http://schemas.openxmlformats.org/officeDocument/2006/relationships/image" Target="../media/image102.png"/><Relationship Id="rId1" Type="http://schemas.openxmlformats.org/officeDocument/2006/relationships/slideLayout" Target="../slideLayouts/slideLayout2.xml"/><Relationship Id="rId6" Type="http://schemas.openxmlformats.org/officeDocument/2006/relationships/image" Target="../media/image80.png"/><Relationship Id="rId11" Type="http://schemas.openxmlformats.org/officeDocument/2006/relationships/image" Target="../media/image85.png"/><Relationship Id="rId5" Type="http://schemas.openxmlformats.org/officeDocument/2006/relationships/image" Target="../media/image79.png"/><Relationship Id="rId15" Type="http://schemas.openxmlformats.org/officeDocument/2006/relationships/image" Target="../media/image101.png"/><Relationship Id="rId10" Type="http://schemas.openxmlformats.org/officeDocument/2006/relationships/image" Target="../media/image84.png"/><Relationship Id="rId4" Type="http://schemas.openxmlformats.org/officeDocument/2006/relationships/image" Target="../media/image78.png"/><Relationship Id="rId9" Type="http://schemas.openxmlformats.org/officeDocument/2006/relationships/image" Target="../media/image83.png"/><Relationship Id="rId14" Type="http://schemas.openxmlformats.org/officeDocument/2006/relationships/image" Target="../media/image100.png"/></Relationships>
</file>

<file path=ppt/slides/_rels/slide51.xml.rels><?xml version="1.0" encoding="UTF-8" standalone="yes"?>
<Relationships xmlns="http://schemas.openxmlformats.org/package/2006/relationships"><Relationship Id="rId13" Type="http://schemas.openxmlformats.org/officeDocument/2006/relationships/image" Target="../media/image840.png"/><Relationship Id="rId18" Type="http://schemas.openxmlformats.org/officeDocument/2006/relationships/image" Target="../media/image87.png"/><Relationship Id="rId3" Type="http://schemas.openxmlformats.org/officeDocument/2006/relationships/image" Target="../media/image850.png"/><Relationship Id="rId7" Type="http://schemas.openxmlformats.org/officeDocument/2006/relationships/image" Target="../media/image89.png"/><Relationship Id="rId12" Type="http://schemas.openxmlformats.org/officeDocument/2006/relationships/image" Target="../media/image830.png"/><Relationship Id="rId17" Type="http://schemas.openxmlformats.org/officeDocument/2006/relationships/image" Target="../media/image86.png"/><Relationship Id="rId2" Type="http://schemas.openxmlformats.org/officeDocument/2006/relationships/notesSlide" Target="../notesSlides/notesSlide42.xml"/><Relationship Id="rId16" Type="http://schemas.openxmlformats.org/officeDocument/2006/relationships/image" Target="../media/image870.png"/><Relationship Id="rId1" Type="http://schemas.openxmlformats.org/officeDocument/2006/relationships/slideLayout" Target="../slideLayouts/slideLayout2.xml"/><Relationship Id="rId6" Type="http://schemas.openxmlformats.org/officeDocument/2006/relationships/image" Target="../media/image88.tiff"/><Relationship Id="rId11" Type="http://schemas.openxmlformats.org/officeDocument/2006/relationships/image" Target="../media/image90.tiff"/><Relationship Id="rId5" Type="http://schemas.openxmlformats.org/officeDocument/2006/relationships/image" Target="../media/image119.png"/><Relationship Id="rId15" Type="http://schemas.openxmlformats.org/officeDocument/2006/relationships/image" Target="../media/image92.png"/><Relationship Id="rId10" Type="http://schemas.openxmlformats.org/officeDocument/2006/relationships/image" Target="../media/image420.png"/><Relationship Id="rId4" Type="http://schemas.openxmlformats.org/officeDocument/2006/relationships/image" Target="../media/image118.png"/><Relationship Id="rId14" Type="http://schemas.openxmlformats.org/officeDocument/2006/relationships/image" Target="../media/image91.png"/></Relationships>
</file>

<file path=ppt/slides/_rels/slide52.xml.rels><?xml version="1.0" encoding="UTF-8" standalone="yes"?>
<Relationships xmlns="http://schemas.openxmlformats.org/package/2006/relationships"><Relationship Id="rId8" Type="http://schemas.openxmlformats.org/officeDocument/2006/relationships/image" Target="../media/image89.png"/><Relationship Id="rId13" Type="http://schemas.openxmlformats.org/officeDocument/2006/relationships/image" Target="../media/image550.png"/><Relationship Id="rId18" Type="http://schemas.openxmlformats.org/officeDocument/2006/relationships/image" Target="../media/image87.png"/><Relationship Id="rId3" Type="http://schemas.openxmlformats.org/officeDocument/2006/relationships/image" Target="../media/image880.png"/><Relationship Id="rId7" Type="http://schemas.openxmlformats.org/officeDocument/2006/relationships/image" Target="../media/image930.png"/><Relationship Id="rId12" Type="http://schemas.openxmlformats.org/officeDocument/2006/relationships/image" Target="../media/image90.tiff"/><Relationship Id="rId17" Type="http://schemas.openxmlformats.org/officeDocument/2006/relationships/image" Target="../media/image86.png"/><Relationship Id="rId2" Type="http://schemas.openxmlformats.org/officeDocument/2006/relationships/notesSlide" Target="../notesSlides/notesSlide43.xml"/><Relationship Id="rId16" Type="http://schemas.openxmlformats.org/officeDocument/2006/relationships/image" Target="../media/image93.png"/><Relationship Id="rId1" Type="http://schemas.openxmlformats.org/officeDocument/2006/relationships/slideLayout" Target="../slideLayouts/slideLayout2.xml"/><Relationship Id="rId6" Type="http://schemas.openxmlformats.org/officeDocument/2006/relationships/image" Target="../media/image920.png"/><Relationship Id="rId11" Type="http://schemas.openxmlformats.org/officeDocument/2006/relationships/image" Target="../media/image540.png"/><Relationship Id="rId5" Type="http://schemas.openxmlformats.org/officeDocument/2006/relationships/image" Target="../media/image910.png"/><Relationship Id="rId15" Type="http://schemas.openxmlformats.org/officeDocument/2006/relationships/image" Target="../media/image950.png"/><Relationship Id="rId4" Type="http://schemas.openxmlformats.org/officeDocument/2006/relationships/image" Target="../media/image890.png"/><Relationship Id="rId14" Type="http://schemas.openxmlformats.org/officeDocument/2006/relationships/image" Target="../media/image940.png"/></Relationships>
</file>

<file path=ppt/slides/_rels/slide53.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970.png"/><Relationship Id="rId21" Type="http://schemas.openxmlformats.org/officeDocument/2006/relationships/image" Target="../media/image1020.png"/><Relationship Id="rId7" Type="http://schemas.openxmlformats.org/officeDocument/2006/relationships/image" Target="../media/image1010.png"/><Relationship Id="rId2" Type="http://schemas.openxmlformats.org/officeDocument/2006/relationships/notesSlide" Target="../notesSlides/notesSlide44.xml"/><Relationship Id="rId16" Type="http://schemas.openxmlformats.org/officeDocument/2006/relationships/image" Target="../media/image570.png"/><Relationship Id="rId20" Type="http://schemas.openxmlformats.org/officeDocument/2006/relationships/image" Target="../media/image135.png"/><Relationship Id="rId1" Type="http://schemas.openxmlformats.org/officeDocument/2006/relationships/slideLayout" Target="../slideLayouts/slideLayout2.xml"/><Relationship Id="rId6" Type="http://schemas.openxmlformats.org/officeDocument/2006/relationships/image" Target="../media/image1000.png"/><Relationship Id="rId24" Type="http://schemas.openxmlformats.org/officeDocument/2006/relationships/image" Target="../media/image87.png"/><Relationship Id="rId5" Type="http://schemas.openxmlformats.org/officeDocument/2006/relationships/image" Target="../media/image990.png"/><Relationship Id="rId15" Type="http://schemas.openxmlformats.org/officeDocument/2006/relationships/image" Target="../media/image90.tiff"/><Relationship Id="rId23" Type="http://schemas.openxmlformats.org/officeDocument/2006/relationships/image" Target="../media/image86.png"/><Relationship Id="rId19" Type="http://schemas.openxmlformats.org/officeDocument/2006/relationships/image" Target="../media/image141.png"/><Relationship Id="rId4" Type="http://schemas.openxmlformats.org/officeDocument/2006/relationships/image" Target="../media/image980.png"/><Relationship Id="rId14" Type="http://schemas.openxmlformats.org/officeDocument/2006/relationships/image" Target="../media/image560.png"/><Relationship Id="rId22" Type="http://schemas.openxmlformats.org/officeDocument/2006/relationships/image" Target="../media/image1030.png"/></Relationships>
</file>

<file path=ppt/slides/_rels/slide54.xml.rels><?xml version="1.0" encoding="UTF-8" standalone="yes"?>
<Relationships xmlns="http://schemas.openxmlformats.org/package/2006/relationships"><Relationship Id="rId8" Type="http://schemas.openxmlformats.org/officeDocument/2006/relationships/image" Target="../media/image96.png"/><Relationship Id="rId13" Type="http://schemas.openxmlformats.org/officeDocument/2006/relationships/image" Target="../media/image106.png"/><Relationship Id="rId18" Type="http://schemas.openxmlformats.org/officeDocument/2006/relationships/image" Target="../media/image86.png"/><Relationship Id="rId3" Type="http://schemas.openxmlformats.org/officeDocument/2006/relationships/image" Target="../media/image88.tiff"/><Relationship Id="rId7" Type="http://schemas.openxmlformats.org/officeDocument/2006/relationships/image" Target="../media/image95.png"/><Relationship Id="rId12" Type="http://schemas.openxmlformats.org/officeDocument/2006/relationships/image" Target="../media/image105.png"/><Relationship Id="rId17" Type="http://schemas.openxmlformats.org/officeDocument/2006/relationships/image" Target="../media/image110.png"/><Relationship Id="rId2" Type="http://schemas.openxmlformats.org/officeDocument/2006/relationships/notesSlide" Target="../notesSlides/notesSlide45.xml"/><Relationship Id="rId16" Type="http://schemas.openxmlformats.org/officeDocument/2006/relationships/image" Target="../media/image109.png"/><Relationship Id="rId1" Type="http://schemas.openxmlformats.org/officeDocument/2006/relationships/slideLayout" Target="../slideLayouts/slideLayout2.xml"/><Relationship Id="rId6" Type="http://schemas.openxmlformats.org/officeDocument/2006/relationships/image" Target="../media/image90.tiff"/><Relationship Id="rId11" Type="http://schemas.openxmlformats.org/officeDocument/2006/relationships/image" Target="../media/image99.png"/><Relationship Id="rId5" Type="http://schemas.openxmlformats.org/officeDocument/2006/relationships/image" Target="../media/image94.png"/><Relationship Id="rId15" Type="http://schemas.openxmlformats.org/officeDocument/2006/relationships/image" Target="../media/image108.png"/><Relationship Id="rId10" Type="http://schemas.openxmlformats.org/officeDocument/2006/relationships/image" Target="../media/image98.png"/><Relationship Id="rId19" Type="http://schemas.openxmlformats.org/officeDocument/2006/relationships/image" Target="../media/image87.png"/><Relationship Id="rId4" Type="http://schemas.openxmlformats.org/officeDocument/2006/relationships/image" Target="../media/image89.png"/><Relationship Id="rId9" Type="http://schemas.openxmlformats.org/officeDocument/2006/relationships/image" Target="../media/image97.png"/><Relationship Id="rId14" Type="http://schemas.openxmlformats.org/officeDocument/2006/relationships/image" Target="../media/image107.png"/></Relationships>
</file>

<file path=ppt/slides/_rels/slide55.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111.png"/><Relationship Id="rId7" Type="http://schemas.openxmlformats.org/officeDocument/2006/relationships/image" Target="../media/image113.png"/><Relationship Id="rId2" Type="http://schemas.openxmlformats.org/officeDocument/2006/relationships/notesSlide" Target="../notesSlides/notesSlide46.xml"/><Relationship Id="rId16" Type="http://schemas.openxmlformats.org/officeDocument/2006/relationships/image" Target="../media/image951.png"/><Relationship Id="rId1" Type="http://schemas.openxmlformats.org/officeDocument/2006/relationships/slideLayout" Target="../slideLayouts/slideLayout2.xml"/><Relationship Id="rId6" Type="http://schemas.openxmlformats.org/officeDocument/2006/relationships/image" Target="../media/image120.png"/><Relationship Id="rId11" Type="http://schemas.openxmlformats.org/officeDocument/2006/relationships/image" Target="../media/image115.png"/><Relationship Id="rId10" Type="http://schemas.openxmlformats.org/officeDocument/2006/relationships/image" Target="../media/image90.tiff"/><Relationship Id="rId4" Type="http://schemas.openxmlformats.org/officeDocument/2006/relationships/image" Target="../media/image112.png"/><Relationship Id="rId9" Type="http://schemas.openxmlformats.org/officeDocument/2006/relationships/image" Target="../media/image114.png"/></Relationships>
</file>

<file path=ppt/slides/_rels/slide56.xml.rels><?xml version="1.0" encoding="UTF-8" standalone="yes"?>
<Relationships xmlns="http://schemas.openxmlformats.org/package/2006/relationships"><Relationship Id="rId3" Type="http://schemas.openxmlformats.org/officeDocument/2006/relationships/image" Target="../media/image960.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117.png"/><Relationship Id="rId4" Type="http://schemas.openxmlformats.org/officeDocument/2006/relationships/image" Target="../media/image116.png"/></Relationships>
</file>

<file path=ppt/slides/_rels/slide57.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22.png"/></Relationships>
</file>

<file path=ppt/slides/_rels/slide58.xml.rels><?xml version="1.0" encoding="UTF-8" standalone="yes"?>
<Relationships xmlns="http://schemas.openxmlformats.org/package/2006/relationships"><Relationship Id="rId3" Type="http://schemas.openxmlformats.org/officeDocument/2006/relationships/image" Target="../media/image159.png"/><Relationship Id="rId7" Type="http://schemas.openxmlformats.org/officeDocument/2006/relationships/image" Target="../media/image124.pn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123.png"/><Relationship Id="rId5" Type="http://schemas.openxmlformats.org/officeDocument/2006/relationships/image" Target="../media/image161.png"/><Relationship Id="rId4" Type="http://schemas.openxmlformats.org/officeDocument/2006/relationships/image" Target="../media/image16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8.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125.emf"/><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image" Target="../media/image16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133.png"/><Relationship Id="rId4" Type="http://schemas.microsoft.com/office/2007/relationships/hdphoto" Target="../media/hdphoto1.wdp"/></Relationships>
</file>

<file path=ppt/slides/_rels/slide79.xml.rels><?xml version="1.0" encoding="UTF-8" standalone="yes"?>
<Relationships xmlns="http://schemas.openxmlformats.org/package/2006/relationships"><Relationship Id="rId3" Type="http://schemas.openxmlformats.org/officeDocument/2006/relationships/image" Target="../media/image1300.png"/><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136.png"/><Relationship Id="rId4" Type="http://schemas.openxmlformats.org/officeDocument/2006/relationships/image" Target="../media/image13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951A9849-FBAF-774E-BF33-E8E712D0F6D0}"/>
              </a:ext>
            </a:extLst>
          </p:cNvPr>
          <p:cNvSpPr>
            <a:spLocks noGrp="1"/>
          </p:cNvSpPr>
          <p:nvPr>
            <p:ph type="ctrTitle"/>
          </p:nvPr>
        </p:nvSpPr>
        <p:spPr>
          <a:xfrm>
            <a:off x="837840" y="1204980"/>
            <a:ext cx="10586720" cy="2387600"/>
          </a:xfrm>
        </p:spPr>
        <p:txBody>
          <a:bodyPr>
            <a:normAutofit/>
          </a:bodyPr>
          <a:lstStyle/>
          <a:p>
            <a:r>
              <a:rPr kumimoji="1" lang="en-US" altLang="zh-CN" dirty="0"/>
              <a:t>Minimum</a:t>
            </a:r>
            <a:r>
              <a:rPr kumimoji="1" lang="zh-CN" altLang="en-US" dirty="0"/>
              <a:t> </a:t>
            </a:r>
            <a:r>
              <a:rPr kumimoji="1" lang="en-US" altLang="zh-CN" dirty="0"/>
              <a:t>Exposure</a:t>
            </a:r>
            <a:r>
              <a:rPr kumimoji="1" lang="zh-CN" altLang="en-US" dirty="0"/>
              <a:t> </a:t>
            </a:r>
            <a:r>
              <a:rPr kumimoji="1" lang="en-US" altLang="zh-CN" dirty="0"/>
              <a:t>Approach</a:t>
            </a:r>
            <a:br>
              <a:rPr kumimoji="1" lang="en-US" altLang="zh-CN" dirty="0"/>
            </a:br>
            <a:r>
              <a:rPr kumimoji="1" lang="en-US" altLang="zh-CN" dirty="0"/>
              <a:t>for</a:t>
            </a:r>
            <a:r>
              <a:rPr kumimoji="1" lang="zh-CN" altLang="en-US" dirty="0"/>
              <a:t> </a:t>
            </a:r>
            <a:r>
              <a:rPr kumimoji="1" lang="en-US" altLang="zh-CN" dirty="0"/>
              <a:t>Trustworthy</a:t>
            </a:r>
            <a:r>
              <a:rPr kumimoji="1" lang="zh-CN" altLang="en-US" dirty="0"/>
              <a:t> </a:t>
            </a:r>
            <a:br>
              <a:rPr kumimoji="1" lang="en-US" altLang="zh-CN" dirty="0"/>
            </a:br>
            <a:r>
              <a:rPr kumimoji="1" lang="en-US" altLang="zh-CN" dirty="0"/>
              <a:t>Vertical</a:t>
            </a:r>
            <a:r>
              <a:rPr kumimoji="1" lang="zh-CN" altLang="en-US" dirty="0"/>
              <a:t> </a:t>
            </a:r>
            <a:r>
              <a:rPr kumimoji="1" lang="en-US" altLang="zh-CN" dirty="0"/>
              <a:t>Federated</a:t>
            </a:r>
            <a:r>
              <a:rPr kumimoji="1" lang="zh-CN" altLang="en-US" dirty="0"/>
              <a:t> </a:t>
            </a:r>
            <a:r>
              <a:rPr kumimoji="1" lang="en-US" altLang="zh-CN" dirty="0"/>
              <a:t>Learning</a:t>
            </a:r>
            <a:endParaRPr lang="zh-CN" altLang="en-US" dirty="0"/>
          </a:p>
        </p:txBody>
      </p:sp>
      <p:sp>
        <p:nvSpPr>
          <p:cNvPr id="75" name="副标题 2">
            <a:extLst>
              <a:ext uri="{FF2B5EF4-FFF2-40B4-BE49-F238E27FC236}">
                <a16:creationId xmlns:a16="http://schemas.microsoft.com/office/drawing/2014/main" id="{8B57E2D1-0EDE-9541-A427-7992C90B13E5}"/>
              </a:ext>
            </a:extLst>
          </p:cNvPr>
          <p:cNvSpPr>
            <a:spLocks noGrp="1"/>
          </p:cNvSpPr>
          <p:nvPr>
            <p:ph type="subTitle" idx="1"/>
          </p:nvPr>
        </p:nvSpPr>
        <p:spPr>
          <a:xfrm>
            <a:off x="1524000" y="3997258"/>
            <a:ext cx="9144000" cy="1438342"/>
          </a:xfrm>
        </p:spPr>
        <p:txBody>
          <a:bodyPr>
            <a:normAutofit/>
          </a:bodyPr>
          <a:lstStyle/>
          <a:p>
            <a:r>
              <a:rPr lang="en-US" altLang="zh-CN" dirty="0">
                <a:solidFill>
                  <a:srgbClr val="003366"/>
                </a:solidFill>
              </a:rPr>
              <a:t>Dashan GAO</a:t>
            </a:r>
          </a:p>
          <a:p>
            <a:r>
              <a:rPr lang="en-US" altLang="zh-CN" dirty="0">
                <a:solidFill>
                  <a:srgbClr val="003366"/>
                </a:solidFill>
              </a:rPr>
              <a:t>Supervisor: Prof. Qiang YANG</a:t>
            </a:r>
          </a:p>
          <a:p>
            <a:r>
              <a:rPr lang="en-US" altLang="zh-CN" dirty="0">
                <a:solidFill>
                  <a:srgbClr val="003366"/>
                </a:solidFill>
              </a:rPr>
              <a:t>Co-supervisor: Prof. Xin</a:t>
            </a:r>
            <a:r>
              <a:rPr lang="zh-CN" altLang="en-US" dirty="0">
                <a:solidFill>
                  <a:srgbClr val="003366"/>
                </a:solidFill>
              </a:rPr>
              <a:t> </a:t>
            </a:r>
            <a:r>
              <a:rPr lang="en-US" altLang="zh-CN" dirty="0">
                <a:solidFill>
                  <a:srgbClr val="003366"/>
                </a:solidFill>
              </a:rPr>
              <a:t>YAO</a:t>
            </a:r>
          </a:p>
        </p:txBody>
      </p:sp>
      <p:sp>
        <p:nvSpPr>
          <p:cNvPr id="2" name="灯片编号占位符 1">
            <a:extLst>
              <a:ext uri="{FF2B5EF4-FFF2-40B4-BE49-F238E27FC236}">
                <a16:creationId xmlns:a16="http://schemas.microsoft.com/office/drawing/2014/main" id="{70E18C42-6BE9-0C49-A496-4138193367D1}"/>
              </a:ext>
            </a:extLst>
          </p:cNvPr>
          <p:cNvSpPr>
            <a:spLocks noGrp="1"/>
          </p:cNvSpPr>
          <p:nvPr>
            <p:ph type="sldNum" sz="quarter" idx="12"/>
          </p:nvPr>
        </p:nvSpPr>
        <p:spPr/>
        <p:txBody>
          <a:bodyPr/>
          <a:lstStyle/>
          <a:p>
            <a:fld id="{E8A41ABE-4B4A-A44C-B1E4-B43F2FA3ED3C}" type="slidenum">
              <a:rPr lang="en-US" smtClean="0"/>
              <a:t>1</a:t>
            </a:fld>
            <a:endParaRPr lang="en-US"/>
          </a:p>
        </p:txBody>
      </p:sp>
    </p:spTree>
    <p:extLst>
      <p:ext uri="{BB962C8B-B14F-4D97-AF65-F5344CB8AC3E}">
        <p14:creationId xmlns:p14="http://schemas.microsoft.com/office/powerpoint/2010/main" val="1497949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E5A2E566-ABF2-CA91-C04B-AD949D835F57}"/>
              </a:ext>
            </a:extLst>
          </p:cNvPr>
          <p:cNvGrpSpPr/>
          <p:nvPr/>
        </p:nvGrpSpPr>
        <p:grpSpPr>
          <a:xfrm>
            <a:off x="2194560" y="4165513"/>
            <a:ext cx="7516368" cy="2664976"/>
            <a:chOff x="1491586" y="2800219"/>
            <a:chExt cx="9012048" cy="2759538"/>
          </a:xfrm>
        </p:grpSpPr>
        <p:pic>
          <p:nvPicPr>
            <p:cNvPr id="10" name="图片 9">
              <a:extLst>
                <a:ext uri="{FF2B5EF4-FFF2-40B4-BE49-F238E27FC236}">
                  <a16:creationId xmlns:a16="http://schemas.microsoft.com/office/drawing/2014/main" id="{27531586-7E55-D521-A036-3EAC2AE28752}"/>
                </a:ext>
              </a:extLst>
            </p:cNvPr>
            <p:cNvPicPr>
              <a:picLocks noChangeAspect="1"/>
            </p:cNvPicPr>
            <p:nvPr/>
          </p:nvPicPr>
          <p:blipFill>
            <a:blip r:embed="rId3"/>
            <a:stretch>
              <a:fillRect/>
            </a:stretch>
          </p:blipFill>
          <p:spPr>
            <a:xfrm>
              <a:off x="1491586" y="2800219"/>
              <a:ext cx="9012048" cy="2759538"/>
            </a:xfrm>
            <a:prstGeom prst="rect">
              <a:avLst/>
            </a:prstGeom>
          </p:spPr>
        </p:pic>
        <p:sp>
          <p:nvSpPr>
            <p:cNvPr id="11" name="文本框 10">
              <a:extLst>
                <a:ext uri="{FF2B5EF4-FFF2-40B4-BE49-F238E27FC236}">
                  <a16:creationId xmlns:a16="http://schemas.microsoft.com/office/drawing/2014/main" id="{E4F2E836-55A2-2FAE-E3C3-6A808D31035D}"/>
                </a:ext>
              </a:extLst>
            </p:cNvPr>
            <p:cNvSpPr txBox="1"/>
            <p:nvPr/>
          </p:nvSpPr>
          <p:spPr>
            <a:xfrm>
              <a:off x="2444412" y="3012285"/>
              <a:ext cx="1993377" cy="468181"/>
            </a:xfrm>
            <a:prstGeom prst="rect">
              <a:avLst/>
            </a:prstGeom>
            <a:solidFill>
              <a:schemeClr val="bg1"/>
            </a:solidFill>
          </p:spPr>
          <p:txBody>
            <a:bodyPr wrap="square" rtlCol="0">
              <a:spAutoFit/>
            </a:bodyPr>
            <a:lstStyle/>
            <a:p>
              <a:r>
                <a:rPr kumimoji="1" lang="en-US" altLang="zh-CN" b="1" dirty="0">
                  <a:solidFill>
                    <a:schemeClr val="accent1">
                      <a:lumMod val="75000"/>
                    </a:schemeClr>
                  </a:solidFill>
                </a:rPr>
                <a:t>Active</a:t>
              </a:r>
              <a:r>
                <a:rPr kumimoji="1" lang="zh-CN" altLang="en-US" b="1" dirty="0">
                  <a:solidFill>
                    <a:schemeClr val="accent1">
                      <a:lumMod val="75000"/>
                    </a:schemeClr>
                  </a:solidFill>
                </a:rPr>
                <a:t> </a:t>
              </a:r>
              <a:r>
                <a:rPr kumimoji="1" lang="en-US" altLang="zh-CN" b="1" dirty="0">
                  <a:solidFill>
                    <a:schemeClr val="accent1">
                      <a:lumMod val="75000"/>
                    </a:schemeClr>
                  </a:solidFill>
                </a:rPr>
                <a:t>Party</a:t>
              </a:r>
              <a:endParaRPr kumimoji="1" lang="zh-CN" altLang="en-US" b="1" dirty="0">
                <a:solidFill>
                  <a:schemeClr val="accent1">
                    <a:lumMod val="75000"/>
                  </a:schemeClr>
                </a:solidFill>
              </a:endParaRPr>
            </a:p>
          </p:txBody>
        </p:sp>
        <p:sp>
          <p:nvSpPr>
            <p:cNvPr id="12" name="文本框 11">
              <a:extLst>
                <a:ext uri="{FF2B5EF4-FFF2-40B4-BE49-F238E27FC236}">
                  <a16:creationId xmlns:a16="http://schemas.microsoft.com/office/drawing/2014/main" id="{F4BA24B7-41A5-777A-01EF-701AEA7D658D}"/>
                </a:ext>
              </a:extLst>
            </p:cNvPr>
            <p:cNvSpPr txBox="1"/>
            <p:nvPr/>
          </p:nvSpPr>
          <p:spPr>
            <a:xfrm>
              <a:off x="7730925" y="3012287"/>
              <a:ext cx="1993377" cy="468179"/>
            </a:xfrm>
            <a:prstGeom prst="rect">
              <a:avLst/>
            </a:prstGeom>
            <a:solidFill>
              <a:schemeClr val="bg1"/>
            </a:solidFill>
          </p:spPr>
          <p:txBody>
            <a:bodyPr wrap="square" rtlCol="0">
              <a:spAutoFit/>
            </a:bodyPr>
            <a:lstStyle/>
            <a:p>
              <a:r>
                <a:rPr kumimoji="1" lang="en-US" altLang="zh-CN" b="1" dirty="0">
                  <a:solidFill>
                    <a:schemeClr val="accent1">
                      <a:lumMod val="75000"/>
                    </a:schemeClr>
                  </a:solidFill>
                </a:rPr>
                <a:t>Passive</a:t>
              </a:r>
              <a:r>
                <a:rPr kumimoji="1" lang="zh-CN" altLang="en-US" b="1" dirty="0">
                  <a:solidFill>
                    <a:schemeClr val="accent1">
                      <a:lumMod val="75000"/>
                    </a:schemeClr>
                  </a:solidFill>
                </a:rPr>
                <a:t> </a:t>
              </a:r>
              <a:r>
                <a:rPr kumimoji="1" lang="en-US" altLang="zh-CN" b="1" dirty="0">
                  <a:solidFill>
                    <a:schemeClr val="accent1">
                      <a:lumMod val="75000"/>
                    </a:schemeClr>
                  </a:solidFill>
                </a:rPr>
                <a:t>party</a:t>
              </a:r>
              <a:endParaRPr kumimoji="1" lang="zh-CN" altLang="en-US" b="1" dirty="0">
                <a:solidFill>
                  <a:schemeClr val="accent1">
                    <a:lumMod val="75000"/>
                  </a:schemeClr>
                </a:solidFill>
              </a:endParaRPr>
            </a:p>
          </p:txBody>
        </p:sp>
      </p:grpSp>
      <p:sp>
        <p:nvSpPr>
          <p:cNvPr id="2" name="标题 1">
            <a:extLst>
              <a:ext uri="{FF2B5EF4-FFF2-40B4-BE49-F238E27FC236}">
                <a16:creationId xmlns:a16="http://schemas.microsoft.com/office/drawing/2014/main" id="{7AEA53C1-E368-EF4B-5104-FA85D97054B8}"/>
              </a:ext>
            </a:extLst>
          </p:cNvPr>
          <p:cNvSpPr>
            <a:spLocks noGrp="1"/>
          </p:cNvSpPr>
          <p:nvPr>
            <p:ph type="title"/>
          </p:nvPr>
        </p:nvSpPr>
        <p:spPr/>
        <p:txBody>
          <a:bodyPr/>
          <a:lstStyle/>
          <a:p>
            <a:r>
              <a:rPr kumimoji="1" lang="en-US" altLang="zh-CN" dirty="0"/>
              <a:t>Multi-objective</a:t>
            </a:r>
            <a:r>
              <a:rPr kumimoji="1" lang="zh-CN" altLang="en-US" dirty="0"/>
              <a:t> </a:t>
            </a:r>
            <a:r>
              <a:rPr kumimoji="1" lang="en-US" altLang="zh-CN" dirty="0"/>
              <a:t>Trade-offs</a:t>
            </a:r>
            <a:r>
              <a:rPr kumimoji="1" lang="zh-CN" altLang="en-US" dirty="0"/>
              <a:t> </a:t>
            </a:r>
            <a:r>
              <a:rPr kumimoji="1" lang="en-US" altLang="zh-CN" dirty="0"/>
              <a:t>in</a:t>
            </a:r>
            <a:r>
              <a:rPr kumimoji="1" lang="zh-CN" altLang="en-US" dirty="0"/>
              <a:t> </a:t>
            </a:r>
            <a:r>
              <a:rPr kumimoji="1" lang="en-US" altLang="zh-CN" dirty="0"/>
              <a:t>VFL</a:t>
            </a:r>
            <a:endParaRPr kumimoji="1" lang="zh-CN" altLang="en-US" dirty="0"/>
          </a:p>
        </p:txBody>
      </p:sp>
      <p:sp>
        <p:nvSpPr>
          <p:cNvPr id="3" name="内容占位符 2">
            <a:extLst>
              <a:ext uri="{FF2B5EF4-FFF2-40B4-BE49-F238E27FC236}">
                <a16:creationId xmlns:a16="http://schemas.microsoft.com/office/drawing/2014/main" id="{872C2EFE-7A17-50B2-DA7D-6FCA66548254}"/>
              </a:ext>
            </a:extLst>
          </p:cNvPr>
          <p:cNvSpPr>
            <a:spLocks noGrp="1"/>
          </p:cNvSpPr>
          <p:nvPr>
            <p:ph idx="1"/>
          </p:nvPr>
        </p:nvSpPr>
        <p:spPr>
          <a:xfrm>
            <a:off x="838200" y="1825625"/>
            <a:ext cx="10515600" cy="2561931"/>
          </a:xfrm>
        </p:spPr>
        <p:txBody>
          <a:bodyPr>
            <a:normAutofit/>
          </a:bodyPr>
          <a:lstStyle/>
          <a:p>
            <a:r>
              <a:rPr kumimoji="1" lang="en-US" altLang="zh-CN" sz="2400" dirty="0"/>
              <a:t>There</a:t>
            </a:r>
            <a:r>
              <a:rPr kumimoji="1" lang="zh-CN" altLang="en-US" sz="2400" dirty="0"/>
              <a:t> </a:t>
            </a:r>
            <a:r>
              <a:rPr kumimoji="1" lang="en-US" altLang="zh-CN" sz="2400" dirty="0"/>
              <a:t>are</a:t>
            </a:r>
            <a:r>
              <a:rPr kumimoji="1" lang="zh-CN" altLang="en-US" sz="2400" dirty="0"/>
              <a:t> </a:t>
            </a:r>
            <a:r>
              <a:rPr kumimoji="1" lang="en-US" altLang="zh-CN" sz="2400" dirty="0"/>
              <a:t>multi-objective</a:t>
            </a:r>
            <a:r>
              <a:rPr kumimoji="1" lang="zh-CN" altLang="en-US" sz="2400" dirty="0"/>
              <a:t> </a:t>
            </a:r>
            <a:r>
              <a:rPr kumimoji="1" lang="en-US" altLang="zh-CN" sz="2400" dirty="0"/>
              <a:t>trade-offs</a:t>
            </a:r>
            <a:r>
              <a:rPr kumimoji="1" lang="zh-CN" altLang="en-US" sz="2400" dirty="0"/>
              <a:t> </a:t>
            </a:r>
            <a:r>
              <a:rPr kumimoji="1" lang="en-US" altLang="zh-CN" sz="2400" dirty="0"/>
              <a:t>in</a:t>
            </a:r>
            <a:r>
              <a:rPr kumimoji="1" lang="zh-CN" altLang="en-US" sz="2400" dirty="0"/>
              <a:t> </a:t>
            </a:r>
            <a:r>
              <a:rPr kumimoji="1" lang="en-US" altLang="zh-CN" sz="2400" dirty="0"/>
              <a:t>trustworthy</a:t>
            </a:r>
            <a:r>
              <a:rPr kumimoji="1" lang="zh-CN" altLang="en-US" sz="2400" dirty="0"/>
              <a:t> </a:t>
            </a:r>
            <a:r>
              <a:rPr kumimoji="1" lang="en-US" altLang="zh-CN" sz="2400" dirty="0"/>
              <a:t>VFL:</a:t>
            </a:r>
          </a:p>
          <a:p>
            <a:pPr marL="457200" indent="-457200">
              <a:buFont typeface="+mj-lt"/>
              <a:buAutoNum type="arabicPeriod"/>
            </a:pPr>
            <a:r>
              <a:rPr kumimoji="1" lang="zh-CN" altLang="en-US" sz="2400" b="1" dirty="0"/>
              <a:t> </a:t>
            </a:r>
            <a:r>
              <a:rPr kumimoji="1" lang="en-US" altLang="zh-CN" sz="2400" b="1" dirty="0"/>
              <a:t>Utility</a:t>
            </a:r>
            <a:r>
              <a:rPr kumimoji="1" lang="en-US" altLang="zh-CN" sz="2400" dirty="0"/>
              <a:t>:</a:t>
            </a:r>
            <a:r>
              <a:rPr kumimoji="1" lang="zh-CN" altLang="en-US" sz="2400" dirty="0"/>
              <a:t> </a:t>
            </a:r>
            <a:r>
              <a:rPr kumimoji="1" lang="en-US" altLang="zh-CN" sz="2400" dirty="0"/>
              <a:t>improve</a:t>
            </a:r>
            <a:r>
              <a:rPr kumimoji="1" lang="zh-CN" altLang="en-US" sz="2400" dirty="0"/>
              <a:t> </a:t>
            </a:r>
            <a:r>
              <a:rPr kumimoji="1" lang="en-US" altLang="zh-CN" sz="2400" dirty="0"/>
              <a:t>the</a:t>
            </a:r>
            <a:r>
              <a:rPr kumimoji="1" lang="zh-CN" altLang="en-US" sz="2400" dirty="0"/>
              <a:t> </a:t>
            </a:r>
            <a:r>
              <a:rPr kumimoji="1" lang="en-US" altLang="zh-CN" sz="2400" dirty="0"/>
              <a:t>model</a:t>
            </a:r>
            <a:r>
              <a:rPr kumimoji="1" lang="zh-CN" altLang="en-US" sz="2400" dirty="0"/>
              <a:t> </a:t>
            </a:r>
            <a:r>
              <a:rPr kumimoji="1" lang="en-US" altLang="zh-CN" sz="2400" dirty="0"/>
              <a:t>performance.</a:t>
            </a:r>
            <a:r>
              <a:rPr kumimoji="1" lang="zh-CN" altLang="en-US" sz="2400" dirty="0"/>
              <a:t> </a:t>
            </a:r>
            <a:endParaRPr kumimoji="1" lang="en-US" altLang="zh-CN" sz="2400" dirty="0"/>
          </a:p>
          <a:p>
            <a:pPr marL="514350" indent="-514350">
              <a:buAutoNum type="arabicPeriod"/>
            </a:pPr>
            <a:r>
              <a:rPr kumimoji="1" lang="en-US" altLang="zh-CN" sz="2400" b="1" dirty="0"/>
              <a:t>Efficiency</a:t>
            </a:r>
            <a:r>
              <a:rPr kumimoji="1" lang="en-US" altLang="zh-CN" sz="2400" dirty="0"/>
              <a:t>:</a:t>
            </a:r>
            <a:r>
              <a:rPr kumimoji="1" lang="zh-CN" altLang="en-US" sz="2400" dirty="0"/>
              <a:t> </a:t>
            </a:r>
            <a:r>
              <a:rPr kumimoji="1" lang="en-US" altLang="zh-CN" sz="2400" dirty="0"/>
              <a:t>efficiently</a:t>
            </a:r>
            <a:r>
              <a:rPr kumimoji="1" lang="zh-CN" altLang="en-US" sz="2400" dirty="0"/>
              <a:t> </a:t>
            </a:r>
            <a:r>
              <a:rPr kumimoji="1" lang="en-US" altLang="zh-CN" sz="2400" dirty="0"/>
              <a:t>train</a:t>
            </a:r>
            <a:r>
              <a:rPr kumimoji="1" lang="zh-CN" altLang="en-US" sz="2400" dirty="0"/>
              <a:t> </a:t>
            </a:r>
            <a:r>
              <a:rPr kumimoji="1" lang="en-US" altLang="zh-CN" sz="2400" dirty="0"/>
              <a:t>the</a:t>
            </a:r>
            <a:r>
              <a:rPr kumimoji="1" lang="zh-CN" altLang="en-US" sz="2400" dirty="0"/>
              <a:t> </a:t>
            </a:r>
            <a:r>
              <a:rPr kumimoji="1" lang="en-US" altLang="zh-CN" sz="2400" dirty="0"/>
              <a:t>VFL</a:t>
            </a:r>
            <a:r>
              <a:rPr kumimoji="1" lang="zh-CN" altLang="en-US" sz="2400" dirty="0"/>
              <a:t> </a:t>
            </a:r>
            <a:r>
              <a:rPr kumimoji="1" lang="en-US" altLang="zh-CN" sz="2400" dirty="0"/>
              <a:t>model.</a:t>
            </a:r>
            <a:r>
              <a:rPr kumimoji="1" lang="zh-CN" altLang="en-US" sz="2400" dirty="0"/>
              <a:t> </a:t>
            </a:r>
            <a:endParaRPr kumimoji="1" lang="en-US" altLang="zh-CN" sz="2400" dirty="0"/>
          </a:p>
          <a:p>
            <a:pPr marL="514350" indent="-514350">
              <a:buFont typeface="Arial" panose="020B0604020202020204" pitchFamily="34" charset="0"/>
              <a:buAutoNum type="arabicPeriod"/>
            </a:pPr>
            <a:r>
              <a:rPr kumimoji="1" lang="en-US" altLang="zh-CN" sz="2400" b="1" dirty="0"/>
              <a:t>Privacy</a:t>
            </a:r>
            <a:r>
              <a:rPr kumimoji="1" lang="en-US" altLang="zh-CN" sz="2400" dirty="0"/>
              <a:t>:</a:t>
            </a:r>
            <a:r>
              <a:rPr kumimoji="1" lang="zh-CN" altLang="en-US" sz="2400" dirty="0"/>
              <a:t> </a:t>
            </a:r>
            <a:r>
              <a:rPr kumimoji="1" lang="en-US" altLang="zh-CN" sz="2400" dirty="0"/>
              <a:t>protect</a:t>
            </a:r>
            <a:r>
              <a:rPr kumimoji="1" lang="zh-CN" altLang="en-US" sz="2400" dirty="0"/>
              <a:t> </a:t>
            </a:r>
            <a:r>
              <a:rPr kumimoji="1" lang="en-US" altLang="zh-CN" sz="2400" dirty="0"/>
              <a:t>data</a:t>
            </a:r>
            <a:r>
              <a:rPr kumimoji="1" lang="zh-CN" altLang="en-US" sz="2400" dirty="0"/>
              <a:t> </a:t>
            </a:r>
            <a:r>
              <a:rPr kumimoji="1" lang="en-US" altLang="zh-CN" sz="2400" dirty="0"/>
              <a:t>asset</a:t>
            </a:r>
            <a:r>
              <a:rPr kumimoji="1" lang="zh-CN" altLang="en-US" sz="2400" dirty="0"/>
              <a:t> </a:t>
            </a:r>
            <a:r>
              <a:rPr kumimoji="1" lang="en-US" altLang="zh-CN" sz="2400" dirty="0"/>
              <a:t>and</a:t>
            </a:r>
            <a:r>
              <a:rPr kumimoji="1" lang="zh-CN" altLang="en-US" sz="2400" dirty="0"/>
              <a:t> </a:t>
            </a:r>
            <a:r>
              <a:rPr kumimoji="1" lang="en-US" altLang="zh-CN" sz="2400" dirty="0"/>
              <a:t>user</a:t>
            </a:r>
            <a:r>
              <a:rPr kumimoji="1" lang="zh-CN" altLang="en-US" sz="2400" dirty="0"/>
              <a:t> </a:t>
            </a:r>
            <a:r>
              <a:rPr kumimoji="1" lang="en-US" altLang="zh-CN" sz="2400" dirty="0"/>
              <a:t>privacy.</a:t>
            </a:r>
            <a:r>
              <a:rPr kumimoji="1" lang="zh-CN" altLang="en-US" sz="2400" dirty="0"/>
              <a:t> </a:t>
            </a:r>
            <a:endParaRPr kumimoji="1" lang="en-US" altLang="zh-CN" sz="2400" dirty="0"/>
          </a:p>
          <a:p>
            <a:pPr marL="0" indent="0">
              <a:buNone/>
            </a:pPr>
            <a:r>
              <a:rPr kumimoji="1" lang="en-US" altLang="zh-CN" sz="2400" dirty="0"/>
              <a:t>This</a:t>
            </a:r>
            <a:r>
              <a:rPr kumimoji="1" lang="zh-CN" altLang="en-US" sz="2400" dirty="0"/>
              <a:t> </a:t>
            </a:r>
            <a:r>
              <a:rPr kumimoji="1" lang="en-US" altLang="zh-CN" sz="2400" dirty="0"/>
              <a:t>thesis</a:t>
            </a:r>
            <a:r>
              <a:rPr kumimoji="1" lang="zh-CN" altLang="en-US" sz="2400" dirty="0"/>
              <a:t> </a:t>
            </a:r>
            <a:r>
              <a:rPr kumimoji="1" lang="en-US" altLang="zh-CN" sz="2400" dirty="0"/>
              <a:t>aims</a:t>
            </a:r>
            <a:r>
              <a:rPr kumimoji="1" lang="zh-CN" altLang="en-US" sz="2400" dirty="0"/>
              <a:t> </a:t>
            </a:r>
            <a:r>
              <a:rPr kumimoji="1" lang="en-US" altLang="zh-CN" sz="2400" dirty="0"/>
              <a:t>to</a:t>
            </a:r>
            <a:r>
              <a:rPr kumimoji="1" lang="zh-CN" altLang="en-US" sz="2400" dirty="0"/>
              <a:t> </a:t>
            </a:r>
            <a:r>
              <a:rPr kumimoji="1" lang="en-US" altLang="zh-CN" sz="2400" dirty="0"/>
              <a:t>find</a:t>
            </a:r>
            <a:r>
              <a:rPr kumimoji="1" lang="zh-CN" altLang="en-US" sz="2400" dirty="0"/>
              <a:t> </a:t>
            </a:r>
            <a:r>
              <a:rPr kumimoji="1" lang="en-US" altLang="zh-CN" sz="2400" dirty="0"/>
              <a:t>unified</a:t>
            </a:r>
            <a:r>
              <a:rPr kumimoji="1" lang="zh-CN" altLang="en-US" sz="2400" dirty="0"/>
              <a:t> </a:t>
            </a:r>
            <a:r>
              <a:rPr kumimoji="1" lang="en-US" altLang="zh-CN" sz="2400" dirty="0"/>
              <a:t>approaches</a:t>
            </a:r>
            <a:r>
              <a:rPr kumimoji="1" lang="zh-CN" altLang="en-US" sz="2400" dirty="0"/>
              <a:t> </a:t>
            </a:r>
            <a:r>
              <a:rPr kumimoji="1" lang="en-US" altLang="zh-CN" sz="2400" dirty="0"/>
              <a:t>to</a:t>
            </a:r>
            <a:r>
              <a:rPr kumimoji="1" lang="zh-CN" altLang="en-US" sz="2400" dirty="0"/>
              <a:t> </a:t>
            </a:r>
            <a:r>
              <a:rPr kumimoji="1" lang="en-US" altLang="zh-CN" sz="2400" dirty="0"/>
              <a:t>improve</a:t>
            </a:r>
            <a:r>
              <a:rPr kumimoji="1" lang="zh-CN" altLang="en-US" sz="2400" dirty="0"/>
              <a:t> </a:t>
            </a:r>
            <a:r>
              <a:rPr kumimoji="1" lang="en-US" altLang="zh-CN" sz="2400" dirty="0"/>
              <a:t>these</a:t>
            </a:r>
            <a:r>
              <a:rPr kumimoji="1" lang="zh-CN" altLang="en-US" sz="2400" dirty="0"/>
              <a:t> </a:t>
            </a:r>
            <a:r>
              <a:rPr kumimoji="1" lang="en-US" altLang="zh-CN" sz="2400" dirty="0"/>
              <a:t>objectives.</a:t>
            </a:r>
            <a:endParaRPr kumimoji="1" lang="zh-CN" altLang="en-US" sz="2400" dirty="0"/>
          </a:p>
        </p:txBody>
      </p:sp>
      <p:sp>
        <p:nvSpPr>
          <p:cNvPr id="4" name="灯片编号占位符 3">
            <a:extLst>
              <a:ext uri="{FF2B5EF4-FFF2-40B4-BE49-F238E27FC236}">
                <a16:creationId xmlns:a16="http://schemas.microsoft.com/office/drawing/2014/main" id="{2AE4A258-BB74-F644-1E3C-9CDB268A7753}"/>
              </a:ext>
            </a:extLst>
          </p:cNvPr>
          <p:cNvSpPr>
            <a:spLocks noGrp="1"/>
          </p:cNvSpPr>
          <p:nvPr>
            <p:ph type="sldNum" sz="quarter" idx="12"/>
          </p:nvPr>
        </p:nvSpPr>
        <p:spPr/>
        <p:txBody>
          <a:bodyPr/>
          <a:lstStyle/>
          <a:p>
            <a:fld id="{E8A41ABE-4B4A-A44C-B1E4-B43F2FA3ED3C}" type="slidenum">
              <a:rPr lang="en-US" smtClean="0"/>
              <a:t>10</a:t>
            </a:fld>
            <a:endParaRPr lang="en-US" dirty="0"/>
          </a:p>
        </p:txBody>
      </p:sp>
    </p:spTree>
    <p:extLst>
      <p:ext uri="{BB962C8B-B14F-4D97-AF65-F5344CB8AC3E}">
        <p14:creationId xmlns:p14="http://schemas.microsoft.com/office/powerpoint/2010/main" val="1953388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E1419B-7FFE-C8E7-C28A-B26F3766F6B7}"/>
              </a:ext>
            </a:extLst>
          </p:cNvPr>
          <p:cNvSpPr>
            <a:spLocks noGrp="1"/>
          </p:cNvSpPr>
          <p:nvPr>
            <p:ph type="title"/>
          </p:nvPr>
        </p:nvSpPr>
        <p:spPr/>
        <p:txBody>
          <a:bodyPr/>
          <a:lstStyle/>
          <a:p>
            <a:r>
              <a:rPr kumimoji="1" lang="en-US" altLang="zh-CN" dirty="0"/>
              <a:t>Definition</a:t>
            </a:r>
            <a:r>
              <a:rPr kumimoji="1" lang="zh-CN" altLang="en-US" dirty="0"/>
              <a:t> </a:t>
            </a:r>
            <a:r>
              <a:rPr kumimoji="1" lang="en-US" altLang="zh-CN" dirty="0"/>
              <a:t>of</a:t>
            </a:r>
            <a:r>
              <a:rPr kumimoji="1" lang="zh-CN" altLang="en-US" dirty="0"/>
              <a:t> </a:t>
            </a:r>
            <a:r>
              <a:rPr kumimoji="1" lang="en-US" altLang="zh-CN" dirty="0"/>
              <a:t>Minimum-Necessary</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(MNIE)</a:t>
            </a:r>
            <a:endParaRPr kumimoji="1" lang="zh-CN" altLang="en-US" dirty="0"/>
          </a:p>
        </p:txBody>
      </p:sp>
      <p:sp>
        <p:nvSpPr>
          <p:cNvPr id="3" name="内容占位符 2">
            <a:extLst>
              <a:ext uri="{FF2B5EF4-FFF2-40B4-BE49-F238E27FC236}">
                <a16:creationId xmlns:a16="http://schemas.microsoft.com/office/drawing/2014/main" id="{FF7D387A-C2BC-C146-E087-B980FED953FE}"/>
              </a:ext>
            </a:extLst>
          </p:cNvPr>
          <p:cNvSpPr>
            <a:spLocks noGrp="1"/>
          </p:cNvSpPr>
          <p:nvPr>
            <p:ph idx="1"/>
          </p:nvPr>
        </p:nvSpPr>
        <p:spPr>
          <a:xfrm>
            <a:off x="838200" y="1829193"/>
            <a:ext cx="10515600" cy="914008"/>
          </a:xfrm>
        </p:spPr>
        <p:txBody>
          <a:bodyPr>
            <a:normAutofit/>
          </a:bodyPr>
          <a:lstStyle/>
          <a:p>
            <a:r>
              <a:rPr kumimoji="1" lang="en-US" altLang="zh-CN" sz="2400" dirty="0"/>
              <a:t>We</a:t>
            </a:r>
            <a:r>
              <a:rPr kumimoji="1" lang="zh-CN" altLang="en-US" sz="2400" dirty="0"/>
              <a:t> </a:t>
            </a:r>
            <a:r>
              <a:rPr kumimoji="1" lang="en-US" altLang="zh-CN" sz="2400" dirty="0"/>
              <a:t>formally</a:t>
            </a:r>
            <a:r>
              <a:rPr kumimoji="1" lang="zh-CN" altLang="en-US" sz="2400" dirty="0"/>
              <a:t> </a:t>
            </a:r>
            <a:r>
              <a:rPr kumimoji="1" lang="en-US" altLang="zh-CN" sz="2400" dirty="0"/>
              <a:t>define</a:t>
            </a:r>
            <a:r>
              <a:rPr kumimoji="1" lang="zh-CN" altLang="en-US" sz="2400" dirty="0"/>
              <a:t> </a:t>
            </a:r>
            <a:r>
              <a:rPr kumimoji="1" lang="en-US" altLang="zh-CN" sz="2400" dirty="0"/>
              <a:t>the</a:t>
            </a:r>
            <a:r>
              <a:rPr kumimoji="1" lang="zh-CN" altLang="en-US" sz="2400" dirty="0"/>
              <a:t> </a:t>
            </a:r>
            <a:r>
              <a:rPr kumimoji="1" lang="en-US" altLang="zh-CN" sz="2400" dirty="0"/>
              <a:t>concept</a:t>
            </a:r>
            <a:r>
              <a:rPr kumimoji="1" lang="zh-CN" altLang="en-US" sz="2400" dirty="0"/>
              <a:t> </a:t>
            </a:r>
            <a:r>
              <a:rPr kumimoji="1" lang="en-US" altLang="zh-CN" sz="2400" dirty="0"/>
              <a:t>of</a:t>
            </a:r>
            <a:r>
              <a:rPr kumimoji="1" lang="zh-CN" altLang="en-US" sz="2400" dirty="0"/>
              <a:t> </a:t>
            </a:r>
            <a:r>
              <a:rPr kumimoji="1" lang="en-US" altLang="zh-CN" sz="2400" b="1" dirty="0"/>
              <a:t>minimum-necessary</a:t>
            </a:r>
            <a:r>
              <a:rPr kumimoji="1" lang="zh-CN" altLang="en-US" sz="2400" b="1" dirty="0"/>
              <a:t> </a:t>
            </a:r>
            <a:r>
              <a:rPr kumimoji="1" lang="en-US" altLang="zh-CN" sz="2400" b="1" dirty="0"/>
              <a:t>information</a:t>
            </a:r>
            <a:r>
              <a:rPr kumimoji="1" lang="zh-CN" altLang="en-US" sz="2400" b="1" dirty="0"/>
              <a:t> </a:t>
            </a:r>
            <a:r>
              <a:rPr kumimoji="1" lang="en-US" altLang="zh-CN" sz="2400" b="1" dirty="0"/>
              <a:t>exposure</a:t>
            </a:r>
            <a:r>
              <a:rPr kumimoji="1" lang="zh-CN" altLang="en-US" sz="2400" b="1" dirty="0"/>
              <a:t> </a:t>
            </a:r>
            <a:r>
              <a:rPr kumimoji="1" lang="en-US" altLang="zh-CN" sz="2400" b="1" dirty="0"/>
              <a:t>in</a:t>
            </a:r>
            <a:r>
              <a:rPr kumimoji="1" lang="zh-CN" altLang="en-US" sz="2400" b="1" dirty="0"/>
              <a:t> </a:t>
            </a:r>
            <a:r>
              <a:rPr kumimoji="1" lang="en-US" altLang="zh-CN" sz="2400" b="1" dirty="0"/>
              <a:t>trustworthy</a:t>
            </a:r>
            <a:r>
              <a:rPr kumimoji="1" lang="zh-CN" altLang="en-US" sz="2400" b="1" dirty="0"/>
              <a:t> </a:t>
            </a:r>
            <a:r>
              <a:rPr kumimoji="1" lang="en-US" altLang="zh-CN" sz="2400" b="1" dirty="0"/>
              <a:t>VFL</a:t>
            </a:r>
            <a:r>
              <a:rPr kumimoji="1" lang="en-US" altLang="zh-CN" sz="2400" dirty="0"/>
              <a:t>.</a:t>
            </a:r>
            <a:r>
              <a:rPr kumimoji="1" lang="zh-CN" altLang="en-US" sz="2400" dirty="0"/>
              <a:t> </a:t>
            </a:r>
            <a:endParaRPr kumimoji="1" lang="en-US" altLang="zh-CN" sz="2400" dirty="0"/>
          </a:p>
        </p:txBody>
      </p:sp>
      <p:sp>
        <p:nvSpPr>
          <p:cNvPr id="4" name="灯片编号占位符 3">
            <a:extLst>
              <a:ext uri="{FF2B5EF4-FFF2-40B4-BE49-F238E27FC236}">
                <a16:creationId xmlns:a16="http://schemas.microsoft.com/office/drawing/2014/main" id="{922B468C-62CB-BF1E-9986-58FB98C66E49}"/>
              </a:ext>
            </a:extLst>
          </p:cNvPr>
          <p:cNvSpPr>
            <a:spLocks noGrp="1"/>
          </p:cNvSpPr>
          <p:nvPr>
            <p:ph type="sldNum" sz="quarter" idx="12"/>
          </p:nvPr>
        </p:nvSpPr>
        <p:spPr/>
        <p:txBody>
          <a:bodyPr/>
          <a:lstStyle/>
          <a:p>
            <a:fld id="{E8A41ABE-4B4A-A44C-B1E4-B43F2FA3ED3C}" type="slidenum">
              <a:rPr lang="en-US" smtClean="0"/>
              <a:t>11</a:t>
            </a:fld>
            <a:endParaRPr lang="en-US"/>
          </a:p>
        </p:txBody>
      </p:sp>
      <p:pic>
        <p:nvPicPr>
          <p:cNvPr id="10" name="图片 9">
            <a:extLst>
              <a:ext uri="{FF2B5EF4-FFF2-40B4-BE49-F238E27FC236}">
                <a16:creationId xmlns:a16="http://schemas.microsoft.com/office/drawing/2014/main" id="{525A0A5F-39ED-A5F2-B072-93C919B22F38}"/>
              </a:ext>
            </a:extLst>
          </p:cNvPr>
          <p:cNvPicPr>
            <a:picLocks noChangeAspect="1"/>
          </p:cNvPicPr>
          <p:nvPr/>
        </p:nvPicPr>
        <p:blipFill>
          <a:blip r:embed="rId3"/>
          <a:stretch>
            <a:fillRect/>
          </a:stretch>
        </p:blipFill>
        <p:spPr>
          <a:xfrm>
            <a:off x="1579225" y="2667058"/>
            <a:ext cx="9033549" cy="2857221"/>
          </a:xfrm>
          <a:prstGeom prst="rect">
            <a:avLst/>
          </a:prstGeom>
        </p:spPr>
      </p:pic>
      <p:sp>
        <p:nvSpPr>
          <p:cNvPr id="5" name="文本框 4">
            <a:extLst>
              <a:ext uri="{FF2B5EF4-FFF2-40B4-BE49-F238E27FC236}">
                <a16:creationId xmlns:a16="http://schemas.microsoft.com/office/drawing/2014/main" id="{5051C731-E268-438E-1854-81D81BCBE563}"/>
              </a:ext>
            </a:extLst>
          </p:cNvPr>
          <p:cNvSpPr txBox="1"/>
          <p:nvPr/>
        </p:nvSpPr>
        <p:spPr>
          <a:xfrm>
            <a:off x="1395352" y="5419008"/>
            <a:ext cx="913840" cy="400110"/>
          </a:xfrm>
          <a:prstGeom prst="rect">
            <a:avLst/>
          </a:prstGeom>
          <a:noFill/>
        </p:spPr>
        <p:txBody>
          <a:bodyPr wrap="none" rtlCol="0">
            <a:spAutoFit/>
          </a:bodyPr>
          <a:lstStyle/>
          <a:p>
            <a:r>
              <a:rPr kumimoji="1" lang="en-US" altLang="zh-CN" sz="2000" dirty="0"/>
              <a:t>where:</a:t>
            </a:r>
            <a:endParaRPr kumimoji="1" lang="zh-CN" altLang="en-US" sz="1400" dirty="0"/>
          </a:p>
        </p:txBody>
      </p:sp>
      <p:pic>
        <p:nvPicPr>
          <p:cNvPr id="6" name="图片 5">
            <a:extLst>
              <a:ext uri="{FF2B5EF4-FFF2-40B4-BE49-F238E27FC236}">
                <a16:creationId xmlns:a16="http://schemas.microsoft.com/office/drawing/2014/main" id="{C3D2A2F9-F6D0-CB7A-C4CB-2F533241F3DB}"/>
              </a:ext>
            </a:extLst>
          </p:cNvPr>
          <p:cNvPicPr>
            <a:picLocks noChangeAspect="1"/>
          </p:cNvPicPr>
          <p:nvPr/>
        </p:nvPicPr>
        <p:blipFill>
          <a:blip r:embed="rId4"/>
          <a:srcRect t="55306"/>
          <a:stretch/>
        </p:blipFill>
        <p:spPr>
          <a:xfrm>
            <a:off x="2170616" y="5844813"/>
            <a:ext cx="8101785" cy="977327"/>
          </a:xfrm>
          <a:prstGeom prst="rect">
            <a:avLst/>
          </a:prstGeom>
        </p:spPr>
      </p:pic>
      <p:sp>
        <p:nvSpPr>
          <p:cNvPr id="8" name="矩形 7">
            <a:extLst>
              <a:ext uri="{FF2B5EF4-FFF2-40B4-BE49-F238E27FC236}">
                <a16:creationId xmlns:a16="http://schemas.microsoft.com/office/drawing/2014/main" id="{E5AED130-9C9E-1A76-68B5-C1E84E6F412D}"/>
              </a:ext>
            </a:extLst>
          </p:cNvPr>
          <p:cNvSpPr/>
          <p:nvPr/>
        </p:nvSpPr>
        <p:spPr>
          <a:xfrm>
            <a:off x="7606913" y="4971036"/>
            <a:ext cx="2200027" cy="495207"/>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A9F38664-3B41-BE59-B511-BA45D8FF3468}"/>
              </a:ext>
            </a:extLst>
          </p:cNvPr>
          <p:cNvSpPr/>
          <p:nvPr/>
        </p:nvSpPr>
        <p:spPr>
          <a:xfrm>
            <a:off x="7606913" y="4370434"/>
            <a:ext cx="2200027" cy="495207"/>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72279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D14E2-5BD7-6D88-16FB-F4B71C53FCF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FC54ECE-DD56-DE3D-1D93-2EEF4136E3C9}"/>
              </a:ext>
            </a:extLst>
          </p:cNvPr>
          <p:cNvSpPr>
            <a:spLocks noGrp="1"/>
          </p:cNvSpPr>
          <p:nvPr>
            <p:ph type="title"/>
          </p:nvPr>
        </p:nvSpPr>
        <p:spPr>
          <a:xfrm>
            <a:off x="838199" y="365125"/>
            <a:ext cx="10830339" cy="1325563"/>
          </a:xfrm>
        </p:spPr>
        <p:txBody>
          <a:bodyPr>
            <a:normAutofit/>
          </a:bodyPr>
          <a:lstStyle/>
          <a:p>
            <a:r>
              <a:rPr kumimoji="1" lang="en-US" altLang="zh-CN" dirty="0"/>
              <a:t>Our Works Categorized from Two Perspectives</a:t>
            </a:r>
            <a:endParaRPr kumimoji="1" lang="zh-CN" altLang="en-US" dirty="0"/>
          </a:p>
        </p:txBody>
      </p:sp>
      <p:sp>
        <p:nvSpPr>
          <p:cNvPr id="3" name="内容占位符 2">
            <a:extLst>
              <a:ext uri="{FF2B5EF4-FFF2-40B4-BE49-F238E27FC236}">
                <a16:creationId xmlns:a16="http://schemas.microsoft.com/office/drawing/2014/main" id="{C1C0B123-DE9E-02F5-89B6-48CC2E7C417B}"/>
              </a:ext>
            </a:extLst>
          </p:cNvPr>
          <p:cNvSpPr>
            <a:spLocks noGrp="1"/>
          </p:cNvSpPr>
          <p:nvPr>
            <p:ph idx="1"/>
          </p:nvPr>
        </p:nvSpPr>
        <p:spPr>
          <a:xfrm>
            <a:off x="6291470" y="1690689"/>
            <a:ext cx="5900530" cy="1141964"/>
          </a:xfrm>
        </p:spPr>
        <p:txBody>
          <a:bodyPr>
            <a:normAutofit/>
          </a:bodyPr>
          <a:lstStyle/>
          <a:p>
            <a:pPr marL="0" indent="0">
              <a:buNone/>
            </a:pPr>
            <a:r>
              <a:rPr kumimoji="1" lang="en-US" altLang="zh-CN" sz="2200" dirty="0"/>
              <a:t>Our works categorized based on the</a:t>
            </a:r>
            <a:r>
              <a:rPr kumimoji="1" lang="en-US" altLang="zh-CN" sz="2200" b="1" dirty="0"/>
              <a:t> information exposure</a:t>
            </a:r>
            <a:r>
              <a:rPr kumimoji="1" lang="en-US" altLang="zh-CN" sz="2200" dirty="0"/>
              <a:t> perspective. This categorization is followed throughout the presentation.</a:t>
            </a:r>
          </a:p>
        </p:txBody>
      </p:sp>
      <p:sp>
        <p:nvSpPr>
          <p:cNvPr id="9" name="灯片编号占位符 3">
            <a:extLst>
              <a:ext uri="{FF2B5EF4-FFF2-40B4-BE49-F238E27FC236}">
                <a16:creationId xmlns:a16="http://schemas.microsoft.com/office/drawing/2014/main" id="{F2B80AD9-F505-DFF7-4365-BD9CB50F59E3}"/>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12</a:t>
            </a:fld>
            <a:endParaRPr kumimoji="1" lang="zh-CN" altLang="en-US"/>
          </a:p>
        </p:txBody>
      </p:sp>
      <p:sp>
        <p:nvSpPr>
          <p:cNvPr id="16" name="内容占位符 2">
            <a:extLst>
              <a:ext uri="{FF2B5EF4-FFF2-40B4-BE49-F238E27FC236}">
                <a16:creationId xmlns:a16="http://schemas.microsoft.com/office/drawing/2014/main" id="{A8A7295D-231E-1B67-E72B-D8069DB87AC2}"/>
              </a:ext>
            </a:extLst>
          </p:cNvPr>
          <p:cNvSpPr txBox="1">
            <a:spLocks/>
          </p:cNvSpPr>
          <p:nvPr/>
        </p:nvSpPr>
        <p:spPr>
          <a:xfrm>
            <a:off x="363791" y="1685449"/>
            <a:ext cx="5732209" cy="8621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US" altLang="zh-CN" sz="2200" dirty="0"/>
              <a:t>Our</a:t>
            </a:r>
            <a:r>
              <a:rPr kumimoji="1" lang="zh-CN" altLang="en-US" sz="2200" dirty="0"/>
              <a:t> </a:t>
            </a:r>
            <a:r>
              <a:rPr kumimoji="1" lang="en-US" altLang="zh-CN" sz="2200" dirty="0"/>
              <a:t>works</a:t>
            </a:r>
            <a:r>
              <a:rPr kumimoji="1" lang="zh-CN" altLang="en-US" sz="2200" dirty="0"/>
              <a:t> </a:t>
            </a:r>
            <a:r>
              <a:rPr kumimoji="1" lang="en-US" altLang="zh-CN" sz="2200" dirty="0"/>
              <a:t>categorized</a:t>
            </a:r>
            <a:r>
              <a:rPr kumimoji="1" lang="zh-CN" altLang="en-US" sz="2200" dirty="0"/>
              <a:t> </a:t>
            </a:r>
            <a:r>
              <a:rPr kumimoji="1" lang="en-US" altLang="zh-CN" sz="2200" dirty="0"/>
              <a:t>from</a:t>
            </a:r>
            <a:r>
              <a:rPr kumimoji="1" lang="zh-CN" altLang="en-US" sz="2200" dirty="0"/>
              <a:t> </a:t>
            </a:r>
            <a:r>
              <a:rPr kumimoji="1" lang="en-US" altLang="zh-CN" sz="2200" b="1" dirty="0"/>
              <a:t>transfer</a:t>
            </a:r>
            <a:r>
              <a:rPr kumimoji="1" lang="zh-CN" altLang="en-US" sz="2200" b="1" dirty="0"/>
              <a:t> </a:t>
            </a:r>
            <a:r>
              <a:rPr kumimoji="1" lang="en-US" altLang="zh-CN" sz="2200" b="1" dirty="0"/>
              <a:t>learning</a:t>
            </a:r>
            <a:r>
              <a:rPr kumimoji="1" lang="zh-CN" altLang="en-US" sz="2200" b="1" dirty="0"/>
              <a:t> </a:t>
            </a:r>
            <a:r>
              <a:rPr kumimoji="1" lang="en-US" altLang="zh-CN" sz="2200" b="1" dirty="0"/>
              <a:t>perspective.</a:t>
            </a:r>
          </a:p>
        </p:txBody>
      </p:sp>
      <p:pic>
        <p:nvPicPr>
          <p:cNvPr id="6" name="图片 5">
            <a:extLst>
              <a:ext uri="{FF2B5EF4-FFF2-40B4-BE49-F238E27FC236}">
                <a16:creationId xmlns:a16="http://schemas.microsoft.com/office/drawing/2014/main" id="{010CC142-D41B-4FD4-14CD-9517274412F9}"/>
              </a:ext>
            </a:extLst>
          </p:cNvPr>
          <p:cNvPicPr>
            <a:picLocks noChangeAspect="1"/>
          </p:cNvPicPr>
          <p:nvPr/>
        </p:nvPicPr>
        <p:blipFill>
          <a:blip r:embed="rId3"/>
          <a:stretch>
            <a:fillRect/>
          </a:stretch>
        </p:blipFill>
        <p:spPr>
          <a:xfrm>
            <a:off x="240400" y="2695874"/>
            <a:ext cx="11831396" cy="3859709"/>
          </a:xfrm>
          <a:prstGeom prst="rect">
            <a:avLst/>
          </a:prstGeom>
        </p:spPr>
      </p:pic>
      <p:sp>
        <p:nvSpPr>
          <p:cNvPr id="4" name="文本框 3">
            <a:extLst>
              <a:ext uri="{FF2B5EF4-FFF2-40B4-BE49-F238E27FC236}">
                <a16:creationId xmlns:a16="http://schemas.microsoft.com/office/drawing/2014/main" id="{F8DC384D-7F35-1A4F-F7FC-EC86164CB4BA}"/>
              </a:ext>
            </a:extLst>
          </p:cNvPr>
          <p:cNvSpPr txBox="1"/>
          <p:nvPr/>
        </p:nvSpPr>
        <p:spPr>
          <a:xfrm>
            <a:off x="2622175" y="6506322"/>
            <a:ext cx="1640541" cy="365125"/>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2.1</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294D262A-D22B-9E19-9889-C35999098A7E}"/>
              </a:ext>
            </a:extLst>
          </p:cNvPr>
          <p:cNvSpPr txBox="1"/>
          <p:nvPr/>
        </p:nvSpPr>
        <p:spPr>
          <a:xfrm>
            <a:off x="8421464" y="6506322"/>
            <a:ext cx="1640541" cy="365126"/>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2.2</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836713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B25EFD-3558-C716-85FE-99BD29F9F5AC}"/>
              </a:ext>
            </a:extLst>
          </p:cNvPr>
          <p:cNvSpPr>
            <a:spLocks noGrp="1"/>
          </p:cNvSpPr>
          <p:nvPr>
            <p:ph type="title"/>
          </p:nvPr>
        </p:nvSpPr>
        <p:spPr/>
        <p:txBody>
          <a:bodyPr/>
          <a:lstStyle/>
          <a:p>
            <a:r>
              <a:rPr kumimoji="1" lang="en-US" altLang="zh-CN" dirty="0"/>
              <a:t>Minimize Intra-Sample Label Exposure </a:t>
            </a:r>
            <a:br>
              <a:rPr kumimoji="1" lang="en-US" altLang="zh-CN" dirty="0"/>
            </a:br>
            <a:r>
              <a:rPr kumimoji="1" lang="en-US" altLang="zh-CN" sz="3200" dirty="0">
                <a:solidFill>
                  <a:schemeClr val="tx1">
                    <a:lumMod val="65000"/>
                    <a:lumOff val="35000"/>
                  </a:schemeClr>
                </a:solidFill>
              </a:rPr>
              <a:t>(LPSC Chapter 3, CKD Chapter 4)</a:t>
            </a:r>
            <a:endParaRPr kumimoji="1" lang="zh-CN" altLang="en-US" dirty="0">
              <a:solidFill>
                <a:schemeClr val="tx1">
                  <a:lumMod val="65000"/>
                  <a:lumOff val="35000"/>
                </a:schemeClr>
              </a:solidFill>
            </a:endParaRPr>
          </a:p>
        </p:txBody>
      </p:sp>
      <p:sp>
        <p:nvSpPr>
          <p:cNvPr id="3" name="内容占位符 2">
            <a:extLst>
              <a:ext uri="{FF2B5EF4-FFF2-40B4-BE49-F238E27FC236}">
                <a16:creationId xmlns:a16="http://schemas.microsoft.com/office/drawing/2014/main" id="{5A6DFF4B-122A-4A3D-24A3-C6AE36CE6FDD}"/>
              </a:ext>
            </a:extLst>
          </p:cNvPr>
          <p:cNvSpPr>
            <a:spLocks noGrp="1"/>
          </p:cNvSpPr>
          <p:nvPr>
            <p:ph idx="1"/>
          </p:nvPr>
        </p:nvSpPr>
        <p:spPr>
          <a:xfrm>
            <a:off x="838200" y="1851920"/>
            <a:ext cx="10946130" cy="1456055"/>
          </a:xfrm>
        </p:spPr>
        <p:txBody>
          <a:bodyPr>
            <a:normAutofit/>
          </a:bodyPr>
          <a:lstStyle/>
          <a:p>
            <a:r>
              <a:rPr lang="en-US" altLang="zh-CN" sz="2400" dirty="0">
                <a:solidFill>
                  <a:srgbClr val="0E0E0E"/>
                </a:solidFill>
                <a:effectLst/>
              </a:rPr>
              <a:t>Encode original labels to</a:t>
            </a:r>
            <a:r>
              <a:rPr lang="zh-CN" altLang="en-US" sz="2400" dirty="0">
                <a:solidFill>
                  <a:srgbClr val="0E0E0E"/>
                </a:solidFill>
                <a:effectLst/>
              </a:rPr>
              <a:t> </a:t>
            </a:r>
            <a:r>
              <a:rPr lang="en-US" altLang="zh-CN" sz="2400" dirty="0">
                <a:solidFill>
                  <a:srgbClr val="0E0E0E"/>
                </a:solidFill>
                <a:effectLst/>
              </a:rPr>
              <a:t>minimize</a:t>
            </a:r>
            <a:r>
              <a:rPr lang="zh-CN" altLang="en-US" sz="2400" dirty="0">
                <a:solidFill>
                  <a:srgbClr val="0E0E0E"/>
                </a:solidFill>
                <a:effectLst/>
              </a:rPr>
              <a:t> </a:t>
            </a:r>
            <a:r>
              <a:rPr lang="en-US" altLang="zh-CN" sz="2400" dirty="0">
                <a:solidFill>
                  <a:srgbClr val="0E0E0E"/>
                </a:solidFill>
                <a:effectLst/>
              </a:rPr>
              <a:t>label</a:t>
            </a:r>
            <a:r>
              <a:rPr lang="zh-CN" altLang="en-US" sz="2400" dirty="0">
                <a:solidFill>
                  <a:srgbClr val="0E0E0E"/>
                </a:solidFill>
                <a:effectLst/>
              </a:rPr>
              <a:t> </a:t>
            </a:r>
            <a:r>
              <a:rPr lang="en-US" altLang="zh-CN" sz="2400" dirty="0">
                <a:solidFill>
                  <a:srgbClr val="0E0E0E"/>
                </a:solidFill>
                <a:effectLst/>
              </a:rPr>
              <a:t>information</a:t>
            </a:r>
            <a:r>
              <a:rPr lang="zh-CN" altLang="en-US" sz="2400" dirty="0">
                <a:solidFill>
                  <a:srgbClr val="0E0E0E"/>
                </a:solidFill>
                <a:effectLst/>
              </a:rPr>
              <a:t> </a:t>
            </a:r>
            <a:r>
              <a:rPr lang="en-US" altLang="zh-CN" sz="2400" dirty="0">
                <a:solidFill>
                  <a:srgbClr val="0E0E0E"/>
                </a:solidFill>
                <a:effectLst/>
              </a:rPr>
              <a:t>exposure</a:t>
            </a:r>
            <a:r>
              <a:rPr lang="zh-CN" altLang="en-US" sz="2400" dirty="0">
                <a:solidFill>
                  <a:srgbClr val="0E0E0E"/>
                </a:solidFill>
                <a:effectLst/>
              </a:rPr>
              <a:t> </a:t>
            </a:r>
            <a:r>
              <a:rPr lang="en-US" altLang="zh-CN" sz="2400" dirty="0">
                <a:solidFill>
                  <a:srgbClr val="0E0E0E"/>
                </a:solidFill>
                <a:effectLst/>
              </a:rPr>
              <a:t>for</a:t>
            </a:r>
            <a:r>
              <a:rPr lang="zh-CN" altLang="en-US" sz="2400" dirty="0">
                <a:solidFill>
                  <a:srgbClr val="0E0E0E"/>
                </a:solidFill>
                <a:effectLst/>
              </a:rPr>
              <a:t> </a:t>
            </a:r>
            <a:r>
              <a:rPr lang="en-US" altLang="zh-CN" sz="2400" dirty="0">
                <a:solidFill>
                  <a:srgbClr val="0E0E0E"/>
                </a:solidFill>
                <a:effectLst/>
              </a:rPr>
              <a:t>privacy.</a:t>
            </a:r>
          </a:p>
          <a:p>
            <a:r>
              <a:rPr lang="en-US" altLang="zh-CN" sz="2400" dirty="0">
                <a:solidFill>
                  <a:srgbClr val="0E0E0E"/>
                </a:solidFill>
                <a:effectLst/>
              </a:rPr>
              <a:t>Ensure effective VFL model training</a:t>
            </a:r>
            <a:r>
              <a:rPr lang="zh-CN" altLang="en-US" sz="2400" dirty="0">
                <a:solidFill>
                  <a:srgbClr val="0E0E0E"/>
                </a:solidFill>
                <a:effectLst/>
              </a:rPr>
              <a:t> </a:t>
            </a:r>
            <a:r>
              <a:rPr lang="en-US" altLang="zh-CN" sz="2400" dirty="0">
                <a:solidFill>
                  <a:srgbClr val="0E0E0E"/>
                </a:solidFill>
                <a:effectLst/>
              </a:rPr>
              <a:t>to</a:t>
            </a:r>
            <a:r>
              <a:rPr lang="zh-CN" altLang="en-US" sz="2400" dirty="0">
                <a:solidFill>
                  <a:srgbClr val="0E0E0E"/>
                </a:solidFill>
                <a:effectLst/>
              </a:rPr>
              <a:t> </a:t>
            </a:r>
            <a:r>
              <a:rPr lang="en-US" altLang="zh-CN" sz="2400" dirty="0">
                <a:solidFill>
                  <a:srgbClr val="0E0E0E"/>
                </a:solidFill>
                <a:effectLst/>
              </a:rPr>
              <a:t>maintain</a:t>
            </a:r>
            <a:r>
              <a:rPr lang="zh-CN" altLang="en-US" sz="2400" dirty="0">
                <a:solidFill>
                  <a:srgbClr val="0E0E0E"/>
                </a:solidFill>
                <a:effectLst/>
              </a:rPr>
              <a:t> </a:t>
            </a:r>
            <a:r>
              <a:rPr lang="en-US" altLang="zh-CN" sz="2400" dirty="0">
                <a:solidFill>
                  <a:srgbClr val="0E0E0E"/>
                </a:solidFill>
                <a:effectLst/>
              </a:rPr>
              <a:t>utility.</a:t>
            </a:r>
          </a:p>
          <a:p>
            <a:r>
              <a:rPr lang="en-US" altLang="zh-CN" sz="2400" dirty="0">
                <a:solidFill>
                  <a:srgbClr val="0E0E0E"/>
                </a:solidFill>
              </a:rPr>
              <a:t>Adapted</a:t>
            </a:r>
            <a:r>
              <a:rPr lang="zh-CN" altLang="en-US" sz="2400" dirty="0">
                <a:solidFill>
                  <a:srgbClr val="0E0E0E"/>
                </a:solidFill>
              </a:rPr>
              <a:t> </a:t>
            </a:r>
            <a:r>
              <a:rPr lang="en-US" altLang="zh-CN" sz="2400" dirty="0">
                <a:solidFill>
                  <a:srgbClr val="0E0E0E"/>
                </a:solidFill>
              </a:rPr>
              <a:t>MNIE</a:t>
            </a:r>
            <a:r>
              <a:rPr lang="zh-CN" altLang="en-US" sz="2400" dirty="0">
                <a:solidFill>
                  <a:srgbClr val="0E0E0E"/>
                </a:solidFill>
              </a:rPr>
              <a:t> </a:t>
            </a:r>
            <a:r>
              <a:rPr lang="en-US" altLang="zh-CN" sz="2400" dirty="0">
                <a:solidFill>
                  <a:srgbClr val="0E0E0E"/>
                </a:solidFill>
              </a:rPr>
              <a:t>objective</a:t>
            </a:r>
            <a:r>
              <a:rPr lang="zh-CN" altLang="en-US" sz="2400" dirty="0">
                <a:solidFill>
                  <a:srgbClr val="0E0E0E"/>
                </a:solidFill>
              </a:rPr>
              <a:t> </a:t>
            </a:r>
            <a:r>
              <a:rPr lang="en-US" altLang="zh-CN" sz="2400" dirty="0">
                <a:solidFill>
                  <a:srgbClr val="0E0E0E"/>
                </a:solidFill>
              </a:rPr>
              <a:t>function:</a:t>
            </a:r>
            <a:endParaRPr lang="en-US" altLang="zh-CN" sz="2400" dirty="0">
              <a:solidFill>
                <a:srgbClr val="0E0E0E"/>
              </a:solidFill>
              <a:effectLst/>
            </a:endParaRPr>
          </a:p>
        </p:txBody>
      </p:sp>
      <p:sp>
        <p:nvSpPr>
          <p:cNvPr id="4" name="灯片编号占位符 3">
            <a:extLst>
              <a:ext uri="{FF2B5EF4-FFF2-40B4-BE49-F238E27FC236}">
                <a16:creationId xmlns:a16="http://schemas.microsoft.com/office/drawing/2014/main" id="{30A9667A-6077-FC1B-6990-7E0A760A78E9}"/>
              </a:ext>
            </a:extLst>
          </p:cNvPr>
          <p:cNvSpPr>
            <a:spLocks noGrp="1"/>
          </p:cNvSpPr>
          <p:nvPr>
            <p:ph type="sldNum" sz="quarter" idx="12"/>
          </p:nvPr>
        </p:nvSpPr>
        <p:spPr/>
        <p:txBody>
          <a:bodyPr/>
          <a:lstStyle/>
          <a:p>
            <a:fld id="{E8A41ABE-4B4A-A44C-B1E4-B43F2FA3ED3C}" type="slidenum">
              <a:rPr lang="en-US" smtClean="0"/>
              <a:t>13</a:t>
            </a:fld>
            <a:endParaRPr lang="en-US"/>
          </a:p>
        </p:txBody>
      </p:sp>
      <p:pic>
        <p:nvPicPr>
          <p:cNvPr id="8" name="图片 7">
            <a:extLst>
              <a:ext uri="{FF2B5EF4-FFF2-40B4-BE49-F238E27FC236}">
                <a16:creationId xmlns:a16="http://schemas.microsoft.com/office/drawing/2014/main" id="{431B9AB8-5E33-C214-712C-4520CD1316BF}"/>
              </a:ext>
            </a:extLst>
          </p:cNvPr>
          <p:cNvPicPr>
            <a:picLocks noChangeAspect="1"/>
          </p:cNvPicPr>
          <p:nvPr/>
        </p:nvPicPr>
        <p:blipFill>
          <a:blip r:embed="rId3"/>
          <a:stretch>
            <a:fillRect/>
          </a:stretch>
        </p:blipFill>
        <p:spPr>
          <a:xfrm>
            <a:off x="1591723" y="3307975"/>
            <a:ext cx="9284789" cy="3282501"/>
          </a:xfrm>
          <a:prstGeom prst="rect">
            <a:avLst/>
          </a:prstGeom>
        </p:spPr>
      </p:pic>
      <p:sp>
        <p:nvSpPr>
          <p:cNvPr id="9" name="矩形 8">
            <a:extLst>
              <a:ext uri="{FF2B5EF4-FFF2-40B4-BE49-F238E27FC236}">
                <a16:creationId xmlns:a16="http://schemas.microsoft.com/office/drawing/2014/main" id="{6426F12A-B56A-95C2-7845-D4CE3FC8BE22}"/>
              </a:ext>
            </a:extLst>
          </p:cNvPr>
          <p:cNvSpPr/>
          <p:nvPr/>
        </p:nvSpPr>
        <p:spPr>
          <a:xfrm>
            <a:off x="7641203" y="3176976"/>
            <a:ext cx="2887097" cy="560137"/>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a:extLst>
              <a:ext uri="{FF2B5EF4-FFF2-40B4-BE49-F238E27FC236}">
                <a16:creationId xmlns:a16="http://schemas.microsoft.com/office/drawing/2014/main" id="{0B19694B-A8F0-38A9-8E0C-C6EB4CA4F514}"/>
              </a:ext>
            </a:extLst>
          </p:cNvPr>
          <p:cNvSpPr/>
          <p:nvPr/>
        </p:nvSpPr>
        <p:spPr>
          <a:xfrm>
            <a:off x="3220624" y="3180720"/>
            <a:ext cx="834542" cy="560137"/>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860316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B25EFD-3558-C716-85FE-99BD29F9F5AC}"/>
              </a:ext>
            </a:extLst>
          </p:cNvPr>
          <p:cNvSpPr>
            <a:spLocks noGrp="1"/>
          </p:cNvSpPr>
          <p:nvPr>
            <p:ph type="title"/>
          </p:nvPr>
        </p:nvSpPr>
        <p:spPr/>
        <p:txBody>
          <a:bodyPr>
            <a:normAutofit/>
          </a:bodyPr>
          <a:lstStyle/>
          <a:p>
            <a:r>
              <a:rPr kumimoji="1" lang="en-US" altLang="zh-CN" dirty="0"/>
              <a:t>Minimize Inter-Sample Data Exposure by Dataset Condensation </a:t>
            </a:r>
            <a:r>
              <a:rPr kumimoji="1" lang="zh-CN" altLang="en-US" dirty="0"/>
              <a:t> </a:t>
            </a:r>
            <a:r>
              <a:rPr kumimoji="1" lang="en-US" altLang="zh-CN" sz="4000" dirty="0">
                <a:solidFill>
                  <a:schemeClr val="tx1">
                    <a:lumMod val="65000"/>
                    <a:lumOff val="35000"/>
                  </a:schemeClr>
                </a:solidFill>
              </a:rPr>
              <a:t>(VFDC,</a:t>
            </a:r>
            <a:r>
              <a:rPr kumimoji="1" lang="zh-CN" altLang="en-US" sz="4000" dirty="0">
                <a:solidFill>
                  <a:schemeClr val="tx1">
                    <a:lumMod val="65000"/>
                    <a:lumOff val="35000"/>
                  </a:schemeClr>
                </a:solidFill>
              </a:rPr>
              <a:t> </a:t>
            </a:r>
            <a:r>
              <a:rPr kumimoji="1" lang="en-US" altLang="zh-CN" sz="4000" dirty="0">
                <a:solidFill>
                  <a:schemeClr val="tx1">
                    <a:lumMod val="65000"/>
                    <a:lumOff val="35000"/>
                  </a:schemeClr>
                </a:solidFill>
              </a:rPr>
              <a:t>Chapter</a:t>
            </a:r>
            <a:r>
              <a:rPr kumimoji="1" lang="zh-CN" altLang="en-US" sz="4000" dirty="0">
                <a:solidFill>
                  <a:schemeClr val="tx1">
                    <a:lumMod val="65000"/>
                    <a:lumOff val="35000"/>
                  </a:schemeClr>
                </a:solidFill>
              </a:rPr>
              <a:t> </a:t>
            </a:r>
            <a:r>
              <a:rPr kumimoji="1" lang="en-US" altLang="zh-CN" sz="4000" dirty="0">
                <a:solidFill>
                  <a:schemeClr val="tx1">
                    <a:lumMod val="65000"/>
                    <a:lumOff val="35000"/>
                  </a:schemeClr>
                </a:solidFill>
              </a:rPr>
              <a:t>5)</a:t>
            </a:r>
            <a:endParaRPr kumimoji="1" lang="zh-CN" altLang="en-US" dirty="0"/>
          </a:p>
        </p:txBody>
      </p:sp>
      <p:sp>
        <p:nvSpPr>
          <p:cNvPr id="4" name="灯片编号占位符 3">
            <a:extLst>
              <a:ext uri="{FF2B5EF4-FFF2-40B4-BE49-F238E27FC236}">
                <a16:creationId xmlns:a16="http://schemas.microsoft.com/office/drawing/2014/main" id="{30A9667A-6077-FC1B-6990-7E0A760A78E9}"/>
              </a:ext>
            </a:extLst>
          </p:cNvPr>
          <p:cNvSpPr>
            <a:spLocks noGrp="1"/>
          </p:cNvSpPr>
          <p:nvPr>
            <p:ph type="sldNum" sz="quarter" idx="12"/>
          </p:nvPr>
        </p:nvSpPr>
        <p:spPr/>
        <p:txBody>
          <a:bodyPr/>
          <a:lstStyle/>
          <a:p>
            <a:fld id="{E8A41ABE-4B4A-A44C-B1E4-B43F2FA3ED3C}" type="slidenum">
              <a:rPr lang="en-US" smtClean="0"/>
              <a:t>14</a:t>
            </a:fld>
            <a:endParaRPr lang="en-US"/>
          </a:p>
        </p:txBody>
      </p:sp>
      <p:pic>
        <p:nvPicPr>
          <p:cNvPr id="5" name="图片 4">
            <a:extLst>
              <a:ext uri="{FF2B5EF4-FFF2-40B4-BE49-F238E27FC236}">
                <a16:creationId xmlns:a16="http://schemas.microsoft.com/office/drawing/2014/main" id="{818F899D-DEC8-5AB3-FE90-7F25FD03EFE7}"/>
              </a:ext>
            </a:extLst>
          </p:cNvPr>
          <p:cNvPicPr>
            <a:picLocks noChangeAspect="1"/>
          </p:cNvPicPr>
          <p:nvPr/>
        </p:nvPicPr>
        <p:blipFill rotWithShape="1">
          <a:blip r:embed="rId3"/>
          <a:srcRect b="29041"/>
          <a:stretch/>
        </p:blipFill>
        <p:spPr>
          <a:xfrm>
            <a:off x="1861251" y="3215760"/>
            <a:ext cx="8469498" cy="3370469"/>
          </a:xfrm>
          <a:prstGeom prst="rect">
            <a:avLst/>
          </a:prstGeom>
        </p:spPr>
      </p:pic>
      <p:sp>
        <p:nvSpPr>
          <p:cNvPr id="8" name="内容占位符 2">
            <a:extLst>
              <a:ext uri="{FF2B5EF4-FFF2-40B4-BE49-F238E27FC236}">
                <a16:creationId xmlns:a16="http://schemas.microsoft.com/office/drawing/2014/main" id="{5A8F2192-1681-A887-AF9E-D8E723BA6E99}"/>
              </a:ext>
            </a:extLst>
          </p:cNvPr>
          <p:cNvSpPr txBox="1">
            <a:spLocks/>
          </p:cNvSpPr>
          <p:nvPr/>
        </p:nvSpPr>
        <p:spPr>
          <a:xfrm>
            <a:off x="838200" y="1896745"/>
            <a:ext cx="10515600" cy="14560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solidFill>
                  <a:srgbClr val="0E0E0E"/>
                </a:solidFill>
              </a:rPr>
              <a:t>Generate</a:t>
            </a:r>
            <a:r>
              <a:rPr lang="zh-CN" altLang="en-US" sz="2400" dirty="0">
                <a:solidFill>
                  <a:srgbClr val="0E0E0E"/>
                </a:solidFill>
              </a:rPr>
              <a:t> </a:t>
            </a:r>
            <a:r>
              <a:rPr lang="en-US" altLang="zh-CN" sz="2400" dirty="0">
                <a:solidFill>
                  <a:srgbClr val="0E0E0E"/>
                </a:solidFill>
              </a:rPr>
              <a:t>condensed</a:t>
            </a:r>
            <a:r>
              <a:rPr lang="zh-CN" altLang="en-US" sz="2400" dirty="0">
                <a:solidFill>
                  <a:srgbClr val="0E0E0E"/>
                </a:solidFill>
              </a:rPr>
              <a:t> </a:t>
            </a:r>
            <a:r>
              <a:rPr lang="en-US" altLang="zh-CN" sz="2400" dirty="0">
                <a:solidFill>
                  <a:srgbClr val="0E0E0E"/>
                </a:solidFill>
              </a:rPr>
              <a:t>synthetic</a:t>
            </a:r>
            <a:r>
              <a:rPr lang="zh-CN" altLang="en-US" sz="2400" dirty="0">
                <a:solidFill>
                  <a:srgbClr val="0E0E0E"/>
                </a:solidFill>
              </a:rPr>
              <a:t> </a:t>
            </a:r>
            <a:r>
              <a:rPr lang="en-US" altLang="zh-CN" sz="2400" dirty="0">
                <a:solidFill>
                  <a:srgbClr val="0E0E0E"/>
                </a:solidFill>
              </a:rPr>
              <a:t>dataset</a:t>
            </a:r>
            <a:r>
              <a:rPr lang="zh-CN" altLang="en-US" sz="2400" dirty="0">
                <a:solidFill>
                  <a:srgbClr val="0E0E0E"/>
                </a:solidFill>
              </a:rPr>
              <a:t> </a:t>
            </a:r>
            <a:r>
              <a:rPr lang="en-US" altLang="zh-CN" sz="2400" dirty="0">
                <a:solidFill>
                  <a:srgbClr val="0E0E0E"/>
                </a:solidFill>
              </a:rPr>
              <a:t>for</a:t>
            </a:r>
            <a:r>
              <a:rPr lang="zh-CN" altLang="en-US" sz="2400" dirty="0">
                <a:solidFill>
                  <a:srgbClr val="0E0E0E"/>
                </a:solidFill>
              </a:rPr>
              <a:t> </a:t>
            </a:r>
            <a:r>
              <a:rPr lang="en-US" altLang="zh-CN" sz="2400" dirty="0">
                <a:solidFill>
                  <a:srgbClr val="0E0E0E"/>
                </a:solidFill>
              </a:rPr>
              <a:t>privacy</a:t>
            </a:r>
            <a:r>
              <a:rPr lang="zh-CN" altLang="en-US" sz="2400" dirty="0">
                <a:solidFill>
                  <a:srgbClr val="0E0E0E"/>
                </a:solidFill>
              </a:rPr>
              <a:t> </a:t>
            </a:r>
            <a:r>
              <a:rPr lang="en-US" altLang="zh-CN" sz="2400" dirty="0">
                <a:solidFill>
                  <a:srgbClr val="0E0E0E"/>
                </a:solidFill>
              </a:rPr>
              <a:t>and</a:t>
            </a:r>
            <a:r>
              <a:rPr lang="zh-CN" altLang="en-US" sz="2400" dirty="0">
                <a:solidFill>
                  <a:srgbClr val="0E0E0E"/>
                </a:solidFill>
              </a:rPr>
              <a:t> </a:t>
            </a:r>
            <a:r>
              <a:rPr lang="en-US" altLang="zh-CN" sz="2400" dirty="0">
                <a:solidFill>
                  <a:srgbClr val="0E0E0E"/>
                </a:solidFill>
              </a:rPr>
              <a:t>efficiency</a:t>
            </a:r>
            <a:r>
              <a:rPr lang="zh-CN" altLang="en-US" sz="2400" dirty="0">
                <a:solidFill>
                  <a:srgbClr val="0E0E0E"/>
                </a:solidFill>
              </a:rPr>
              <a:t> </a:t>
            </a:r>
            <a:r>
              <a:rPr lang="en-US" altLang="zh-CN" sz="2400" dirty="0">
                <a:solidFill>
                  <a:srgbClr val="0E0E0E"/>
                </a:solidFill>
              </a:rPr>
              <a:t>improvement</a:t>
            </a:r>
            <a:r>
              <a:rPr lang="zh-CN" altLang="en-US" sz="2400" dirty="0">
                <a:solidFill>
                  <a:srgbClr val="0E0E0E"/>
                </a:solidFill>
              </a:rPr>
              <a:t> </a:t>
            </a:r>
            <a:r>
              <a:rPr lang="en-US" altLang="zh-CN" sz="2400" dirty="0">
                <a:solidFill>
                  <a:srgbClr val="0E0E0E"/>
                </a:solidFill>
              </a:rPr>
              <a:t>while</a:t>
            </a:r>
            <a:r>
              <a:rPr lang="zh-CN" altLang="en-US" sz="2400" dirty="0">
                <a:solidFill>
                  <a:srgbClr val="0E0E0E"/>
                </a:solidFill>
              </a:rPr>
              <a:t> </a:t>
            </a:r>
            <a:r>
              <a:rPr lang="en-US" altLang="zh-CN" sz="2400" dirty="0">
                <a:solidFill>
                  <a:srgbClr val="0E0E0E"/>
                </a:solidFill>
              </a:rPr>
              <a:t>maintaining</a:t>
            </a:r>
            <a:r>
              <a:rPr lang="zh-CN" altLang="en-US" sz="2400" dirty="0">
                <a:solidFill>
                  <a:srgbClr val="0E0E0E"/>
                </a:solidFill>
              </a:rPr>
              <a:t> </a:t>
            </a:r>
            <a:r>
              <a:rPr lang="en-US" altLang="zh-CN" sz="2400" dirty="0">
                <a:solidFill>
                  <a:srgbClr val="0E0E0E"/>
                </a:solidFill>
              </a:rPr>
              <a:t>utility.</a:t>
            </a:r>
          </a:p>
          <a:p>
            <a:r>
              <a:rPr lang="en-US" altLang="zh-CN" sz="2400" dirty="0">
                <a:solidFill>
                  <a:srgbClr val="0E0E0E"/>
                </a:solidFill>
              </a:rPr>
              <a:t>Adapted</a:t>
            </a:r>
            <a:r>
              <a:rPr lang="zh-CN" altLang="en-US" sz="2400" dirty="0">
                <a:solidFill>
                  <a:srgbClr val="0E0E0E"/>
                </a:solidFill>
              </a:rPr>
              <a:t> </a:t>
            </a:r>
            <a:r>
              <a:rPr lang="en-US" altLang="zh-CN" sz="2400" dirty="0">
                <a:solidFill>
                  <a:srgbClr val="0E0E0E"/>
                </a:solidFill>
              </a:rPr>
              <a:t>MNIE</a:t>
            </a:r>
            <a:r>
              <a:rPr lang="zh-CN" altLang="en-US" sz="2400" dirty="0">
                <a:solidFill>
                  <a:srgbClr val="0E0E0E"/>
                </a:solidFill>
              </a:rPr>
              <a:t> </a:t>
            </a:r>
            <a:r>
              <a:rPr lang="en-US" altLang="zh-CN" sz="2400" dirty="0">
                <a:solidFill>
                  <a:srgbClr val="0E0E0E"/>
                </a:solidFill>
              </a:rPr>
              <a:t>objective</a:t>
            </a:r>
            <a:r>
              <a:rPr lang="zh-CN" altLang="en-US" sz="2400" dirty="0">
                <a:solidFill>
                  <a:srgbClr val="0E0E0E"/>
                </a:solidFill>
              </a:rPr>
              <a:t> </a:t>
            </a:r>
            <a:r>
              <a:rPr lang="en-US" altLang="zh-CN" sz="2400" dirty="0">
                <a:solidFill>
                  <a:srgbClr val="0E0E0E"/>
                </a:solidFill>
              </a:rPr>
              <a:t>function:</a:t>
            </a:r>
          </a:p>
        </p:txBody>
      </p:sp>
      <p:sp>
        <p:nvSpPr>
          <p:cNvPr id="3" name="矩形 2">
            <a:extLst>
              <a:ext uri="{FF2B5EF4-FFF2-40B4-BE49-F238E27FC236}">
                <a16:creationId xmlns:a16="http://schemas.microsoft.com/office/drawing/2014/main" id="{B39A40D7-DBB3-BA73-3A43-0D3421DC3AF8}"/>
              </a:ext>
            </a:extLst>
          </p:cNvPr>
          <p:cNvSpPr/>
          <p:nvPr/>
        </p:nvSpPr>
        <p:spPr>
          <a:xfrm>
            <a:off x="6708722" y="3215760"/>
            <a:ext cx="3849205" cy="484061"/>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F9063D73-F37F-C188-B444-5635B7C50C10}"/>
              </a:ext>
            </a:extLst>
          </p:cNvPr>
          <p:cNvSpPr/>
          <p:nvPr/>
        </p:nvSpPr>
        <p:spPr>
          <a:xfrm>
            <a:off x="3250251" y="3219504"/>
            <a:ext cx="794784" cy="484061"/>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CA4DF9B7-498B-356F-C85F-91D61F573166}"/>
              </a:ext>
            </a:extLst>
          </p:cNvPr>
          <p:cNvSpPr/>
          <p:nvPr/>
        </p:nvSpPr>
        <p:spPr>
          <a:xfrm>
            <a:off x="4171397" y="5018836"/>
            <a:ext cx="2993491" cy="383388"/>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86660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B25EFD-3558-C716-85FE-99BD29F9F5AC}"/>
              </a:ext>
            </a:extLst>
          </p:cNvPr>
          <p:cNvSpPr>
            <a:spLocks noGrp="1"/>
          </p:cNvSpPr>
          <p:nvPr>
            <p:ph type="title"/>
          </p:nvPr>
        </p:nvSpPr>
        <p:spPr/>
        <p:txBody>
          <a:bodyPr>
            <a:normAutofit/>
          </a:bodyPr>
          <a:lstStyle/>
          <a:p>
            <a:r>
              <a:rPr kumimoji="1" lang="en-US" altLang="zh-CN" dirty="0"/>
              <a:t>Expose Model Parameters</a:t>
            </a:r>
            <a:r>
              <a:rPr kumimoji="1" lang="zh-CN" altLang="en-US" dirty="0"/>
              <a:t> </a:t>
            </a:r>
            <a:r>
              <a:rPr kumimoji="1" lang="en-US" altLang="zh-CN" dirty="0"/>
              <a:t>Only</a:t>
            </a:r>
            <a:r>
              <a:rPr kumimoji="1" lang="zh-CN" altLang="en-US" dirty="0"/>
              <a:t> </a:t>
            </a:r>
            <a:r>
              <a:rPr kumimoji="1" lang="en-US" altLang="zh-CN" dirty="0"/>
              <a:t>via</a:t>
            </a:r>
            <a:r>
              <a:rPr kumimoji="1" lang="zh-CN" altLang="en-US" dirty="0"/>
              <a:t> </a:t>
            </a:r>
            <a:br>
              <a:rPr kumimoji="1" lang="en-US" altLang="zh-CN" dirty="0"/>
            </a:br>
            <a:r>
              <a:rPr kumimoji="1" lang="en-US" altLang="zh-CN" dirty="0"/>
              <a:t>Secure</a:t>
            </a:r>
            <a:r>
              <a:rPr kumimoji="1" lang="zh-CN" altLang="en-US" dirty="0"/>
              <a:t> </a:t>
            </a:r>
            <a:r>
              <a:rPr kumimoji="1" lang="en-US" altLang="zh-CN" dirty="0"/>
              <a:t>Computation</a:t>
            </a:r>
            <a:r>
              <a:rPr kumimoji="1" lang="zh-CN" altLang="en-US" dirty="0"/>
              <a:t> </a:t>
            </a:r>
            <a:r>
              <a:rPr kumimoji="1" lang="en-US" altLang="zh-CN" sz="3200" dirty="0">
                <a:solidFill>
                  <a:schemeClr val="tx1">
                    <a:lumMod val="65000"/>
                    <a:lumOff val="35000"/>
                  </a:schemeClr>
                </a:solidFill>
              </a:rPr>
              <a:t>(PP-HFTL,</a:t>
            </a:r>
            <a:r>
              <a:rPr kumimoji="1" lang="zh-CN" altLang="en-US" sz="3200" dirty="0">
                <a:solidFill>
                  <a:schemeClr val="tx1">
                    <a:lumMod val="65000"/>
                    <a:lumOff val="35000"/>
                  </a:schemeClr>
                </a:solidFill>
              </a:rPr>
              <a:t> </a:t>
            </a:r>
            <a:r>
              <a:rPr kumimoji="1" lang="en-US" altLang="zh-CN" sz="3200" dirty="0">
                <a:solidFill>
                  <a:schemeClr val="tx1">
                    <a:lumMod val="65000"/>
                    <a:lumOff val="35000"/>
                  </a:schemeClr>
                </a:solidFill>
              </a:rPr>
              <a:t>Chapter</a:t>
            </a:r>
            <a:r>
              <a:rPr kumimoji="1" lang="zh-CN" altLang="en-US" sz="3200" dirty="0">
                <a:solidFill>
                  <a:schemeClr val="tx1">
                    <a:lumMod val="65000"/>
                    <a:lumOff val="35000"/>
                  </a:schemeClr>
                </a:solidFill>
              </a:rPr>
              <a:t> </a:t>
            </a:r>
            <a:r>
              <a:rPr kumimoji="1" lang="en-US" altLang="zh-CN" sz="3200" dirty="0">
                <a:solidFill>
                  <a:schemeClr val="tx1">
                    <a:lumMod val="65000"/>
                    <a:lumOff val="35000"/>
                  </a:schemeClr>
                </a:solidFill>
              </a:rPr>
              <a:t>6)</a:t>
            </a:r>
            <a:endParaRPr kumimoji="1" lang="zh-CN" altLang="en-US" dirty="0">
              <a:solidFill>
                <a:schemeClr val="tx1">
                  <a:lumMod val="65000"/>
                  <a:lumOff val="35000"/>
                </a:schemeClr>
              </a:solidFill>
            </a:endParaRPr>
          </a:p>
        </p:txBody>
      </p:sp>
      <p:sp>
        <p:nvSpPr>
          <p:cNvPr id="4" name="灯片编号占位符 3">
            <a:extLst>
              <a:ext uri="{FF2B5EF4-FFF2-40B4-BE49-F238E27FC236}">
                <a16:creationId xmlns:a16="http://schemas.microsoft.com/office/drawing/2014/main" id="{30A9667A-6077-FC1B-6990-7E0A760A78E9}"/>
              </a:ext>
            </a:extLst>
          </p:cNvPr>
          <p:cNvSpPr>
            <a:spLocks noGrp="1"/>
          </p:cNvSpPr>
          <p:nvPr>
            <p:ph type="sldNum" sz="quarter" idx="12"/>
          </p:nvPr>
        </p:nvSpPr>
        <p:spPr/>
        <p:txBody>
          <a:bodyPr/>
          <a:lstStyle/>
          <a:p>
            <a:fld id="{E8A41ABE-4B4A-A44C-B1E4-B43F2FA3ED3C}" type="slidenum">
              <a:rPr lang="en-US" smtClean="0"/>
              <a:t>15</a:t>
            </a:fld>
            <a:endParaRPr lang="en-US"/>
          </a:p>
        </p:txBody>
      </p:sp>
      <p:sp>
        <p:nvSpPr>
          <p:cNvPr id="7" name="内容占位符 2">
            <a:extLst>
              <a:ext uri="{FF2B5EF4-FFF2-40B4-BE49-F238E27FC236}">
                <a16:creationId xmlns:a16="http://schemas.microsoft.com/office/drawing/2014/main" id="{A1ECD86E-DE83-16A6-B5E8-2B690F8C114C}"/>
              </a:ext>
            </a:extLst>
          </p:cNvPr>
          <p:cNvSpPr>
            <a:spLocks noGrp="1"/>
          </p:cNvSpPr>
          <p:nvPr>
            <p:ph idx="1"/>
          </p:nvPr>
        </p:nvSpPr>
        <p:spPr>
          <a:xfrm>
            <a:off x="838200" y="1825626"/>
            <a:ext cx="10515600" cy="1378212"/>
          </a:xfrm>
        </p:spPr>
        <p:txBody>
          <a:bodyPr>
            <a:normAutofit/>
          </a:bodyPr>
          <a:lstStyle/>
          <a:p>
            <a:r>
              <a:rPr kumimoji="1" lang="en-US" altLang="zh-CN" sz="2400" dirty="0"/>
              <a:t>Directly</a:t>
            </a:r>
            <a:r>
              <a:rPr kumimoji="1" lang="zh-CN" altLang="en-US" sz="2400" dirty="0"/>
              <a:t> </a:t>
            </a:r>
            <a:r>
              <a:rPr kumimoji="1" lang="en-US" altLang="zh-CN" sz="2400" dirty="0"/>
              <a:t>transform</a:t>
            </a:r>
            <a:r>
              <a:rPr kumimoji="1" lang="zh-CN" altLang="en-US" sz="2400" dirty="0"/>
              <a:t> </a:t>
            </a:r>
            <a:r>
              <a:rPr kumimoji="1" lang="en-US" altLang="zh-CN" sz="2400" dirty="0"/>
              <a:t>original</a:t>
            </a:r>
            <a:r>
              <a:rPr kumimoji="1" lang="zh-CN" altLang="en-US" sz="2400" dirty="0"/>
              <a:t> </a:t>
            </a:r>
            <a:r>
              <a:rPr kumimoji="1" lang="en-US" altLang="zh-CN" sz="2400" dirty="0"/>
              <a:t>dataset</a:t>
            </a:r>
            <a:r>
              <a:rPr kumimoji="1" lang="zh-CN" altLang="en-US" sz="2400" dirty="0"/>
              <a:t> </a:t>
            </a:r>
            <a:r>
              <a:rPr kumimoji="1" lang="en-US" altLang="zh-CN" sz="2400" dirty="0"/>
              <a:t>to</a:t>
            </a:r>
            <a:r>
              <a:rPr kumimoji="1" lang="zh-CN" altLang="en-US" sz="2400" dirty="0"/>
              <a:t> </a:t>
            </a:r>
            <a:r>
              <a:rPr kumimoji="1" lang="en-US" altLang="zh-CN" sz="2400" dirty="0"/>
              <a:t>model</a:t>
            </a:r>
            <a:r>
              <a:rPr kumimoji="1" lang="zh-CN" altLang="en-US" sz="2400" dirty="0"/>
              <a:t> </a:t>
            </a:r>
            <a:r>
              <a:rPr kumimoji="1" lang="en-US" altLang="zh-CN" sz="2400" dirty="0"/>
              <a:t>parameters</a:t>
            </a:r>
            <a:r>
              <a:rPr kumimoji="1" lang="zh-CN" altLang="en-US" sz="2400" dirty="0"/>
              <a:t> </a:t>
            </a:r>
            <a:r>
              <a:rPr kumimoji="1" lang="en-US" altLang="zh-CN" sz="2400" dirty="0"/>
              <a:t>via</a:t>
            </a:r>
            <a:r>
              <a:rPr kumimoji="1" lang="zh-CN" altLang="en-US" sz="2400" dirty="0"/>
              <a:t> </a:t>
            </a:r>
            <a:r>
              <a:rPr kumimoji="1" lang="en-US" altLang="zh-CN" sz="2400" dirty="0"/>
              <a:t>secure</a:t>
            </a:r>
            <a:r>
              <a:rPr kumimoji="1" lang="zh-CN" altLang="en-US" sz="2400" dirty="0"/>
              <a:t> </a:t>
            </a:r>
            <a:r>
              <a:rPr kumimoji="1" lang="en-US" altLang="zh-CN" sz="2400" dirty="0"/>
              <a:t>computation,</a:t>
            </a:r>
            <a:r>
              <a:rPr kumimoji="1" lang="zh-CN" altLang="en-US" sz="2400" dirty="0"/>
              <a:t> </a:t>
            </a:r>
            <a:r>
              <a:rPr kumimoji="1" lang="en-US" altLang="zh-CN" sz="2400" dirty="0"/>
              <a:t>to</a:t>
            </a:r>
            <a:r>
              <a:rPr kumimoji="1" lang="zh-CN" altLang="en-US" sz="2400" dirty="0"/>
              <a:t> </a:t>
            </a:r>
            <a:r>
              <a:rPr kumimoji="1" lang="en-US" altLang="zh-CN" sz="2400" dirty="0"/>
              <a:t>achieve</a:t>
            </a:r>
            <a:r>
              <a:rPr kumimoji="1" lang="zh-CN" altLang="en-US" sz="2400" dirty="0"/>
              <a:t> </a:t>
            </a:r>
            <a:r>
              <a:rPr kumimoji="1" lang="en-US" altLang="zh-CN" sz="2400" dirty="0"/>
              <a:t>high</a:t>
            </a:r>
            <a:r>
              <a:rPr kumimoji="1" lang="zh-CN" altLang="en-US" sz="2400" dirty="0"/>
              <a:t> </a:t>
            </a:r>
            <a:r>
              <a:rPr kumimoji="1" lang="en-US" altLang="zh-CN" sz="2400" dirty="0"/>
              <a:t>utility</a:t>
            </a:r>
            <a:r>
              <a:rPr kumimoji="1" lang="zh-CN" altLang="en-US" sz="2400" dirty="0"/>
              <a:t> </a:t>
            </a:r>
            <a:r>
              <a:rPr kumimoji="1" lang="en-US" altLang="zh-CN" sz="2400" dirty="0"/>
              <a:t>and</a:t>
            </a:r>
            <a:r>
              <a:rPr kumimoji="1" lang="zh-CN" altLang="en-US" sz="2400" dirty="0"/>
              <a:t> </a:t>
            </a:r>
            <a:r>
              <a:rPr kumimoji="1" lang="en-US" altLang="zh-CN" sz="2400" dirty="0"/>
              <a:t>strong</a:t>
            </a:r>
            <a:r>
              <a:rPr kumimoji="1" lang="zh-CN" altLang="en-US" sz="2400" dirty="0"/>
              <a:t> </a:t>
            </a:r>
            <a:r>
              <a:rPr kumimoji="1" lang="en-US" altLang="zh-CN" sz="2400" dirty="0"/>
              <a:t>privacy</a:t>
            </a:r>
            <a:r>
              <a:rPr kumimoji="1" lang="zh-CN" altLang="en-US" sz="2400" dirty="0"/>
              <a:t> </a:t>
            </a:r>
            <a:r>
              <a:rPr kumimoji="1" lang="en-US" altLang="zh-CN" sz="2400" dirty="0"/>
              <a:t>protection.</a:t>
            </a:r>
            <a:r>
              <a:rPr kumimoji="1" lang="zh-CN" altLang="en-US" sz="2400" dirty="0"/>
              <a:t> </a:t>
            </a:r>
            <a:endParaRPr kumimoji="1" lang="en-US" altLang="zh-CN" sz="2400" dirty="0"/>
          </a:p>
          <a:p>
            <a:r>
              <a:rPr lang="en-US" altLang="zh-CN" sz="2400" dirty="0">
                <a:solidFill>
                  <a:srgbClr val="0E0E0E"/>
                </a:solidFill>
              </a:rPr>
              <a:t>Adapted</a:t>
            </a:r>
            <a:r>
              <a:rPr lang="zh-CN" altLang="en-US" sz="2400" dirty="0">
                <a:solidFill>
                  <a:srgbClr val="0E0E0E"/>
                </a:solidFill>
              </a:rPr>
              <a:t> </a:t>
            </a:r>
            <a:r>
              <a:rPr lang="en-US" altLang="zh-CN" sz="2400" dirty="0">
                <a:solidFill>
                  <a:srgbClr val="0E0E0E"/>
                </a:solidFill>
              </a:rPr>
              <a:t>MNIE</a:t>
            </a:r>
            <a:r>
              <a:rPr lang="zh-CN" altLang="en-US" sz="2400" dirty="0">
                <a:solidFill>
                  <a:srgbClr val="0E0E0E"/>
                </a:solidFill>
              </a:rPr>
              <a:t> </a:t>
            </a:r>
            <a:r>
              <a:rPr lang="en-US" altLang="zh-CN" sz="2400" dirty="0">
                <a:solidFill>
                  <a:srgbClr val="0E0E0E"/>
                </a:solidFill>
              </a:rPr>
              <a:t>objective</a:t>
            </a:r>
            <a:r>
              <a:rPr lang="zh-CN" altLang="en-US" sz="2400" dirty="0">
                <a:solidFill>
                  <a:srgbClr val="0E0E0E"/>
                </a:solidFill>
              </a:rPr>
              <a:t> </a:t>
            </a:r>
            <a:r>
              <a:rPr lang="en-US" altLang="zh-CN" sz="2400" dirty="0">
                <a:solidFill>
                  <a:srgbClr val="0E0E0E"/>
                </a:solidFill>
              </a:rPr>
              <a:t>function:</a:t>
            </a:r>
          </a:p>
        </p:txBody>
      </p:sp>
      <p:pic>
        <p:nvPicPr>
          <p:cNvPr id="5" name="图片 4">
            <a:extLst>
              <a:ext uri="{FF2B5EF4-FFF2-40B4-BE49-F238E27FC236}">
                <a16:creationId xmlns:a16="http://schemas.microsoft.com/office/drawing/2014/main" id="{B0677D6C-ED1A-2BFD-D058-59FB52F1A604}"/>
              </a:ext>
            </a:extLst>
          </p:cNvPr>
          <p:cNvPicPr>
            <a:picLocks noChangeAspect="1"/>
          </p:cNvPicPr>
          <p:nvPr/>
        </p:nvPicPr>
        <p:blipFill>
          <a:blip r:embed="rId3"/>
          <a:stretch>
            <a:fillRect/>
          </a:stretch>
        </p:blipFill>
        <p:spPr>
          <a:xfrm>
            <a:off x="1734310" y="3096612"/>
            <a:ext cx="9090338" cy="3632077"/>
          </a:xfrm>
          <a:prstGeom prst="rect">
            <a:avLst/>
          </a:prstGeom>
        </p:spPr>
      </p:pic>
      <p:sp>
        <p:nvSpPr>
          <p:cNvPr id="6" name="矩形 5">
            <a:extLst>
              <a:ext uri="{FF2B5EF4-FFF2-40B4-BE49-F238E27FC236}">
                <a16:creationId xmlns:a16="http://schemas.microsoft.com/office/drawing/2014/main" id="{1A1E6526-CDD2-08F7-2097-FFA6E592FD17}"/>
              </a:ext>
            </a:extLst>
          </p:cNvPr>
          <p:cNvSpPr/>
          <p:nvPr/>
        </p:nvSpPr>
        <p:spPr>
          <a:xfrm>
            <a:off x="6671144" y="3090282"/>
            <a:ext cx="3849205" cy="484061"/>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a16="http://schemas.microsoft.com/office/drawing/2014/main" id="{FA1989FD-B768-16BE-2EBE-291EDC22AA74}"/>
              </a:ext>
            </a:extLst>
          </p:cNvPr>
          <p:cNvSpPr/>
          <p:nvPr/>
        </p:nvSpPr>
        <p:spPr>
          <a:xfrm>
            <a:off x="3212673" y="3094026"/>
            <a:ext cx="794784" cy="484061"/>
          </a:xfrm>
          <a:prstGeom prst="rect">
            <a:avLst/>
          </a:prstGeom>
          <a:solidFill>
            <a:srgbClr val="FFE958">
              <a:alpha val="1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57549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89FAB-B27B-C269-57DC-95981C22F82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D717316E-154D-67B7-EF01-5CF1A62A74D3}"/>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2F9FE857-1CC0-FD85-8205-94852B1917DC}"/>
              </a:ext>
            </a:extLst>
          </p:cNvPr>
          <p:cNvSpPr txBox="1"/>
          <p:nvPr/>
        </p:nvSpPr>
        <p:spPr>
          <a:xfrm flipH="1">
            <a:off x="1398132" y="1563483"/>
            <a:ext cx="9395734" cy="671851"/>
          </a:xfrm>
          <a:prstGeom prst="rect">
            <a:avLst/>
          </a:prstGeom>
          <a:noFill/>
        </p:spPr>
        <p:txBody>
          <a:bodyPr wrap="square" rtlCol="0">
            <a:spAutoFit/>
          </a:bodyPr>
          <a:lstStyle/>
          <a:p>
            <a:pPr>
              <a:lnSpc>
                <a:spcPct val="150000"/>
              </a:lnSpc>
            </a:pPr>
            <a:r>
              <a:rPr lang="en-US" altLang="zh-CN" sz="2800" b="1" dirty="0">
                <a:solidFill>
                  <a:srgbClr val="D09B2C"/>
                </a:solidFill>
              </a:rPr>
              <a:t>3. LPSC:</a:t>
            </a:r>
            <a:r>
              <a:rPr lang="zh-CN" altLang="en-US" sz="2800" b="1" dirty="0">
                <a:solidFill>
                  <a:srgbClr val="D09B2C"/>
                </a:solidFill>
              </a:rPr>
              <a:t> </a:t>
            </a:r>
            <a:r>
              <a:rPr lang="en-US" altLang="zh-CN" sz="2800" b="1" dirty="0">
                <a:solidFill>
                  <a:srgbClr val="D09B2C"/>
                </a:solidFill>
              </a:rPr>
              <a:t>Label Privacy Source Coding in VFL</a:t>
            </a:r>
            <a:r>
              <a:rPr lang="zh-CN" altLang="en-US" sz="2800" b="1" dirty="0">
                <a:solidFill>
                  <a:srgbClr val="D09B2C"/>
                </a:solidFill>
              </a:rPr>
              <a:t> </a:t>
            </a:r>
            <a:r>
              <a:rPr lang="en-US" altLang="zh-CN" sz="2800" b="1" dirty="0">
                <a:solidFill>
                  <a:srgbClr val="D09B2C"/>
                </a:solidFill>
              </a:rPr>
              <a:t>(ECML</a:t>
            </a:r>
            <a:r>
              <a:rPr lang="zh-CN" altLang="en-US" sz="2800" b="1" dirty="0">
                <a:solidFill>
                  <a:srgbClr val="D09B2C"/>
                </a:solidFill>
              </a:rPr>
              <a:t> </a:t>
            </a:r>
            <a:r>
              <a:rPr lang="en-US" altLang="zh-CN" sz="2800" b="1" dirty="0">
                <a:solidFill>
                  <a:srgbClr val="D09B2C"/>
                </a:solidFill>
              </a:rPr>
              <a:t>PKDD</a:t>
            </a:r>
            <a:r>
              <a:rPr lang="zh-CN" altLang="en-US" sz="2800" b="1" dirty="0">
                <a:solidFill>
                  <a:srgbClr val="D09B2C"/>
                </a:solidFill>
              </a:rPr>
              <a:t> </a:t>
            </a:r>
            <a:r>
              <a:rPr lang="en-US" altLang="zh-CN" sz="2800" b="1" dirty="0">
                <a:solidFill>
                  <a:srgbClr val="D09B2C"/>
                </a:solidFill>
              </a:rPr>
              <a:t>2024)</a:t>
            </a:r>
          </a:p>
        </p:txBody>
      </p:sp>
      <p:cxnSp>
        <p:nvCxnSpPr>
          <p:cNvPr id="211" name="直接连接符 210">
            <a:extLst>
              <a:ext uri="{FF2B5EF4-FFF2-40B4-BE49-F238E27FC236}">
                <a16:creationId xmlns:a16="http://schemas.microsoft.com/office/drawing/2014/main" id="{59DA472C-2AF4-1323-2F11-2251B166DAF6}"/>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DF6E5EA7-D435-0A76-C125-288360FC94BC}"/>
              </a:ext>
            </a:extLst>
          </p:cNvPr>
          <p:cNvSpPr>
            <a:spLocks noGrp="1"/>
          </p:cNvSpPr>
          <p:nvPr>
            <p:ph type="sldNum" sz="quarter" idx="12"/>
          </p:nvPr>
        </p:nvSpPr>
        <p:spPr/>
        <p:txBody>
          <a:bodyPr/>
          <a:lstStyle/>
          <a:p>
            <a:fld id="{655BFCAE-ED40-45A8-B1AB-06AF831E9D67}" type="slidenum">
              <a:rPr lang="zh-CN" altLang="en-US" smtClean="0"/>
              <a:t>16</a:t>
            </a:fld>
            <a:endParaRPr lang="zh-CN" altLang="en-US" dirty="0"/>
          </a:p>
        </p:txBody>
      </p:sp>
      <p:pic>
        <p:nvPicPr>
          <p:cNvPr id="14" name="图片 13">
            <a:extLst>
              <a:ext uri="{FF2B5EF4-FFF2-40B4-BE49-F238E27FC236}">
                <a16:creationId xmlns:a16="http://schemas.microsoft.com/office/drawing/2014/main" id="{A04EE41C-96EA-30CF-70E4-26D09748863E}"/>
              </a:ext>
            </a:extLst>
          </p:cNvPr>
          <p:cNvPicPr>
            <a:picLocks noChangeAspect="1"/>
          </p:cNvPicPr>
          <p:nvPr/>
        </p:nvPicPr>
        <p:blipFill>
          <a:blip r:embed="rId3"/>
          <a:stretch>
            <a:fillRect/>
          </a:stretch>
        </p:blipFill>
        <p:spPr>
          <a:xfrm>
            <a:off x="2316920" y="2528485"/>
            <a:ext cx="7558149" cy="4146949"/>
          </a:xfrm>
          <a:prstGeom prst="rect">
            <a:avLst/>
          </a:prstGeom>
        </p:spPr>
      </p:pic>
    </p:spTree>
    <p:extLst>
      <p:ext uri="{BB962C8B-B14F-4D97-AF65-F5344CB8AC3E}">
        <p14:creationId xmlns:p14="http://schemas.microsoft.com/office/powerpoint/2010/main" val="1818289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95ED2C-7CCF-50B1-D6AE-69BF28B64AE7}"/>
              </a:ext>
            </a:extLst>
          </p:cNvPr>
          <p:cNvSpPr>
            <a:spLocks noGrp="1"/>
          </p:cNvSpPr>
          <p:nvPr>
            <p:ph type="title"/>
          </p:nvPr>
        </p:nvSpPr>
        <p:spPr/>
        <p:txBody>
          <a:bodyPr/>
          <a:lstStyle/>
          <a:p>
            <a:r>
              <a:rPr kumimoji="1" lang="en-US" altLang="zh-CN" dirty="0"/>
              <a:t>Vanilla VFL and Privacy Threats</a:t>
            </a:r>
            <a:endParaRPr kumimoji="1" lang="zh-CN" altLang="en-US" dirty="0"/>
          </a:p>
        </p:txBody>
      </p:sp>
      <p:sp>
        <p:nvSpPr>
          <p:cNvPr id="3" name="内容占位符 2">
            <a:extLst>
              <a:ext uri="{FF2B5EF4-FFF2-40B4-BE49-F238E27FC236}">
                <a16:creationId xmlns:a16="http://schemas.microsoft.com/office/drawing/2014/main" id="{FEF9FDDC-D1D9-26C2-93F4-8602D0087DF1}"/>
              </a:ext>
            </a:extLst>
          </p:cNvPr>
          <p:cNvSpPr>
            <a:spLocks noGrp="1"/>
          </p:cNvSpPr>
          <p:nvPr>
            <p:ph idx="1"/>
          </p:nvPr>
        </p:nvSpPr>
        <p:spPr>
          <a:xfrm>
            <a:off x="677242" y="1816852"/>
            <a:ext cx="5517818" cy="3948619"/>
          </a:xfrm>
        </p:spPr>
        <p:txBody>
          <a:bodyPr>
            <a:noAutofit/>
          </a:bodyPr>
          <a:lstStyle/>
          <a:p>
            <a:pPr marL="0" indent="0">
              <a:buNone/>
            </a:pPr>
            <a:r>
              <a:rPr kumimoji="1" lang="en-US" altLang="zh-CN" sz="2200" dirty="0"/>
              <a:t>Existing methods</a:t>
            </a:r>
            <a:r>
              <a:rPr kumimoji="1" lang="zh-CN" altLang="en-US" sz="2200" dirty="0"/>
              <a:t> </a:t>
            </a:r>
            <a:r>
              <a:rPr kumimoji="1" lang="en-US" altLang="zh-CN" sz="2000" dirty="0"/>
              <a:t>[Li</a:t>
            </a:r>
            <a:r>
              <a:rPr kumimoji="1" lang="zh-CN" altLang="en-US" sz="2000" dirty="0"/>
              <a:t> </a:t>
            </a:r>
            <a:r>
              <a:rPr kumimoji="1" lang="en-US" altLang="zh-CN" sz="2000" dirty="0"/>
              <a:t>et</a:t>
            </a:r>
            <a:r>
              <a:rPr kumimoji="1" lang="zh-CN" altLang="en-US" sz="2000" dirty="0"/>
              <a:t> </a:t>
            </a:r>
            <a:r>
              <a:rPr kumimoji="1" lang="en-US" altLang="zh-CN" sz="2000" dirty="0"/>
              <a:t>al.,</a:t>
            </a:r>
            <a:r>
              <a:rPr kumimoji="1" lang="zh-CN" altLang="en-US" sz="2000" dirty="0"/>
              <a:t> </a:t>
            </a:r>
            <a:r>
              <a:rPr kumimoji="1" lang="en-US" altLang="zh-CN" sz="2000" dirty="0"/>
              <a:t>2022,</a:t>
            </a:r>
            <a:r>
              <a:rPr kumimoji="1" lang="zh-CN" altLang="en-US" sz="2000" dirty="0"/>
              <a:t> </a:t>
            </a:r>
            <a:r>
              <a:rPr kumimoji="1" lang="en-US" altLang="zh-CN" sz="2000" dirty="0"/>
              <a:t>Fu</a:t>
            </a:r>
            <a:r>
              <a:rPr kumimoji="1" lang="zh-CN" altLang="en-US" sz="2000" dirty="0"/>
              <a:t> </a:t>
            </a:r>
            <a:r>
              <a:rPr kumimoji="1" lang="en-US" altLang="zh-CN" sz="2000" dirty="0"/>
              <a:t>et</a:t>
            </a:r>
            <a:r>
              <a:rPr kumimoji="1" lang="zh-CN" altLang="en-US" sz="2000" dirty="0"/>
              <a:t> </a:t>
            </a:r>
            <a:r>
              <a:rPr kumimoji="1" lang="en-US" altLang="zh-CN" sz="2000" dirty="0"/>
              <a:t>al.,</a:t>
            </a:r>
            <a:r>
              <a:rPr kumimoji="1" lang="zh-CN" altLang="en-US" sz="2000" dirty="0"/>
              <a:t> </a:t>
            </a:r>
            <a:r>
              <a:rPr kumimoji="1" lang="en-US" altLang="zh-CN" sz="2000" dirty="0"/>
              <a:t>2022]:</a:t>
            </a:r>
          </a:p>
          <a:p>
            <a:r>
              <a:rPr kumimoji="1" lang="en-US" altLang="zh-CN" sz="2200" dirty="0"/>
              <a:t>Adopt a model-splitting paradigm:</a:t>
            </a:r>
          </a:p>
          <a:p>
            <a:pPr lvl="1"/>
            <a:r>
              <a:rPr kumimoji="1" lang="en-US" altLang="zh-CN" sz="2200" dirty="0"/>
              <a:t>Top model protects label.</a:t>
            </a:r>
          </a:p>
          <a:p>
            <a:pPr lvl="1"/>
            <a:r>
              <a:rPr kumimoji="1" lang="en-US" altLang="zh-CN" sz="2200" dirty="0"/>
              <a:t>Bottom models protect features. </a:t>
            </a:r>
          </a:p>
          <a:p>
            <a:r>
              <a:rPr kumimoji="1" lang="en-US" altLang="zh-CN" sz="2200" dirty="0"/>
              <a:t>Dilemmas: </a:t>
            </a:r>
            <a:r>
              <a:rPr kumimoji="1" lang="zh-CN" altLang="en-US" sz="2200" dirty="0"/>
              <a:t> </a:t>
            </a:r>
            <a:r>
              <a:rPr kumimoji="1" lang="en-US" altLang="zh-CN" sz="2200" dirty="0"/>
              <a:t>existing</a:t>
            </a:r>
            <a:r>
              <a:rPr kumimoji="1" lang="zh-CN" altLang="en-US" sz="2200" dirty="0"/>
              <a:t> </a:t>
            </a:r>
            <a:r>
              <a:rPr kumimoji="1" lang="en-US" altLang="zh-CN" sz="2200" dirty="0"/>
              <a:t>perturbation</a:t>
            </a:r>
            <a:r>
              <a:rPr kumimoji="1" lang="zh-CN" altLang="en-US" sz="2200" dirty="0"/>
              <a:t> </a:t>
            </a:r>
            <a:r>
              <a:rPr kumimoji="1" lang="en-US" altLang="zh-CN" sz="2200" dirty="0"/>
              <a:t>methods</a:t>
            </a:r>
            <a:r>
              <a:rPr kumimoji="1" lang="zh-CN" altLang="en-US" sz="2200" dirty="0"/>
              <a:t> </a:t>
            </a:r>
            <a:r>
              <a:rPr kumimoji="1" lang="en-US" altLang="zh-CN" sz="2200" dirty="0"/>
              <a:t>leads</a:t>
            </a:r>
            <a:r>
              <a:rPr kumimoji="1" lang="zh-CN" altLang="en-US" sz="2200" dirty="0"/>
              <a:t> </a:t>
            </a:r>
            <a:r>
              <a:rPr kumimoji="1" lang="en-US" altLang="zh-CN" sz="2200" dirty="0"/>
              <a:t>to</a:t>
            </a:r>
            <a:r>
              <a:rPr kumimoji="1" lang="zh-CN" altLang="en-US" sz="2200" dirty="0"/>
              <a:t> </a:t>
            </a:r>
            <a:r>
              <a:rPr kumimoji="1" lang="en-US" altLang="zh-CN" sz="2200" b="1" dirty="0"/>
              <a:t>privacy-utility trade-off</a:t>
            </a:r>
            <a:r>
              <a:rPr kumimoji="1" lang="en-US" altLang="zh-CN" sz="2200" dirty="0"/>
              <a:t>.</a:t>
            </a:r>
          </a:p>
          <a:p>
            <a:r>
              <a:rPr kumimoji="1" lang="en-US" altLang="zh-CN" sz="2200" dirty="0"/>
              <a:t>Fundamental cause: directly train forward embeddings to fit labels</a:t>
            </a:r>
            <a:r>
              <a:rPr kumimoji="1" lang="en-US" altLang="zh-CN" sz="2200" b="1" dirty="0"/>
              <a:t>,</a:t>
            </a:r>
            <a:r>
              <a:rPr kumimoji="1" lang="zh-CN" altLang="en-US" sz="2200" b="1" dirty="0"/>
              <a:t> </a:t>
            </a:r>
            <a:r>
              <a:rPr kumimoji="1" lang="en-US" altLang="zh-CN" sz="2200" dirty="0"/>
              <a:t>which</a:t>
            </a:r>
            <a:r>
              <a:rPr kumimoji="1" lang="zh-CN" altLang="en-US" sz="2200" dirty="0"/>
              <a:t> </a:t>
            </a:r>
            <a:r>
              <a:rPr kumimoji="1" lang="en-US" altLang="zh-CN" sz="2200" dirty="0"/>
              <a:t>contains</a:t>
            </a:r>
            <a:r>
              <a:rPr kumimoji="1" lang="zh-CN" altLang="en-US" sz="2200" dirty="0"/>
              <a:t> </a:t>
            </a:r>
            <a:r>
              <a:rPr kumimoji="1" lang="en-US" altLang="zh-CN" sz="2200" b="1" dirty="0"/>
              <a:t>unnecessary</a:t>
            </a:r>
            <a:r>
              <a:rPr kumimoji="1" lang="zh-CN" altLang="en-US" sz="2200" dirty="0"/>
              <a:t> </a:t>
            </a:r>
            <a:r>
              <a:rPr kumimoji="1" lang="en-US" altLang="zh-CN" sz="2200" b="1" dirty="0"/>
              <a:t>information</a:t>
            </a:r>
            <a:r>
              <a:rPr kumimoji="1" lang="zh-CN" altLang="en-US" sz="2200" b="1" dirty="0"/>
              <a:t> </a:t>
            </a:r>
            <a:r>
              <a:rPr kumimoji="1" lang="en-US" altLang="zh-CN" sz="2200" b="1" dirty="0"/>
              <a:t>exposure</a:t>
            </a:r>
            <a:r>
              <a:rPr kumimoji="1" lang="en-US" altLang="zh-CN" sz="2200" dirty="0"/>
              <a:t>. </a:t>
            </a:r>
          </a:p>
        </p:txBody>
      </p:sp>
      <p:sp>
        <p:nvSpPr>
          <p:cNvPr id="5" name="文本框 4">
            <a:extLst>
              <a:ext uri="{FF2B5EF4-FFF2-40B4-BE49-F238E27FC236}">
                <a16:creationId xmlns:a16="http://schemas.microsoft.com/office/drawing/2014/main" id="{2B66DB14-E94A-B94D-B4F0-A8CB524533B1}"/>
              </a:ext>
            </a:extLst>
          </p:cNvPr>
          <p:cNvSpPr txBox="1"/>
          <p:nvPr/>
        </p:nvSpPr>
        <p:spPr>
          <a:xfrm>
            <a:off x="6714123" y="5407581"/>
            <a:ext cx="4499630" cy="369332"/>
          </a:xfrm>
          <a:prstGeom prst="rect">
            <a:avLst/>
          </a:prstGeom>
          <a:noFill/>
        </p:spPr>
        <p:txBody>
          <a:bodyPr wrap="none" rtlCol="0">
            <a:spAutoFit/>
          </a:bodyPr>
          <a:lstStyle/>
          <a:p>
            <a:r>
              <a:rPr kumimoji="1" lang="en-US" altLang="zh-CN" dirty="0"/>
              <a:t>Figure</a:t>
            </a:r>
            <a:r>
              <a:rPr kumimoji="1" lang="zh-CN" altLang="en-US" dirty="0"/>
              <a:t> </a:t>
            </a:r>
            <a:r>
              <a:rPr kumimoji="1" lang="en-US" altLang="zh-CN" dirty="0"/>
              <a:t>3.1:</a:t>
            </a:r>
            <a:r>
              <a:rPr kumimoji="1" lang="zh-CN" altLang="en-US" dirty="0"/>
              <a:t> </a:t>
            </a:r>
            <a:r>
              <a:rPr kumimoji="1" lang="en-US" altLang="zh-CN" dirty="0"/>
              <a:t>Vanilla</a:t>
            </a:r>
            <a:r>
              <a:rPr kumimoji="1" lang="zh-CN" altLang="en-US" dirty="0"/>
              <a:t> </a:t>
            </a:r>
            <a:r>
              <a:rPr kumimoji="1" lang="en-US" altLang="zh-CN" dirty="0"/>
              <a:t>VFL</a:t>
            </a:r>
            <a:r>
              <a:rPr kumimoji="1" lang="zh-CN" altLang="en-US" dirty="0"/>
              <a:t> </a:t>
            </a:r>
            <a:r>
              <a:rPr kumimoji="1" lang="en-US" altLang="zh-CN" dirty="0"/>
              <a:t>and</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threat</a:t>
            </a:r>
            <a:endParaRPr kumimoji="1" lang="zh-CN" altLang="en-US" dirty="0"/>
          </a:p>
        </p:txBody>
      </p:sp>
      <p:pic>
        <p:nvPicPr>
          <p:cNvPr id="6" name="图片 5">
            <a:extLst>
              <a:ext uri="{FF2B5EF4-FFF2-40B4-BE49-F238E27FC236}">
                <a16:creationId xmlns:a16="http://schemas.microsoft.com/office/drawing/2014/main" id="{7AF05175-AEC1-9ECF-C7DA-E699AAD61E1F}"/>
              </a:ext>
            </a:extLst>
          </p:cNvPr>
          <p:cNvPicPr>
            <a:picLocks noChangeAspect="1"/>
          </p:cNvPicPr>
          <p:nvPr/>
        </p:nvPicPr>
        <p:blipFill>
          <a:blip r:embed="rId3"/>
          <a:stretch>
            <a:fillRect/>
          </a:stretch>
        </p:blipFill>
        <p:spPr>
          <a:xfrm>
            <a:off x="6096000" y="1816852"/>
            <a:ext cx="5735877" cy="3551103"/>
          </a:xfrm>
          <a:prstGeom prst="rect">
            <a:avLst/>
          </a:prstGeom>
        </p:spPr>
      </p:pic>
      <p:sp>
        <p:nvSpPr>
          <p:cNvPr id="7" name="文本框 6">
            <a:extLst>
              <a:ext uri="{FF2B5EF4-FFF2-40B4-BE49-F238E27FC236}">
                <a16:creationId xmlns:a16="http://schemas.microsoft.com/office/drawing/2014/main" id="{B51A5822-E6DE-90A4-0665-21A5579595C6}"/>
              </a:ext>
            </a:extLst>
          </p:cNvPr>
          <p:cNvSpPr txBox="1"/>
          <p:nvPr/>
        </p:nvSpPr>
        <p:spPr>
          <a:xfrm>
            <a:off x="323753" y="6068844"/>
            <a:ext cx="11544494" cy="830997"/>
          </a:xfrm>
          <a:prstGeom prst="rect">
            <a:avLst/>
          </a:prstGeom>
          <a:noFill/>
        </p:spPr>
        <p:txBody>
          <a:bodyPr wrap="square" rtlCol="0">
            <a:spAutoFit/>
          </a:bodyPr>
          <a:lstStyle/>
          <a:p>
            <a:pPr marL="171450" indent="-171450">
              <a:buFont typeface="Arial" panose="020B0604020202020204" pitchFamily="34" charset="0"/>
              <a:buChar char="•"/>
            </a:pPr>
            <a:r>
              <a:rPr kumimoji="1" lang="en-US" altLang="zh-CN" sz="1200" dirty="0">
                <a:solidFill>
                  <a:schemeClr val="tx1">
                    <a:lumMod val="65000"/>
                    <a:lumOff val="35000"/>
                  </a:schemeClr>
                </a:solidFill>
              </a:rPr>
              <a:t>Oscar Li, </a:t>
            </a:r>
            <a:r>
              <a:rPr kumimoji="1" lang="en-US" altLang="zh-CN" sz="1200" dirty="0" err="1">
                <a:solidFill>
                  <a:schemeClr val="tx1">
                    <a:lumMod val="65000"/>
                    <a:lumOff val="35000"/>
                  </a:schemeClr>
                </a:solidFill>
              </a:rPr>
              <a:t>Jiankai</a:t>
            </a:r>
            <a:r>
              <a:rPr kumimoji="1" lang="en-US" altLang="zh-CN" sz="1200" dirty="0">
                <a:solidFill>
                  <a:schemeClr val="tx1">
                    <a:lumMod val="65000"/>
                    <a:lumOff val="35000"/>
                  </a:schemeClr>
                </a:solidFill>
              </a:rPr>
              <a:t> Sun, Xin Yang, </a:t>
            </a:r>
            <a:r>
              <a:rPr kumimoji="1" lang="en-US" altLang="zh-CN" sz="1200" dirty="0" err="1">
                <a:solidFill>
                  <a:schemeClr val="tx1">
                    <a:lumMod val="65000"/>
                    <a:lumOff val="35000"/>
                  </a:schemeClr>
                </a:solidFill>
              </a:rPr>
              <a:t>Weihao</a:t>
            </a:r>
            <a:r>
              <a:rPr kumimoji="1" lang="en-US" altLang="zh-CN" sz="1200" dirty="0">
                <a:solidFill>
                  <a:schemeClr val="tx1">
                    <a:lumMod val="65000"/>
                    <a:lumOff val="35000"/>
                  </a:schemeClr>
                </a:solidFill>
              </a:rPr>
              <a:t> Gao, </a:t>
            </a:r>
            <a:r>
              <a:rPr kumimoji="1" lang="en-US" altLang="zh-CN" sz="1200" dirty="0" err="1">
                <a:solidFill>
                  <a:schemeClr val="tx1">
                    <a:lumMod val="65000"/>
                    <a:lumOff val="35000"/>
                  </a:schemeClr>
                </a:solidFill>
              </a:rPr>
              <a:t>Hongyi</a:t>
            </a:r>
            <a:r>
              <a:rPr kumimoji="1" lang="en-US" altLang="zh-CN" sz="1200" dirty="0">
                <a:solidFill>
                  <a:schemeClr val="tx1">
                    <a:lumMod val="65000"/>
                    <a:lumOff val="35000"/>
                  </a:schemeClr>
                </a:solidFill>
              </a:rPr>
              <a:t> Zhang, </a:t>
            </a:r>
            <a:r>
              <a:rPr kumimoji="1" lang="en-US" altLang="zh-CN" sz="1200" dirty="0" err="1">
                <a:solidFill>
                  <a:schemeClr val="tx1">
                    <a:lumMod val="65000"/>
                    <a:lumOff val="35000"/>
                  </a:schemeClr>
                </a:solidFill>
              </a:rPr>
              <a:t>Junyuan</a:t>
            </a:r>
            <a:r>
              <a:rPr kumimoji="1" lang="en-US" altLang="zh-CN" sz="1200" dirty="0">
                <a:solidFill>
                  <a:schemeClr val="tx1">
                    <a:lumMod val="65000"/>
                    <a:lumOff val="35000"/>
                  </a:schemeClr>
                </a:solidFill>
              </a:rPr>
              <a:t> Xie, Virginia,</a:t>
            </a:r>
            <a:r>
              <a:rPr kumimoji="1" lang="zh-CN" altLang="en-US" sz="1200" dirty="0">
                <a:solidFill>
                  <a:schemeClr val="tx1">
                    <a:lumMod val="65000"/>
                    <a:lumOff val="35000"/>
                  </a:schemeClr>
                </a:solidFill>
              </a:rPr>
              <a:t> </a:t>
            </a:r>
            <a:r>
              <a:rPr kumimoji="1" lang="en-US" altLang="zh-CN" sz="1200" dirty="0">
                <a:solidFill>
                  <a:schemeClr val="tx1">
                    <a:lumMod val="65000"/>
                    <a:lumOff val="35000"/>
                  </a:schemeClr>
                </a:solidFill>
              </a:rPr>
              <a:t>Smith, and Chong Wang. Label leakage and protection in two-party split learning.</a:t>
            </a:r>
            <a:r>
              <a:rPr kumimoji="1" lang="zh-CN" altLang="en-US" sz="1200" dirty="0">
                <a:solidFill>
                  <a:schemeClr val="tx1">
                    <a:lumMod val="65000"/>
                    <a:lumOff val="35000"/>
                  </a:schemeClr>
                </a:solidFill>
              </a:rPr>
              <a:t> </a:t>
            </a:r>
            <a:r>
              <a:rPr kumimoji="1" lang="en-US" altLang="zh-CN" sz="1200" dirty="0">
                <a:solidFill>
                  <a:schemeClr val="tx1">
                    <a:lumMod val="65000"/>
                    <a:lumOff val="35000"/>
                  </a:schemeClr>
                </a:solidFill>
              </a:rPr>
              <a:t>International Conference on Learning Representations (ICLR), 2022.</a:t>
            </a:r>
          </a:p>
          <a:p>
            <a:pPr marL="171450" indent="-171450">
              <a:buFont typeface="Arial" panose="020B0604020202020204" pitchFamily="34" charset="0"/>
              <a:buChar char="•"/>
            </a:pPr>
            <a:r>
              <a:rPr kumimoji="1" lang="en-US" altLang="zh-CN" sz="1200" dirty="0">
                <a:solidFill>
                  <a:schemeClr val="tx1">
                    <a:lumMod val="65000"/>
                    <a:lumOff val="35000"/>
                  </a:schemeClr>
                </a:solidFill>
              </a:rPr>
              <a:t>Chong Fu, </a:t>
            </a:r>
            <a:r>
              <a:rPr kumimoji="1" lang="en-US" altLang="zh-CN" sz="1200" dirty="0" err="1">
                <a:solidFill>
                  <a:schemeClr val="tx1">
                    <a:lumMod val="65000"/>
                    <a:lumOff val="35000"/>
                  </a:schemeClr>
                </a:solidFill>
              </a:rPr>
              <a:t>Xuhong</a:t>
            </a:r>
            <a:r>
              <a:rPr kumimoji="1" lang="en-US" altLang="zh-CN" sz="1200" dirty="0">
                <a:solidFill>
                  <a:schemeClr val="tx1">
                    <a:lumMod val="65000"/>
                    <a:lumOff val="35000"/>
                  </a:schemeClr>
                </a:solidFill>
              </a:rPr>
              <a:t> Zhang, </a:t>
            </a:r>
            <a:r>
              <a:rPr kumimoji="1" lang="en-US" altLang="zh-CN" sz="1200" dirty="0" err="1">
                <a:solidFill>
                  <a:schemeClr val="tx1">
                    <a:lumMod val="65000"/>
                    <a:lumOff val="35000"/>
                  </a:schemeClr>
                </a:solidFill>
              </a:rPr>
              <a:t>Shouling</a:t>
            </a:r>
            <a:r>
              <a:rPr kumimoji="1" lang="en-US" altLang="zh-CN" sz="1200" dirty="0">
                <a:solidFill>
                  <a:schemeClr val="tx1">
                    <a:lumMod val="65000"/>
                    <a:lumOff val="35000"/>
                  </a:schemeClr>
                </a:solidFill>
              </a:rPr>
              <a:t> Ji, </a:t>
            </a:r>
            <a:r>
              <a:rPr kumimoji="1" lang="en-US" altLang="zh-CN" sz="1200" dirty="0" err="1">
                <a:solidFill>
                  <a:schemeClr val="tx1">
                    <a:lumMod val="65000"/>
                    <a:lumOff val="35000"/>
                  </a:schemeClr>
                </a:solidFill>
              </a:rPr>
              <a:t>Jinyin</a:t>
            </a:r>
            <a:r>
              <a:rPr kumimoji="1" lang="en-US" altLang="zh-CN" sz="1200" dirty="0">
                <a:solidFill>
                  <a:schemeClr val="tx1">
                    <a:lumMod val="65000"/>
                    <a:lumOff val="35000"/>
                  </a:schemeClr>
                </a:solidFill>
              </a:rPr>
              <a:t> Chen, </a:t>
            </a:r>
            <a:r>
              <a:rPr kumimoji="1" lang="en-US" altLang="zh-CN" sz="1200" dirty="0" err="1">
                <a:solidFill>
                  <a:schemeClr val="tx1">
                    <a:lumMod val="65000"/>
                    <a:lumOff val="35000"/>
                  </a:schemeClr>
                </a:solidFill>
              </a:rPr>
              <a:t>Jingzheng</a:t>
            </a:r>
            <a:r>
              <a:rPr kumimoji="1" lang="en-US" altLang="zh-CN" sz="1200" dirty="0">
                <a:solidFill>
                  <a:schemeClr val="tx1">
                    <a:lumMod val="65000"/>
                    <a:lumOff val="35000"/>
                  </a:schemeClr>
                </a:solidFill>
              </a:rPr>
              <a:t> Wu, </a:t>
            </a:r>
            <a:r>
              <a:rPr kumimoji="1" lang="en-US" altLang="zh-CN" sz="1200" dirty="0" err="1">
                <a:solidFill>
                  <a:schemeClr val="tx1">
                    <a:lumMod val="65000"/>
                    <a:lumOff val="35000"/>
                  </a:schemeClr>
                </a:solidFill>
              </a:rPr>
              <a:t>Shanqing</a:t>
            </a:r>
            <a:r>
              <a:rPr kumimoji="1" lang="en-US" altLang="zh-CN" sz="1200" dirty="0">
                <a:solidFill>
                  <a:schemeClr val="tx1">
                    <a:lumMod val="65000"/>
                    <a:lumOff val="35000"/>
                  </a:schemeClr>
                </a:solidFill>
              </a:rPr>
              <a:t> Guo,</a:t>
            </a:r>
            <a:r>
              <a:rPr kumimoji="1" lang="zh-CN" altLang="en-US" sz="1200" dirty="0">
                <a:solidFill>
                  <a:schemeClr val="tx1">
                    <a:lumMod val="65000"/>
                    <a:lumOff val="35000"/>
                  </a:schemeClr>
                </a:solidFill>
              </a:rPr>
              <a:t> </a:t>
            </a:r>
            <a:r>
              <a:rPr kumimoji="1" lang="en-US" altLang="zh-CN" sz="1200" dirty="0">
                <a:solidFill>
                  <a:schemeClr val="tx1">
                    <a:lumMod val="65000"/>
                    <a:lumOff val="35000"/>
                  </a:schemeClr>
                </a:solidFill>
              </a:rPr>
              <a:t>Jun Zhou, Alex X. Liu, and Ting Wang. Label inference attacks against vertical</a:t>
            </a:r>
            <a:r>
              <a:rPr kumimoji="1" lang="zh-CN" altLang="en-US" sz="1200" dirty="0">
                <a:solidFill>
                  <a:schemeClr val="tx1">
                    <a:lumMod val="65000"/>
                    <a:lumOff val="35000"/>
                  </a:schemeClr>
                </a:solidFill>
              </a:rPr>
              <a:t> </a:t>
            </a:r>
            <a:r>
              <a:rPr kumimoji="1" lang="en-US" altLang="zh-CN" sz="1200" dirty="0">
                <a:solidFill>
                  <a:schemeClr val="tx1">
                    <a:lumMod val="65000"/>
                    <a:lumOff val="35000"/>
                  </a:schemeClr>
                </a:solidFill>
              </a:rPr>
              <a:t>federated learning. In 31st USENIX Security Symposium (USENIX Security 22), pages</a:t>
            </a:r>
            <a:r>
              <a:rPr kumimoji="1" lang="zh-CN" altLang="en-US" sz="1200" dirty="0">
                <a:solidFill>
                  <a:schemeClr val="tx1">
                    <a:lumMod val="65000"/>
                    <a:lumOff val="35000"/>
                  </a:schemeClr>
                </a:solidFill>
              </a:rPr>
              <a:t> </a:t>
            </a:r>
            <a:r>
              <a:rPr kumimoji="1" lang="en-US" altLang="zh-CN" sz="1200" dirty="0">
                <a:solidFill>
                  <a:schemeClr val="tx1">
                    <a:lumMod val="65000"/>
                    <a:lumOff val="35000"/>
                  </a:schemeClr>
                </a:solidFill>
              </a:rPr>
              <a:t>1397–1414, Boston, MA, August 2022. USENIX Association.</a:t>
            </a:r>
            <a:endParaRPr kumimoji="1" lang="zh-CN" altLang="en-US" sz="1200" dirty="0">
              <a:solidFill>
                <a:schemeClr val="tx1">
                  <a:lumMod val="65000"/>
                  <a:lumOff val="35000"/>
                </a:schemeClr>
              </a:solidFill>
            </a:endParaRPr>
          </a:p>
        </p:txBody>
      </p:sp>
      <p:sp>
        <p:nvSpPr>
          <p:cNvPr id="4" name="灯片编号占位符 3">
            <a:extLst>
              <a:ext uri="{FF2B5EF4-FFF2-40B4-BE49-F238E27FC236}">
                <a16:creationId xmlns:a16="http://schemas.microsoft.com/office/drawing/2014/main" id="{28FD433C-CA3B-37CE-7F4B-B24BC155A226}"/>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17</a:t>
            </a:fld>
            <a:endParaRPr kumimoji="1" lang="zh-CN" altLang="en-US"/>
          </a:p>
        </p:txBody>
      </p:sp>
    </p:spTree>
    <p:extLst>
      <p:ext uri="{BB962C8B-B14F-4D97-AF65-F5344CB8AC3E}">
        <p14:creationId xmlns:p14="http://schemas.microsoft.com/office/powerpoint/2010/main" val="443837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95ED2C-7CCF-50B1-D6AE-69BF28B64AE7}"/>
              </a:ext>
            </a:extLst>
          </p:cNvPr>
          <p:cNvSpPr>
            <a:spLocks noGrp="1"/>
          </p:cNvSpPr>
          <p:nvPr>
            <p:ph type="title"/>
          </p:nvPr>
        </p:nvSpPr>
        <p:spPr/>
        <p:txBody>
          <a:bodyPr/>
          <a:lstStyle/>
          <a:p>
            <a:r>
              <a:rPr kumimoji="1" lang="en-US" altLang="zh-CN" dirty="0"/>
              <a:t>Preliminary:</a:t>
            </a:r>
            <a:r>
              <a:rPr kumimoji="1" lang="zh-CN" altLang="en-US" dirty="0"/>
              <a:t>  </a:t>
            </a:r>
            <a:r>
              <a:rPr kumimoji="1" lang="en-US" altLang="zh-CN" dirty="0"/>
              <a:t>Privacy</a:t>
            </a:r>
            <a:endParaRPr kumimoji="1" lang="zh-CN" altLang="en-US" dirty="0"/>
          </a:p>
        </p:txBody>
      </p:sp>
      <p:sp>
        <p:nvSpPr>
          <p:cNvPr id="7" name="内容占位符 6">
            <a:extLst>
              <a:ext uri="{FF2B5EF4-FFF2-40B4-BE49-F238E27FC236}">
                <a16:creationId xmlns:a16="http://schemas.microsoft.com/office/drawing/2014/main" id="{FA2D3954-5415-D340-A503-1E1F51AC278B}"/>
              </a:ext>
            </a:extLst>
          </p:cNvPr>
          <p:cNvSpPr>
            <a:spLocks noGrp="1"/>
          </p:cNvSpPr>
          <p:nvPr>
            <p:ph idx="1"/>
          </p:nvPr>
        </p:nvSpPr>
        <p:spPr/>
        <p:txBody>
          <a:bodyPr>
            <a:normAutofit/>
          </a:bodyPr>
          <a:lstStyle/>
          <a:p>
            <a:r>
              <a:rPr lang="en-US" altLang="zh-CN" sz="2200" b="1" dirty="0"/>
              <a:t>Private</a:t>
            </a:r>
            <a:r>
              <a:rPr lang="zh-CN" altLang="en-US" sz="2200" b="1" dirty="0"/>
              <a:t> </a:t>
            </a:r>
            <a:r>
              <a:rPr lang="en-US" altLang="zh-CN" sz="2200" b="1" dirty="0"/>
              <a:t>label</a:t>
            </a:r>
            <a:r>
              <a:rPr lang="zh-CN" altLang="en-US" sz="2200" b="1" dirty="0"/>
              <a:t> </a:t>
            </a:r>
            <a:r>
              <a:rPr lang="en-US" altLang="zh-CN" sz="2200" b="1" dirty="0"/>
              <a:t>information</a:t>
            </a:r>
            <a:r>
              <a:rPr lang="zh-CN" altLang="en-US" sz="2200" b="1" dirty="0"/>
              <a:t> </a:t>
            </a:r>
            <a:r>
              <a:rPr lang="en-US" altLang="zh-CN" sz="2200" dirty="0"/>
              <a:t>is</a:t>
            </a:r>
            <a:r>
              <a:rPr lang="zh-CN" altLang="en-US" sz="2200" dirty="0"/>
              <a:t> </a:t>
            </a:r>
            <a:r>
              <a:rPr lang="en-US" altLang="zh-CN" sz="2200" dirty="0"/>
              <a:t>defined</a:t>
            </a:r>
            <a:r>
              <a:rPr lang="zh-CN" altLang="en-US" sz="2200" dirty="0"/>
              <a:t> </a:t>
            </a:r>
            <a:r>
              <a:rPr lang="en-US" altLang="zh-CN" sz="2200" dirty="0"/>
              <a:t>as</a:t>
            </a:r>
            <a:r>
              <a:rPr lang="zh-CN" altLang="en-US" sz="2200" dirty="0"/>
              <a:t> </a:t>
            </a:r>
            <a:r>
              <a:rPr lang="en-US" altLang="zh-CN" sz="2200" dirty="0"/>
              <a:t>the</a:t>
            </a:r>
            <a:r>
              <a:rPr lang="zh-CN" altLang="en-US" sz="2200" dirty="0"/>
              <a:t> </a:t>
            </a:r>
            <a:r>
              <a:rPr lang="en-US" altLang="zh-CN" sz="2200" dirty="0"/>
              <a:t>ID-label</a:t>
            </a:r>
            <a:r>
              <a:rPr lang="zh-CN" altLang="en-US" sz="2200" dirty="0"/>
              <a:t> </a:t>
            </a:r>
            <a:r>
              <a:rPr lang="en-US" altLang="zh-CN" sz="2200" dirty="0"/>
              <a:t>joint</a:t>
            </a:r>
            <a:r>
              <a:rPr lang="zh-CN" altLang="en-US" sz="2200" dirty="0"/>
              <a:t> </a:t>
            </a:r>
            <a:r>
              <a:rPr lang="en-US" altLang="zh-CN" sz="2200" dirty="0"/>
              <a:t>distribution.</a:t>
            </a:r>
            <a:r>
              <a:rPr lang="zh-CN" altLang="en-US" sz="2200" dirty="0"/>
              <a:t> </a:t>
            </a:r>
            <a:endParaRPr lang="en-US" altLang="zh-CN" sz="2200" dirty="0"/>
          </a:p>
          <a:p>
            <a:endParaRPr lang="en-US" altLang="zh-CN" sz="2200" dirty="0"/>
          </a:p>
          <a:p>
            <a:endParaRPr lang="en-US" altLang="zh-CN" sz="2200" dirty="0"/>
          </a:p>
          <a:p>
            <a:pPr marL="0" indent="0">
              <a:buNone/>
            </a:pPr>
            <a:endParaRPr lang="en-US" altLang="zh-CN" sz="2200" dirty="0"/>
          </a:p>
          <a:p>
            <a:r>
              <a:rPr kumimoji="1" lang="en-US" altLang="zh-CN" sz="2200" b="1" dirty="0"/>
              <a:t>Mutual</a:t>
            </a:r>
            <a:r>
              <a:rPr kumimoji="1" lang="zh-CN" altLang="en-US" sz="2200" b="1" dirty="0"/>
              <a:t> </a:t>
            </a:r>
            <a:r>
              <a:rPr kumimoji="1" lang="en-US" altLang="zh-CN" sz="2200" b="1" dirty="0"/>
              <a:t>Information</a:t>
            </a:r>
            <a:r>
              <a:rPr kumimoji="1" lang="zh-CN" altLang="en-US" sz="2200" b="1" dirty="0"/>
              <a:t> </a:t>
            </a:r>
            <a:r>
              <a:rPr kumimoji="1" lang="en-US" altLang="zh-CN" sz="2200" b="1" dirty="0"/>
              <a:t>Privacy</a:t>
            </a:r>
            <a:r>
              <a:rPr kumimoji="1" lang="zh-CN" altLang="en-US" sz="2200" b="1" dirty="0"/>
              <a:t> </a:t>
            </a:r>
            <a:r>
              <a:rPr kumimoji="1" lang="en-US" altLang="zh-CN" sz="2200" b="1" dirty="0"/>
              <a:t>(MIP)</a:t>
            </a:r>
            <a:r>
              <a:rPr kumimoji="1" lang="zh-CN" altLang="en-US" sz="2200" b="1" dirty="0"/>
              <a:t> </a:t>
            </a:r>
            <a:r>
              <a:rPr kumimoji="1" lang="en-US" altLang="zh-CN" sz="2200" dirty="0"/>
              <a:t>can</a:t>
            </a:r>
            <a:r>
              <a:rPr kumimoji="1" lang="zh-CN" altLang="en-US" sz="2200" dirty="0"/>
              <a:t> </a:t>
            </a:r>
            <a:r>
              <a:rPr kumimoji="1" lang="en-US" altLang="zh-CN" sz="2200" dirty="0"/>
              <a:t>be</a:t>
            </a:r>
            <a:r>
              <a:rPr kumimoji="1" lang="zh-CN" altLang="en-US" sz="2200" dirty="0"/>
              <a:t> </a:t>
            </a:r>
            <a:r>
              <a:rPr kumimoji="1" lang="en-US" altLang="zh-CN" sz="2200" dirty="0"/>
              <a:t>used</a:t>
            </a:r>
            <a:r>
              <a:rPr kumimoji="1" lang="zh-CN" altLang="en-US" sz="2200" dirty="0"/>
              <a:t> </a:t>
            </a:r>
            <a:r>
              <a:rPr kumimoji="1" lang="en-US" altLang="zh-CN" sz="2200" dirty="0"/>
              <a:t>to</a:t>
            </a:r>
            <a:r>
              <a:rPr kumimoji="1" lang="zh-CN" altLang="en-US" sz="2200" dirty="0"/>
              <a:t> </a:t>
            </a:r>
            <a:r>
              <a:rPr kumimoji="1" lang="en-US" altLang="zh-CN" sz="2200" dirty="0"/>
              <a:t>measure</a:t>
            </a:r>
            <a:r>
              <a:rPr kumimoji="1" lang="zh-CN" altLang="en-US" sz="2200" dirty="0"/>
              <a:t> </a:t>
            </a:r>
            <a:r>
              <a:rPr kumimoji="1" lang="en-US" altLang="zh-CN" sz="2200" dirty="0"/>
              <a:t>the</a:t>
            </a:r>
            <a:r>
              <a:rPr kumimoji="1" lang="zh-CN" altLang="en-US" sz="2200" dirty="0"/>
              <a:t> </a:t>
            </a:r>
            <a:r>
              <a:rPr kumimoji="1" lang="en-US" altLang="zh-CN" sz="2200" dirty="0"/>
              <a:t>label</a:t>
            </a:r>
            <a:r>
              <a:rPr kumimoji="1" lang="zh-CN" altLang="en-US" sz="2200" dirty="0"/>
              <a:t> </a:t>
            </a:r>
            <a:r>
              <a:rPr kumimoji="1" lang="en-US" altLang="zh-CN" sz="2200" dirty="0"/>
              <a:t>information</a:t>
            </a:r>
            <a:r>
              <a:rPr kumimoji="1" lang="zh-CN" altLang="en-US" sz="2200" dirty="0"/>
              <a:t> </a:t>
            </a:r>
            <a:r>
              <a:rPr kumimoji="1" lang="en-US" altLang="zh-CN" sz="2200" dirty="0"/>
              <a:t>leaked</a:t>
            </a:r>
            <a:r>
              <a:rPr kumimoji="1" lang="zh-CN" altLang="en-US" sz="2200" dirty="0"/>
              <a:t> </a:t>
            </a:r>
            <a:r>
              <a:rPr kumimoji="1" lang="en-US" altLang="zh-CN" sz="2200" dirty="0"/>
              <a:t>to</a:t>
            </a:r>
            <a:r>
              <a:rPr kumimoji="1" lang="zh-CN" altLang="en-US" sz="2200" dirty="0"/>
              <a:t> </a:t>
            </a:r>
            <a:r>
              <a:rPr kumimoji="1" lang="en-US" altLang="zh-CN" sz="2200" dirty="0"/>
              <a:t>the</a:t>
            </a:r>
            <a:r>
              <a:rPr kumimoji="1" lang="zh-CN" altLang="en-US" sz="2200" dirty="0"/>
              <a:t> </a:t>
            </a:r>
            <a:r>
              <a:rPr kumimoji="1" lang="en-US" altLang="zh-CN" sz="2200" dirty="0"/>
              <a:t>passive</a:t>
            </a:r>
            <a:r>
              <a:rPr kumimoji="1" lang="zh-CN" altLang="en-US" sz="2200" dirty="0"/>
              <a:t> </a:t>
            </a:r>
            <a:r>
              <a:rPr kumimoji="1" lang="en-US" altLang="zh-CN" sz="2200" dirty="0"/>
              <a:t>party</a:t>
            </a:r>
            <a:r>
              <a:rPr kumimoji="1" lang="zh-CN" altLang="en-US" sz="2200" dirty="0"/>
              <a:t> </a:t>
            </a:r>
            <a:r>
              <a:rPr kumimoji="1" lang="en-US" altLang="zh-CN" sz="2200" dirty="0"/>
              <a:t>in</a:t>
            </a:r>
            <a:r>
              <a:rPr kumimoji="1" lang="zh-CN" altLang="en-US" sz="2200" dirty="0"/>
              <a:t> </a:t>
            </a:r>
            <a:r>
              <a:rPr kumimoji="1" lang="en-US" altLang="zh-CN" sz="2200" dirty="0"/>
              <a:t>VFL.</a:t>
            </a:r>
            <a:endParaRPr lang="zh-CN" altLang="en-US" sz="2200" dirty="0"/>
          </a:p>
        </p:txBody>
      </p:sp>
      <p:pic>
        <p:nvPicPr>
          <p:cNvPr id="9" name="图片 8">
            <a:extLst>
              <a:ext uri="{FF2B5EF4-FFF2-40B4-BE49-F238E27FC236}">
                <a16:creationId xmlns:a16="http://schemas.microsoft.com/office/drawing/2014/main" id="{F90E5EE2-8F44-C644-F687-CDD118CD54F2}"/>
              </a:ext>
            </a:extLst>
          </p:cNvPr>
          <p:cNvPicPr>
            <a:picLocks noChangeAspect="1"/>
          </p:cNvPicPr>
          <p:nvPr/>
        </p:nvPicPr>
        <p:blipFill>
          <a:blip r:embed="rId3"/>
          <a:stretch>
            <a:fillRect/>
          </a:stretch>
        </p:blipFill>
        <p:spPr>
          <a:xfrm>
            <a:off x="2209800" y="4401479"/>
            <a:ext cx="7772400" cy="1910421"/>
          </a:xfrm>
          <a:prstGeom prst="rect">
            <a:avLst/>
          </a:prstGeom>
        </p:spPr>
      </p:pic>
      <p:pic>
        <p:nvPicPr>
          <p:cNvPr id="10" name="图片 9">
            <a:extLst>
              <a:ext uri="{FF2B5EF4-FFF2-40B4-BE49-F238E27FC236}">
                <a16:creationId xmlns:a16="http://schemas.microsoft.com/office/drawing/2014/main" id="{8F469F76-9788-7D76-6936-9F078091C3A4}"/>
              </a:ext>
            </a:extLst>
          </p:cNvPr>
          <p:cNvPicPr>
            <a:picLocks noChangeAspect="1"/>
          </p:cNvPicPr>
          <p:nvPr/>
        </p:nvPicPr>
        <p:blipFill>
          <a:blip r:embed="rId4"/>
          <a:stretch>
            <a:fillRect/>
          </a:stretch>
        </p:blipFill>
        <p:spPr>
          <a:xfrm>
            <a:off x="2209800" y="2287681"/>
            <a:ext cx="7772400" cy="938744"/>
          </a:xfrm>
          <a:prstGeom prst="rect">
            <a:avLst/>
          </a:prstGeom>
        </p:spPr>
      </p:pic>
      <p:sp>
        <p:nvSpPr>
          <p:cNvPr id="4" name="矩形 3">
            <a:extLst>
              <a:ext uri="{FF2B5EF4-FFF2-40B4-BE49-F238E27FC236}">
                <a16:creationId xmlns:a16="http://schemas.microsoft.com/office/drawing/2014/main" id="{0B19694B-A8F0-38A9-8E0C-C6EB4CA4F514}"/>
              </a:ext>
            </a:extLst>
          </p:cNvPr>
          <p:cNvSpPr/>
          <p:nvPr/>
        </p:nvSpPr>
        <p:spPr>
          <a:xfrm>
            <a:off x="3968813" y="2801226"/>
            <a:ext cx="809921" cy="425200"/>
          </a:xfrm>
          <a:prstGeom prst="rect">
            <a:avLst/>
          </a:prstGeom>
          <a:solidFill>
            <a:srgbClr val="FFE958">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3" name="灯片编号占位符 3">
            <a:extLst>
              <a:ext uri="{FF2B5EF4-FFF2-40B4-BE49-F238E27FC236}">
                <a16:creationId xmlns:a16="http://schemas.microsoft.com/office/drawing/2014/main" id="{1CBDAFF9-9B51-C60E-CC8B-ACC41DBEA9F8}"/>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18</a:t>
            </a:fld>
            <a:endParaRPr kumimoji="1" lang="zh-CN" altLang="en-US"/>
          </a:p>
        </p:txBody>
      </p:sp>
    </p:spTree>
    <p:extLst>
      <p:ext uri="{BB962C8B-B14F-4D97-AF65-F5344CB8AC3E}">
        <p14:creationId xmlns:p14="http://schemas.microsoft.com/office/powerpoint/2010/main" val="3760654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FE88CB-85A7-C2CF-4BBC-DFFB2C1EADD3}"/>
              </a:ext>
            </a:extLst>
          </p:cNvPr>
          <p:cNvSpPr>
            <a:spLocks noGrp="1"/>
          </p:cNvSpPr>
          <p:nvPr>
            <p:ph type="title"/>
          </p:nvPr>
        </p:nvSpPr>
        <p:spPr/>
        <p:txBody>
          <a:bodyPr/>
          <a:lstStyle/>
          <a:p>
            <a:r>
              <a:rPr kumimoji="1" lang="en-US" altLang="zh-CN" dirty="0"/>
              <a:t>Insight</a:t>
            </a:r>
            <a:r>
              <a:rPr kumimoji="1" lang="zh-CN" altLang="en-US" dirty="0"/>
              <a:t> </a:t>
            </a:r>
            <a:r>
              <a:rPr kumimoji="1" lang="en-US" altLang="zh-CN" dirty="0"/>
              <a:t>of</a:t>
            </a:r>
            <a:r>
              <a:rPr kumimoji="1" lang="zh-CN" altLang="en-US" dirty="0"/>
              <a:t> </a:t>
            </a:r>
            <a:r>
              <a:rPr kumimoji="1" lang="en-US" altLang="zh-CN" sz="4000" dirty="0"/>
              <a:t>Label</a:t>
            </a:r>
            <a:r>
              <a:rPr kumimoji="1" lang="zh-CN" altLang="en-US" sz="4000" dirty="0"/>
              <a:t> </a:t>
            </a:r>
            <a:r>
              <a:rPr kumimoji="1" lang="en-US" altLang="zh-CN" sz="4000" dirty="0"/>
              <a:t>Privacy</a:t>
            </a:r>
            <a:r>
              <a:rPr kumimoji="1" lang="zh-CN" altLang="en-US" sz="4000" dirty="0"/>
              <a:t> </a:t>
            </a:r>
            <a:r>
              <a:rPr kumimoji="1" lang="en-US" altLang="zh-CN" sz="4000" dirty="0"/>
              <a:t>Source</a:t>
            </a:r>
            <a:r>
              <a:rPr kumimoji="1" lang="zh-CN" altLang="en-US" sz="4000" dirty="0"/>
              <a:t> </a:t>
            </a:r>
            <a:r>
              <a:rPr kumimoji="1" lang="en-US" altLang="zh-CN" sz="4000" dirty="0"/>
              <a:t>Coding</a:t>
            </a:r>
            <a:r>
              <a:rPr kumimoji="1" lang="zh-CN" altLang="en-US" sz="4000" dirty="0"/>
              <a:t> </a:t>
            </a:r>
            <a:r>
              <a:rPr kumimoji="1" lang="en-US" altLang="zh-CN" sz="4000" dirty="0"/>
              <a:t>(LPSC)</a:t>
            </a:r>
            <a:endParaRPr kumimoji="1" lang="zh-CN" altLang="en-US" dirty="0"/>
          </a:p>
        </p:txBody>
      </p:sp>
      <p:sp>
        <p:nvSpPr>
          <p:cNvPr id="4" name="灯片编号占位符 3">
            <a:extLst>
              <a:ext uri="{FF2B5EF4-FFF2-40B4-BE49-F238E27FC236}">
                <a16:creationId xmlns:a16="http://schemas.microsoft.com/office/drawing/2014/main" id="{1174CC03-B51C-DFA8-02E9-300CFF8BDEF2}"/>
              </a:ext>
            </a:extLst>
          </p:cNvPr>
          <p:cNvSpPr>
            <a:spLocks noGrp="1"/>
          </p:cNvSpPr>
          <p:nvPr>
            <p:ph type="sldNum" sz="quarter" idx="12"/>
          </p:nvPr>
        </p:nvSpPr>
        <p:spPr/>
        <p:txBody>
          <a:bodyPr/>
          <a:lstStyle/>
          <a:p>
            <a:fld id="{E8A41ABE-4B4A-A44C-B1E4-B43F2FA3ED3C}" type="slidenum">
              <a:rPr lang="en-US" smtClean="0"/>
              <a:t>19</a:t>
            </a:fld>
            <a:endParaRPr lang="en-US"/>
          </a:p>
        </p:txBody>
      </p:sp>
      <p:sp>
        <p:nvSpPr>
          <p:cNvPr id="6" name="文本框 5">
            <a:extLst>
              <a:ext uri="{FF2B5EF4-FFF2-40B4-BE49-F238E27FC236}">
                <a16:creationId xmlns:a16="http://schemas.microsoft.com/office/drawing/2014/main" id="{6B53509A-DE09-3897-0204-88FDE540FE45}"/>
              </a:ext>
            </a:extLst>
          </p:cNvPr>
          <p:cNvSpPr txBox="1"/>
          <p:nvPr/>
        </p:nvSpPr>
        <p:spPr>
          <a:xfrm>
            <a:off x="690513" y="1918900"/>
            <a:ext cx="10125533" cy="1107996"/>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sz="2200" dirty="0"/>
              <a:t>We</a:t>
            </a:r>
            <a:r>
              <a:rPr kumimoji="1" lang="zh-CN" altLang="en-US" sz="2200" dirty="0"/>
              <a:t> </a:t>
            </a:r>
            <a:r>
              <a:rPr kumimoji="1" lang="en-US" altLang="zh-CN" sz="2200" dirty="0"/>
              <a:t>aim</a:t>
            </a:r>
            <a:r>
              <a:rPr kumimoji="1" lang="zh-CN" altLang="en-US" sz="2200" dirty="0"/>
              <a:t> </a:t>
            </a:r>
            <a:r>
              <a:rPr kumimoji="1" lang="en-US" altLang="zh-CN" sz="2200" dirty="0"/>
              <a:t>to</a:t>
            </a:r>
            <a:r>
              <a:rPr kumimoji="1" lang="zh-CN" altLang="en-US" sz="2200" dirty="0"/>
              <a:t> </a:t>
            </a:r>
            <a:r>
              <a:rPr kumimoji="1" lang="en-US" altLang="zh-CN" sz="2200" dirty="0"/>
              <a:t>propose</a:t>
            </a:r>
            <a:r>
              <a:rPr kumimoji="1" lang="zh-CN" altLang="en-US" sz="2200" dirty="0"/>
              <a:t> </a:t>
            </a:r>
            <a:r>
              <a:rPr kumimoji="1" lang="en-US" altLang="zh-CN" sz="2200" dirty="0"/>
              <a:t>an</a:t>
            </a:r>
            <a:r>
              <a:rPr kumimoji="1" lang="zh-CN" altLang="en-US" sz="2200" dirty="0"/>
              <a:t> </a:t>
            </a:r>
            <a:r>
              <a:rPr kumimoji="1" lang="en-US" altLang="zh-CN" sz="2200" dirty="0"/>
              <a:t>optimization</a:t>
            </a:r>
            <a:r>
              <a:rPr kumimoji="1" lang="zh-CN" altLang="en-US" sz="2200" dirty="0"/>
              <a:t> </a:t>
            </a:r>
            <a:r>
              <a:rPr kumimoji="1" lang="en-US" altLang="zh-CN" sz="2200" dirty="0"/>
              <a:t>problem</a:t>
            </a:r>
            <a:r>
              <a:rPr kumimoji="1" lang="zh-CN" altLang="en-US" sz="2200" dirty="0"/>
              <a:t> </a:t>
            </a:r>
            <a:r>
              <a:rPr kumimoji="1" lang="en-US" altLang="zh-CN" sz="2200" dirty="0"/>
              <a:t>to</a:t>
            </a:r>
            <a:r>
              <a:rPr kumimoji="1" lang="zh-CN" altLang="en-US" sz="2200" dirty="0"/>
              <a:t> </a:t>
            </a:r>
            <a:r>
              <a:rPr kumimoji="1" lang="en-US" altLang="zh-CN" sz="2200" dirty="0"/>
              <a:t>encode</a:t>
            </a:r>
            <a:r>
              <a:rPr kumimoji="1" lang="zh-CN" altLang="en-US" sz="2200" dirty="0"/>
              <a:t> </a:t>
            </a:r>
            <a:r>
              <a:rPr kumimoji="1" lang="en-US" altLang="zh-CN" sz="2200" dirty="0"/>
              <a:t>the</a:t>
            </a:r>
            <a:r>
              <a:rPr kumimoji="1" lang="zh-CN" altLang="en-US" sz="2200" dirty="0"/>
              <a:t> </a:t>
            </a:r>
            <a:r>
              <a:rPr kumimoji="1" lang="en-US" altLang="zh-CN" sz="2200" b="1" dirty="0"/>
              <a:t>minimum-necessary</a:t>
            </a:r>
            <a:r>
              <a:rPr kumimoji="1" lang="zh-CN" altLang="en-US" sz="2200" b="1" dirty="0"/>
              <a:t> </a:t>
            </a:r>
            <a:r>
              <a:rPr kumimoji="1" lang="en-US" altLang="zh-CN" sz="2200" b="1" dirty="0"/>
              <a:t>label</a:t>
            </a:r>
            <a:r>
              <a:rPr kumimoji="1" lang="zh-CN" altLang="en-US" sz="2200" b="1" dirty="0"/>
              <a:t> </a:t>
            </a:r>
            <a:r>
              <a:rPr kumimoji="1" lang="en-US" altLang="zh-CN" sz="2200" b="1" dirty="0"/>
              <a:t>informatio</a:t>
            </a:r>
            <a:r>
              <a:rPr kumimoji="1" lang="en-US" altLang="zh-CN" sz="2200" dirty="0"/>
              <a:t>n</a:t>
            </a:r>
            <a:r>
              <a:rPr kumimoji="1" lang="zh-CN" altLang="en-US" sz="2200" dirty="0"/>
              <a:t> </a:t>
            </a:r>
            <a:r>
              <a:rPr kumimoji="1" lang="en-US" altLang="zh-CN" sz="2200" dirty="0"/>
              <a:t>in</a:t>
            </a:r>
            <a:r>
              <a:rPr kumimoji="1" lang="zh-CN" altLang="en-US" sz="2200" dirty="0"/>
              <a:t> </a:t>
            </a:r>
            <a:r>
              <a:rPr kumimoji="1" lang="en-US" altLang="zh-CN" sz="2200" dirty="0"/>
              <a:t>the</a:t>
            </a:r>
            <a:r>
              <a:rPr kumimoji="1" lang="zh-CN" altLang="en-US" sz="2200" dirty="0"/>
              <a:t> </a:t>
            </a:r>
            <a:r>
              <a:rPr kumimoji="1" lang="en-US" altLang="zh-CN" sz="2200" dirty="0"/>
              <a:t>original</a:t>
            </a:r>
            <a:r>
              <a:rPr kumimoji="1" lang="zh-CN" altLang="en-US" sz="2200" dirty="0"/>
              <a:t> </a:t>
            </a:r>
            <a:r>
              <a:rPr kumimoji="1" lang="en-US" altLang="zh-CN" sz="2200" dirty="0"/>
              <a:t>label</a:t>
            </a:r>
            <a:r>
              <a:rPr kumimoji="1" lang="zh-CN" altLang="en-US" sz="2200" dirty="0"/>
              <a:t> </a:t>
            </a:r>
            <a:r>
              <a:rPr kumimoji="1" lang="en-US" altLang="zh-CN" sz="2200" dirty="0"/>
              <a:t>information.</a:t>
            </a:r>
            <a:r>
              <a:rPr kumimoji="1" lang="zh-CN" altLang="en-US" sz="2200" dirty="0"/>
              <a:t> </a:t>
            </a:r>
            <a:endParaRPr kumimoji="1" lang="en-US" altLang="zh-CN" sz="2200" dirty="0"/>
          </a:p>
          <a:p>
            <a:pPr marL="285750" indent="-285750">
              <a:buFont typeface="Arial" panose="020B0604020202020204" pitchFamily="34" charset="0"/>
              <a:buChar char="•"/>
            </a:pPr>
            <a:r>
              <a:rPr kumimoji="1" lang="en-US" altLang="zh-CN" sz="2200" dirty="0"/>
              <a:t>Therefore,</a:t>
            </a:r>
            <a:r>
              <a:rPr kumimoji="1" lang="zh-CN" altLang="en-US" sz="2200" dirty="0"/>
              <a:t> </a:t>
            </a:r>
            <a:r>
              <a:rPr kumimoji="1" lang="en-US" altLang="zh-CN" sz="2200" dirty="0"/>
              <a:t>we</a:t>
            </a:r>
            <a:r>
              <a:rPr kumimoji="1" lang="zh-CN" altLang="en-US" sz="2200" dirty="0"/>
              <a:t> </a:t>
            </a:r>
            <a:r>
              <a:rPr kumimoji="1" lang="en-US" altLang="zh-CN" sz="2200" dirty="0"/>
              <a:t>propose</a:t>
            </a:r>
            <a:r>
              <a:rPr kumimoji="1" lang="zh-CN" altLang="en-US" sz="2200" dirty="0"/>
              <a:t> </a:t>
            </a:r>
            <a:r>
              <a:rPr kumimoji="1" lang="en-US" altLang="zh-CN" sz="2200" dirty="0"/>
              <a:t>Label</a:t>
            </a:r>
            <a:r>
              <a:rPr kumimoji="1" lang="zh-CN" altLang="en-US" sz="2200" dirty="0"/>
              <a:t> </a:t>
            </a:r>
            <a:r>
              <a:rPr kumimoji="1" lang="en-US" altLang="zh-CN" sz="2200" dirty="0"/>
              <a:t>Privacy</a:t>
            </a:r>
            <a:r>
              <a:rPr kumimoji="1" lang="zh-CN" altLang="en-US" sz="2200" dirty="0"/>
              <a:t> </a:t>
            </a:r>
            <a:r>
              <a:rPr kumimoji="1" lang="en-US" altLang="zh-CN" sz="2200" dirty="0"/>
              <a:t>Source</a:t>
            </a:r>
            <a:r>
              <a:rPr kumimoji="1" lang="zh-CN" altLang="en-US" sz="2200" dirty="0"/>
              <a:t> </a:t>
            </a:r>
            <a:r>
              <a:rPr kumimoji="1" lang="en-US" altLang="zh-CN" sz="2200" dirty="0"/>
              <a:t>Coding</a:t>
            </a:r>
            <a:r>
              <a:rPr kumimoji="1" lang="zh-CN" altLang="en-US" sz="2200" dirty="0"/>
              <a:t> </a:t>
            </a:r>
            <a:r>
              <a:rPr kumimoji="1" lang="en-US" altLang="zh-CN" sz="2200" dirty="0"/>
              <a:t>(LPSC).</a:t>
            </a:r>
            <a:r>
              <a:rPr kumimoji="1" lang="zh-CN" altLang="en-US" sz="2200" dirty="0"/>
              <a:t> </a:t>
            </a:r>
            <a:endParaRPr kumimoji="1" lang="en-US" altLang="zh-CN" sz="2200" dirty="0"/>
          </a:p>
        </p:txBody>
      </p:sp>
      <p:pic>
        <p:nvPicPr>
          <p:cNvPr id="8" name="图片 7">
            <a:extLst>
              <a:ext uri="{FF2B5EF4-FFF2-40B4-BE49-F238E27FC236}">
                <a16:creationId xmlns:a16="http://schemas.microsoft.com/office/drawing/2014/main" id="{63BEF9C5-9918-8975-857F-A8FF043BB7A8}"/>
              </a:ext>
            </a:extLst>
          </p:cNvPr>
          <p:cNvPicPr>
            <a:picLocks noChangeAspect="1"/>
          </p:cNvPicPr>
          <p:nvPr/>
        </p:nvPicPr>
        <p:blipFill>
          <a:blip r:embed="rId3"/>
          <a:stretch>
            <a:fillRect/>
          </a:stretch>
        </p:blipFill>
        <p:spPr>
          <a:xfrm>
            <a:off x="928792" y="3429000"/>
            <a:ext cx="6949531" cy="2521039"/>
          </a:xfrm>
          <a:prstGeom prst="rect">
            <a:avLst/>
          </a:prstGeom>
        </p:spPr>
      </p:pic>
      <p:sp>
        <p:nvSpPr>
          <p:cNvPr id="3" name="文本框 2">
            <a:extLst>
              <a:ext uri="{FF2B5EF4-FFF2-40B4-BE49-F238E27FC236}">
                <a16:creationId xmlns:a16="http://schemas.microsoft.com/office/drawing/2014/main" id="{0853FAC9-6706-A598-0960-85F08843CD53}"/>
              </a:ext>
            </a:extLst>
          </p:cNvPr>
          <p:cNvSpPr txBox="1"/>
          <p:nvPr/>
        </p:nvSpPr>
        <p:spPr>
          <a:xfrm>
            <a:off x="2402753" y="5997720"/>
            <a:ext cx="4383123" cy="400110"/>
          </a:xfrm>
          <a:prstGeom prst="rect">
            <a:avLst/>
          </a:prstGeom>
          <a:noFill/>
        </p:spPr>
        <p:txBody>
          <a:bodyPr wrap="none" rtlCol="0">
            <a:spAutoFit/>
          </a:bodyPr>
          <a:lstStyle/>
          <a:p>
            <a:r>
              <a:rPr kumimoji="1" lang="en-US" altLang="zh-CN" sz="2000" dirty="0"/>
              <a:t>Figure</a:t>
            </a:r>
            <a:r>
              <a:rPr kumimoji="1" lang="zh-CN" altLang="en-US" sz="2000" dirty="0"/>
              <a:t> </a:t>
            </a:r>
            <a:r>
              <a:rPr kumimoji="1" lang="en-US" altLang="zh-CN" sz="2000" dirty="0"/>
              <a:t>3.2:</a:t>
            </a:r>
            <a:r>
              <a:rPr kumimoji="1" lang="zh-CN" altLang="en-US" sz="2000" dirty="0"/>
              <a:t> </a:t>
            </a:r>
            <a:r>
              <a:rPr kumimoji="1" lang="en-US" altLang="zh-CN" sz="2000" dirty="0"/>
              <a:t>The</a:t>
            </a:r>
            <a:r>
              <a:rPr kumimoji="1" lang="zh-CN" altLang="en-US" sz="2000" dirty="0"/>
              <a:t> </a:t>
            </a:r>
            <a:r>
              <a:rPr kumimoji="1" lang="en-US" altLang="zh-CN" sz="2000" dirty="0"/>
              <a:t>schematic</a:t>
            </a:r>
            <a:r>
              <a:rPr kumimoji="1" lang="zh-CN" altLang="en-US" sz="2000" dirty="0"/>
              <a:t> </a:t>
            </a:r>
            <a:r>
              <a:rPr kumimoji="1" lang="en-US" altLang="zh-CN" sz="2000" dirty="0"/>
              <a:t>graph</a:t>
            </a:r>
            <a:r>
              <a:rPr kumimoji="1" lang="zh-CN" altLang="en-US" sz="2000" dirty="0"/>
              <a:t> </a:t>
            </a:r>
            <a:r>
              <a:rPr kumimoji="1" lang="en-US" altLang="zh-CN" sz="2000" dirty="0"/>
              <a:t>of</a:t>
            </a:r>
            <a:r>
              <a:rPr kumimoji="1" lang="zh-CN" altLang="en-US" sz="2000" dirty="0"/>
              <a:t> </a:t>
            </a:r>
            <a:r>
              <a:rPr kumimoji="1" lang="en-US" altLang="zh-CN" sz="2000" dirty="0"/>
              <a:t>LPSC.</a:t>
            </a:r>
            <a:endParaRPr kumimoji="1" lang="zh-CN" altLang="en-US" sz="2000" dirty="0"/>
          </a:p>
        </p:txBody>
      </p:sp>
      <p:sp>
        <p:nvSpPr>
          <p:cNvPr id="10" name="文本框 6">
            <a:extLst>
              <a:ext uri="{FF2B5EF4-FFF2-40B4-BE49-F238E27FC236}">
                <a16:creationId xmlns:a16="http://schemas.microsoft.com/office/drawing/2014/main" id="{51097A36-8623-3660-393A-80CDEA50FA05}"/>
              </a:ext>
            </a:extLst>
          </p:cNvPr>
          <p:cNvSpPr txBox="1"/>
          <p:nvPr/>
        </p:nvSpPr>
        <p:spPr>
          <a:xfrm>
            <a:off x="7878323" y="3669576"/>
            <a:ext cx="3089627" cy="707886"/>
          </a:xfrm>
          <a:prstGeom prst="rect">
            <a:avLst/>
          </a:prstGeom>
          <a:solidFill>
            <a:srgbClr val="D1E8D2"/>
          </a:solidFill>
          <a:ln w="19050">
            <a:solidFill>
              <a:srgbClr val="7EB163"/>
            </a:solidFill>
          </a:ln>
          <a:effectLst>
            <a:outerShdw blurRad="50800" dist="38100" dir="2700000" algn="tl" rotWithShape="0">
              <a:prstClr val="black">
                <a:alpha val="40000"/>
              </a:prstClr>
            </a:outerShdw>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en-US" altLang="zh-CN" sz="2000" b="1" dirty="0"/>
              <a:t>minimum-necessary</a:t>
            </a:r>
          </a:p>
          <a:p>
            <a:pPr algn="ctr"/>
            <a:r>
              <a:rPr kumimoji="1" lang="en-US" altLang="zh-CN" sz="2000" dirty="0"/>
              <a:t>label</a:t>
            </a:r>
            <a:r>
              <a:rPr kumimoji="1" lang="zh-CN" altLang="en-US" sz="2000" dirty="0"/>
              <a:t> </a:t>
            </a:r>
            <a:r>
              <a:rPr kumimoji="1" lang="en-US" altLang="zh-CN" sz="2000" dirty="0"/>
              <a:t>information</a:t>
            </a:r>
            <a:endParaRPr lang="zh-CN" altLang="en-US" sz="2000" dirty="0"/>
          </a:p>
        </p:txBody>
      </p:sp>
      <p:sp>
        <p:nvSpPr>
          <p:cNvPr id="11" name="文本框 8">
            <a:extLst>
              <a:ext uri="{FF2B5EF4-FFF2-40B4-BE49-F238E27FC236}">
                <a16:creationId xmlns:a16="http://schemas.microsoft.com/office/drawing/2014/main" id="{AE3C5DE0-4F15-C7B5-45ED-910D35B69041}"/>
              </a:ext>
            </a:extLst>
          </p:cNvPr>
          <p:cNvSpPr txBox="1"/>
          <p:nvPr/>
        </p:nvSpPr>
        <p:spPr>
          <a:xfrm>
            <a:off x="7878323" y="4913451"/>
            <a:ext cx="3089627" cy="707886"/>
          </a:xfrm>
          <a:prstGeom prst="rect">
            <a:avLst/>
          </a:prstGeom>
          <a:solidFill>
            <a:srgbClr val="EAF0FC"/>
          </a:solidFill>
          <a:ln w="19050">
            <a:solidFill>
              <a:srgbClr val="6B8EBF"/>
            </a:solidFill>
          </a:ln>
          <a:effectLst>
            <a:outerShdw blurRad="50800" dist="38100" dir="2700000" algn="tl" rotWithShape="0">
              <a:prstClr val="black">
                <a:alpha val="40000"/>
              </a:prstClr>
            </a:outerShdw>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en-US" altLang="zh-CN" sz="2000" dirty="0"/>
              <a:t>unnecessary</a:t>
            </a:r>
            <a:r>
              <a:rPr kumimoji="1" lang="zh-CN" altLang="en-US" sz="2000" dirty="0"/>
              <a:t> </a:t>
            </a:r>
            <a:r>
              <a:rPr kumimoji="1" lang="en-US" altLang="zh-CN" sz="2000" dirty="0"/>
              <a:t>and</a:t>
            </a:r>
            <a:r>
              <a:rPr kumimoji="1" lang="zh-CN" altLang="en-US" sz="2000" dirty="0"/>
              <a:t> </a:t>
            </a:r>
            <a:r>
              <a:rPr kumimoji="1" lang="en-US" altLang="zh-CN" sz="2000" dirty="0"/>
              <a:t>redundant</a:t>
            </a:r>
          </a:p>
          <a:p>
            <a:pPr algn="ctr"/>
            <a:r>
              <a:rPr kumimoji="1" lang="en-US" altLang="zh-CN" sz="2000" dirty="0"/>
              <a:t>label</a:t>
            </a:r>
            <a:r>
              <a:rPr kumimoji="1" lang="zh-CN" altLang="en-US" sz="2000" dirty="0"/>
              <a:t> </a:t>
            </a:r>
            <a:r>
              <a:rPr kumimoji="1" lang="en-US" altLang="zh-CN" sz="2000" dirty="0"/>
              <a:t>information</a:t>
            </a:r>
            <a:endParaRPr kumimoji="1" lang="zh-CN" altLang="en-US" sz="2000" dirty="0"/>
          </a:p>
        </p:txBody>
      </p:sp>
    </p:spTree>
    <p:extLst>
      <p:ext uri="{BB962C8B-B14F-4D97-AF65-F5344CB8AC3E}">
        <p14:creationId xmlns:p14="http://schemas.microsoft.com/office/powerpoint/2010/main" val="4040444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B0117E-4955-4678-B3AC-5A2D57504A81}"/>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2A6822CF-CEA2-4CC8-B3D5-6C6D24693719}"/>
              </a:ext>
            </a:extLst>
          </p:cNvPr>
          <p:cNvSpPr txBox="1"/>
          <p:nvPr/>
        </p:nvSpPr>
        <p:spPr>
          <a:xfrm flipH="1">
            <a:off x="1409031" y="2108598"/>
            <a:ext cx="10782969" cy="3922612"/>
          </a:xfrm>
          <a:prstGeom prst="rect">
            <a:avLst/>
          </a:prstGeom>
          <a:noFill/>
        </p:spPr>
        <p:txBody>
          <a:bodyPr wrap="square" rtlCol="0">
            <a:spAutoFit/>
          </a:bodyPr>
          <a:lstStyle/>
          <a:p>
            <a:pPr>
              <a:lnSpc>
                <a:spcPct val="150000"/>
              </a:lnSpc>
            </a:pPr>
            <a:r>
              <a:rPr lang="en-US" altLang="zh-CN" sz="2800" b="1" dirty="0">
                <a:solidFill>
                  <a:srgbClr val="D09B2C"/>
                </a:solidFill>
              </a:rPr>
              <a:t>1. Introduction</a:t>
            </a:r>
            <a:endParaRPr lang="en-US" altLang="zh-CN" sz="2800" b="1" dirty="0"/>
          </a:p>
          <a:p>
            <a:pPr>
              <a:lnSpc>
                <a:spcPct val="150000"/>
              </a:lnSpc>
            </a:pPr>
            <a:r>
              <a:rPr lang="en-US" altLang="zh-CN" sz="2000" b="1" dirty="0">
                <a:solidFill>
                  <a:srgbClr val="8C8F90"/>
                </a:solidFill>
              </a:rPr>
              <a:t>2. Vertical</a:t>
            </a:r>
            <a:r>
              <a:rPr lang="zh-CN" altLang="en-US" sz="2000" b="1" dirty="0">
                <a:solidFill>
                  <a:srgbClr val="8C8F90"/>
                </a:solidFill>
              </a:rPr>
              <a:t> </a:t>
            </a:r>
            <a:r>
              <a:rPr lang="en-US" altLang="zh-CN" sz="2000" b="1" dirty="0">
                <a:solidFill>
                  <a:srgbClr val="8C8F90"/>
                </a:solidFill>
              </a:rPr>
              <a:t>Federated Learning</a:t>
            </a:r>
          </a:p>
          <a:p>
            <a:pPr>
              <a:lnSpc>
                <a:spcPct val="150000"/>
              </a:lnSpc>
            </a:pPr>
            <a:r>
              <a:rPr lang="en-US" altLang="zh-CN" sz="2000" b="1" dirty="0">
                <a:solidFill>
                  <a:srgbClr val="8C8F90"/>
                </a:solidFill>
              </a:rPr>
              <a:t>3. LPSC:</a:t>
            </a:r>
            <a:r>
              <a:rPr lang="zh-CN" altLang="en-US" sz="2000" b="1" dirty="0">
                <a:solidFill>
                  <a:srgbClr val="8C8F90"/>
                </a:solidFill>
              </a:rPr>
              <a:t> </a:t>
            </a:r>
            <a:r>
              <a:rPr lang="en-US" altLang="zh-CN" sz="2000" b="1" dirty="0">
                <a:solidFill>
                  <a:srgbClr val="8C8F90"/>
                </a:solidFill>
              </a:rPr>
              <a:t>Label Privacy Source Coding in VFL</a:t>
            </a:r>
            <a:r>
              <a:rPr lang="zh-CN" altLang="en-US" sz="2000" b="1" dirty="0">
                <a:solidFill>
                  <a:srgbClr val="8C8F90"/>
                </a:solidFill>
              </a:rPr>
              <a:t> </a:t>
            </a:r>
            <a:r>
              <a:rPr lang="en-US" altLang="zh-CN" sz="2000" b="1" dirty="0">
                <a:solidFill>
                  <a:srgbClr val="8C8F90"/>
                </a:solidFill>
              </a:rPr>
              <a:t>(ECML</a:t>
            </a:r>
            <a:r>
              <a:rPr lang="zh-CN" altLang="en-US" sz="2000" b="1" dirty="0">
                <a:solidFill>
                  <a:srgbClr val="8C8F90"/>
                </a:solidFill>
              </a:rPr>
              <a:t> </a:t>
            </a:r>
            <a:r>
              <a:rPr lang="en-US" altLang="zh-CN" sz="2000" b="1" dirty="0">
                <a:solidFill>
                  <a:srgbClr val="8C8F90"/>
                </a:solidFill>
              </a:rPr>
              <a:t>PKDD</a:t>
            </a:r>
            <a:r>
              <a:rPr lang="zh-CN" altLang="en-US" sz="2000" b="1" dirty="0">
                <a:solidFill>
                  <a:srgbClr val="8C8F90"/>
                </a:solidFill>
              </a:rPr>
              <a:t> </a:t>
            </a:r>
            <a:r>
              <a:rPr lang="en-US" altLang="zh-CN" sz="2000" b="1" dirty="0">
                <a:solidFill>
                  <a:srgbClr val="8C8F90"/>
                </a:solidFill>
              </a:rPr>
              <a:t>2024)</a:t>
            </a:r>
          </a:p>
          <a:p>
            <a:pPr>
              <a:lnSpc>
                <a:spcPct val="150000"/>
              </a:lnSpc>
            </a:pPr>
            <a:r>
              <a:rPr lang="en-US" altLang="zh-CN" sz="2000" b="1" dirty="0">
                <a:solidFill>
                  <a:srgbClr val="8C8F90"/>
                </a:solidFill>
              </a:rPr>
              <a:t>4. CKD:</a:t>
            </a:r>
            <a:r>
              <a:rPr lang="zh-CN" altLang="en-US" sz="2000" b="1" dirty="0">
                <a:solidFill>
                  <a:srgbClr val="8C8F90"/>
                </a:solidFill>
              </a:rPr>
              <a:t> </a:t>
            </a:r>
            <a:r>
              <a:rPr lang="en-US" altLang="zh-CN" sz="2000" b="1" dirty="0">
                <a:solidFill>
                  <a:srgbClr val="8C8F90"/>
                </a:solidFill>
              </a:rPr>
              <a:t>Complementary Knowledge Distillation</a:t>
            </a:r>
            <a:r>
              <a:rPr lang="zh-CN" altLang="en-US" sz="2000" b="1" dirty="0">
                <a:solidFill>
                  <a:srgbClr val="8C8F90"/>
                </a:solidFill>
              </a:rPr>
              <a:t> </a:t>
            </a:r>
            <a:r>
              <a:rPr lang="en-US" altLang="zh-CN" sz="2000" b="1" dirty="0">
                <a:solidFill>
                  <a:srgbClr val="8C8F90"/>
                </a:solidFill>
              </a:rPr>
              <a:t>in VFL</a:t>
            </a:r>
            <a:r>
              <a:rPr lang="zh-CN" altLang="en-US" sz="2000" b="1" dirty="0">
                <a:solidFill>
                  <a:srgbClr val="8C8F90"/>
                </a:solidFill>
              </a:rPr>
              <a:t> </a:t>
            </a:r>
            <a:r>
              <a:rPr lang="en-US" altLang="zh-CN" sz="2000" b="1" dirty="0">
                <a:solidFill>
                  <a:srgbClr val="8C8F90"/>
                </a:solidFill>
              </a:rPr>
              <a:t>(AAAI</a:t>
            </a:r>
            <a:r>
              <a:rPr lang="zh-CN" altLang="en-US" sz="2000" b="1" dirty="0">
                <a:solidFill>
                  <a:srgbClr val="8C8F90"/>
                </a:solidFill>
              </a:rPr>
              <a:t> </a:t>
            </a:r>
            <a:r>
              <a:rPr lang="en-US" altLang="zh-CN" sz="2000" b="1" dirty="0">
                <a:solidFill>
                  <a:srgbClr val="8C8F90"/>
                </a:solidFill>
              </a:rPr>
              <a:t>2024)</a:t>
            </a:r>
          </a:p>
          <a:p>
            <a:pPr>
              <a:lnSpc>
                <a:spcPct val="150000"/>
              </a:lnSpc>
            </a:pPr>
            <a:r>
              <a:rPr lang="en-US" altLang="zh-CN" sz="2000" b="1" dirty="0">
                <a:solidFill>
                  <a:srgbClr val="8C8F90"/>
                </a:solidFill>
              </a:rPr>
              <a:t>5. VFDC:</a:t>
            </a:r>
            <a:r>
              <a:rPr lang="zh-CN" altLang="en-US" sz="2000" b="1" dirty="0">
                <a:solidFill>
                  <a:srgbClr val="8C8F90"/>
                </a:solidFill>
              </a:rPr>
              <a:t> </a:t>
            </a:r>
            <a:r>
              <a:rPr lang="en-US" altLang="zh-CN" sz="2000" b="1" dirty="0">
                <a:solidFill>
                  <a:srgbClr val="8C8F90"/>
                </a:solidFill>
              </a:rPr>
              <a:t>Secure Dataset Condensation for Privacy-Preserving and Efficient VFL</a:t>
            </a:r>
            <a:r>
              <a:rPr lang="zh-CN" altLang="en-US" sz="2000" b="1" dirty="0">
                <a:solidFill>
                  <a:srgbClr val="8C8F90"/>
                </a:solidFill>
              </a:rPr>
              <a:t> </a:t>
            </a:r>
            <a:r>
              <a:rPr lang="en-US" altLang="zh-CN" sz="2000" b="1" dirty="0">
                <a:solidFill>
                  <a:srgbClr val="8C8F90"/>
                </a:solidFill>
              </a:rPr>
              <a:t>(ECML</a:t>
            </a:r>
            <a:r>
              <a:rPr lang="zh-CN" altLang="en-US" sz="2000" b="1" dirty="0">
                <a:solidFill>
                  <a:srgbClr val="8C8F90"/>
                </a:solidFill>
              </a:rPr>
              <a:t> </a:t>
            </a:r>
            <a:r>
              <a:rPr lang="en-US" altLang="zh-CN" sz="2000" b="1" dirty="0">
                <a:solidFill>
                  <a:srgbClr val="8C8F90"/>
                </a:solidFill>
              </a:rPr>
              <a:t>PKDD</a:t>
            </a:r>
            <a:r>
              <a:rPr lang="zh-CN" altLang="en-US" sz="2000" b="1" dirty="0">
                <a:solidFill>
                  <a:srgbClr val="8C8F90"/>
                </a:solidFill>
              </a:rPr>
              <a:t> </a:t>
            </a:r>
            <a:r>
              <a:rPr lang="en-US" altLang="zh-CN" sz="2000" b="1" dirty="0">
                <a:solidFill>
                  <a:srgbClr val="8C8F90"/>
                </a:solidFill>
              </a:rPr>
              <a:t>2024)</a:t>
            </a:r>
          </a:p>
          <a:p>
            <a:pPr>
              <a:lnSpc>
                <a:spcPct val="150000"/>
              </a:lnSpc>
            </a:pPr>
            <a:r>
              <a:rPr lang="en-US" altLang="zh-CN" sz="2000" b="1" dirty="0">
                <a:solidFill>
                  <a:srgbClr val="8C8F90"/>
                </a:solidFill>
              </a:rPr>
              <a:t>6. PP-HFTL:</a:t>
            </a:r>
            <a:r>
              <a:rPr lang="zh-CN" altLang="en-US" sz="2000" b="1" dirty="0">
                <a:solidFill>
                  <a:srgbClr val="8C8F90"/>
                </a:solidFill>
              </a:rPr>
              <a:t> </a:t>
            </a:r>
            <a:r>
              <a:rPr lang="en-US" altLang="zh-CN" sz="2000" b="1" dirty="0">
                <a:solidFill>
                  <a:srgbClr val="8C8F90"/>
                </a:solidFill>
              </a:rPr>
              <a:t>Privacy-Preserving Heterogeneous Federated Transfer Learning</a:t>
            </a:r>
            <a:r>
              <a:rPr lang="zh-CN" altLang="en-US" sz="2000" b="1" dirty="0">
                <a:solidFill>
                  <a:srgbClr val="8C8F90"/>
                </a:solidFill>
              </a:rPr>
              <a:t> </a:t>
            </a:r>
            <a:r>
              <a:rPr lang="en-US" altLang="zh-CN" sz="2000" b="1" dirty="0">
                <a:solidFill>
                  <a:srgbClr val="8C8F90"/>
                </a:solidFill>
              </a:rPr>
              <a:t>(IEEE</a:t>
            </a:r>
            <a:r>
              <a:rPr lang="zh-CN" altLang="en-US" sz="2000" b="1" dirty="0">
                <a:solidFill>
                  <a:srgbClr val="8C8F90"/>
                </a:solidFill>
              </a:rPr>
              <a:t> </a:t>
            </a:r>
            <a:r>
              <a:rPr lang="en-US" altLang="zh-CN" sz="2000" b="1" dirty="0">
                <a:solidFill>
                  <a:srgbClr val="8C8F90"/>
                </a:solidFill>
              </a:rPr>
              <a:t>Big</a:t>
            </a:r>
            <a:r>
              <a:rPr lang="zh-CN" altLang="en-US" sz="2000" b="1" dirty="0">
                <a:solidFill>
                  <a:srgbClr val="8C8F90"/>
                </a:solidFill>
              </a:rPr>
              <a:t> </a:t>
            </a:r>
            <a:r>
              <a:rPr lang="en-US" altLang="zh-CN" sz="2000" b="1" dirty="0">
                <a:solidFill>
                  <a:srgbClr val="8C8F90"/>
                </a:solidFill>
              </a:rPr>
              <a:t>Data</a:t>
            </a:r>
            <a:r>
              <a:rPr lang="zh-CN" altLang="en-US" sz="2000" b="1" dirty="0">
                <a:solidFill>
                  <a:srgbClr val="8C8F90"/>
                </a:solidFill>
              </a:rPr>
              <a:t> </a:t>
            </a:r>
            <a:r>
              <a:rPr lang="en-US" altLang="zh-CN" sz="2000" b="1" dirty="0">
                <a:solidFill>
                  <a:srgbClr val="8C8F90"/>
                </a:solidFill>
              </a:rPr>
              <a:t>2019)</a:t>
            </a:r>
          </a:p>
          <a:p>
            <a:pPr>
              <a:lnSpc>
                <a:spcPct val="150000"/>
              </a:lnSpc>
            </a:pPr>
            <a:r>
              <a:rPr lang="en-US" altLang="zh-CN" sz="2000" b="1" dirty="0">
                <a:solidFill>
                  <a:srgbClr val="8C8F90"/>
                </a:solidFill>
              </a:rPr>
              <a:t>7. Conclusions</a:t>
            </a:r>
            <a:endParaRPr lang="zh-CN" altLang="en-US" sz="2400" dirty="0">
              <a:solidFill>
                <a:srgbClr val="8C8F90"/>
              </a:solidFill>
            </a:endParaRPr>
          </a:p>
          <a:p>
            <a:pPr>
              <a:lnSpc>
                <a:spcPct val="150000"/>
              </a:lnSpc>
            </a:pPr>
            <a:endParaRPr lang="zh-CN" altLang="en-US" sz="2000" dirty="0">
              <a:solidFill>
                <a:srgbClr val="8C8F90"/>
              </a:solidFill>
            </a:endParaRPr>
          </a:p>
        </p:txBody>
      </p:sp>
      <p:cxnSp>
        <p:nvCxnSpPr>
          <p:cNvPr id="211" name="直接连接符 210">
            <a:extLst>
              <a:ext uri="{FF2B5EF4-FFF2-40B4-BE49-F238E27FC236}">
                <a16:creationId xmlns:a16="http://schemas.microsoft.com/office/drawing/2014/main" id="{72B63028-2D4F-4D9F-A630-634F8E248026}"/>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5ADB8652-1534-4509-8A04-C3B41007729F}"/>
              </a:ext>
            </a:extLst>
          </p:cNvPr>
          <p:cNvSpPr>
            <a:spLocks noGrp="1"/>
          </p:cNvSpPr>
          <p:nvPr>
            <p:ph type="sldNum" sz="quarter" idx="12"/>
          </p:nvPr>
        </p:nvSpPr>
        <p:spPr/>
        <p:txBody>
          <a:bodyPr/>
          <a:lstStyle/>
          <a:p>
            <a:fld id="{655BFCAE-ED40-45A8-B1AB-06AF831E9D67}" type="slidenum">
              <a:rPr lang="zh-CN" altLang="en-US" smtClean="0"/>
              <a:t>2</a:t>
            </a:fld>
            <a:endParaRPr lang="zh-CN" altLang="en-US" dirty="0"/>
          </a:p>
        </p:txBody>
      </p:sp>
    </p:spTree>
    <p:extLst>
      <p:ext uri="{BB962C8B-B14F-4D97-AF65-F5344CB8AC3E}">
        <p14:creationId xmlns:p14="http://schemas.microsoft.com/office/powerpoint/2010/main" val="345990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112E18-C2E4-644D-8FC7-4DF6034A3B1D}"/>
              </a:ext>
            </a:extLst>
          </p:cNvPr>
          <p:cNvSpPr>
            <a:spLocks noGrp="1"/>
          </p:cNvSpPr>
          <p:nvPr>
            <p:ph type="title"/>
          </p:nvPr>
        </p:nvSpPr>
        <p:spPr>
          <a:xfrm>
            <a:off x="838200" y="390533"/>
            <a:ext cx="10515600" cy="1143840"/>
          </a:xfrm>
        </p:spPr>
        <p:txBody>
          <a:bodyPr/>
          <a:lstStyle/>
          <a:p>
            <a:r>
              <a:rPr kumimoji="1" lang="en-US" altLang="zh-CN" dirty="0"/>
              <a:t>Label Privacy Source Coding Problem</a:t>
            </a:r>
            <a:endParaRPr kumimoji="1" lang="zh-CN" altLang="en-US" dirty="0"/>
          </a:p>
        </p:txBody>
      </p:sp>
      <p:sp>
        <p:nvSpPr>
          <p:cNvPr id="3" name="内容占位符 2">
            <a:extLst>
              <a:ext uri="{FF2B5EF4-FFF2-40B4-BE49-F238E27FC236}">
                <a16:creationId xmlns:a16="http://schemas.microsoft.com/office/drawing/2014/main" id="{2B5B8AC0-D2F2-35B6-2049-37ED60BCADA1}"/>
              </a:ext>
            </a:extLst>
          </p:cNvPr>
          <p:cNvSpPr>
            <a:spLocks noGrp="1"/>
          </p:cNvSpPr>
          <p:nvPr>
            <p:ph idx="1"/>
          </p:nvPr>
        </p:nvSpPr>
        <p:spPr>
          <a:xfrm>
            <a:off x="951320" y="1554886"/>
            <a:ext cx="9672688" cy="517692"/>
          </a:xfrm>
        </p:spPr>
        <p:txBody>
          <a:bodyPr>
            <a:normAutofit/>
          </a:bodyPr>
          <a:lstStyle/>
          <a:p>
            <a:r>
              <a:rPr kumimoji="1" lang="en-US" altLang="zh-CN" sz="2200" b="1" dirty="0"/>
              <a:t>We encode minimum-necessary label information as follows: </a:t>
            </a:r>
            <a:endParaRPr kumimoji="1" lang="zh-CN" altLang="en-US" sz="2200" b="1" dirty="0"/>
          </a:p>
        </p:txBody>
      </p:sp>
      <p:pic>
        <p:nvPicPr>
          <p:cNvPr id="9" name="图片 8">
            <a:extLst>
              <a:ext uri="{FF2B5EF4-FFF2-40B4-BE49-F238E27FC236}">
                <a16:creationId xmlns:a16="http://schemas.microsoft.com/office/drawing/2014/main" id="{377BBC5B-C3C1-2E4A-DE1C-554629FA814F}"/>
              </a:ext>
            </a:extLst>
          </p:cNvPr>
          <p:cNvPicPr>
            <a:picLocks noChangeAspect="1"/>
          </p:cNvPicPr>
          <p:nvPr/>
        </p:nvPicPr>
        <p:blipFill>
          <a:blip r:embed="rId3"/>
          <a:stretch>
            <a:fillRect/>
          </a:stretch>
        </p:blipFill>
        <p:spPr>
          <a:xfrm>
            <a:off x="2285214" y="4994769"/>
            <a:ext cx="7772400" cy="1811970"/>
          </a:xfrm>
          <a:prstGeom prst="rect">
            <a:avLst/>
          </a:prstGeom>
        </p:spPr>
      </p:pic>
      <p:sp>
        <p:nvSpPr>
          <p:cNvPr id="12" name="矩形 11">
            <a:extLst>
              <a:ext uri="{FF2B5EF4-FFF2-40B4-BE49-F238E27FC236}">
                <a16:creationId xmlns:a16="http://schemas.microsoft.com/office/drawing/2014/main" id="{81D166B0-7458-AAF6-5481-06BDB2CDB1C9}"/>
              </a:ext>
            </a:extLst>
          </p:cNvPr>
          <p:cNvSpPr/>
          <p:nvPr/>
        </p:nvSpPr>
        <p:spPr>
          <a:xfrm>
            <a:off x="4590460" y="6037506"/>
            <a:ext cx="3148553" cy="443060"/>
          </a:xfrm>
          <a:prstGeom prst="rect">
            <a:avLst/>
          </a:prstGeom>
          <a:solidFill>
            <a:srgbClr val="FFE958">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4" name="图片 13">
            <a:extLst>
              <a:ext uri="{FF2B5EF4-FFF2-40B4-BE49-F238E27FC236}">
                <a16:creationId xmlns:a16="http://schemas.microsoft.com/office/drawing/2014/main" id="{BBB5317C-56B4-7BD7-84C6-B7B45BA52EDD}"/>
              </a:ext>
            </a:extLst>
          </p:cNvPr>
          <p:cNvPicPr>
            <a:picLocks noChangeAspect="1"/>
          </p:cNvPicPr>
          <p:nvPr/>
        </p:nvPicPr>
        <p:blipFill>
          <a:blip r:embed="rId4"/>
          <a:stretch>
            <a:fillRect/>
          </a:stretch>
        </p:blipFill>
        <p:spPr>
          <a:xfrm>
            <a:off x="2285214" y="2055741"/>
            <a:ext cx="7772400" cy="2417660"/>
          </a:xfrm>
          <a:prstGeom prst="rect">
            <a:avLst/>
          </a:prstGeom>
        </p:spPr>
      </p:pic>
      <p:sp>
        <p:nvSpPr>
          <p:cNvPr id="11" name="矩形 10">
            <a:extLst>
              <a:ext uri="{FF2B5EF4-FFF2-40B4-BE49-F238E27FC236}">
                <a16:creationId xmlns:a16="http://schemas.microsoft.com/office/drawing/2014/main" id="{D6E864F4-B032-0D01-ECC2-B939D8AF0C34}"/>
              </a:ext>
            </a:extLst>
          </p:cNvPr>
          <p:cNvSpPr/>
          <p:nvPr/>
        </p:nvSpPr>
        <p:spPr>
          <a:xfrm>
            <a:off x="3352800" y="3143644"/>
            <a:ext cx="5889812" cy="995229"/>
          </a:xfrm>
          <a:prstGeom prst="rect">
            <a:avLst/>
          </a:prstGeom>
          <a:solidFill>
            <a:srgbClr val="FFE958">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文本框 15">
            <a:extLst>
              <a:ext uri="{FF2B5EF4-FFF2-40B4-BE49-F238E27FC236}">
                <a16:creationId xmlns:a16="http://schemas.microsoft.com/office/drawing/2014/main" id="{FF7ADDDD-61A1-21D0-D525-5B863F4A33AC}"/>
              </a:ext>
            </a:extLst>
          </p:cNvPr>
          <p:cNvSpPr txBox="1"/>
          <p:nvPr/>
        </p:nvSpPr>
        <p:spPr>
          <a:xfrm>
            <a:off x="951320" y="4590233"/>
            <a:ext cx="7362170" cy="430887"/>
          </a:xfrm>
          <a:prstGeom prst="rect">
            <a:avLst/>
          </a:prstGeom>
          <a:noFill/>
        </p:spPr>
        <p:txBody>
          <a:bodyPr wrap="square">
            <a:spAutoFit/>
          </a:bodyPr>
          <a:lstStyle/>
          <a:p>
            <a:pPr marL="285750" indent="-285750">
              <a:buFont typeface="Arial" panose="020B0604020202020204" pitchFamily="34" charset="0"/>
              <a:buChar char="•"/>
            </a:pPr>
            <a:r>
              <a:rPr kumimoji="1" lang="en-US" altLang="zh-CN" sz="2200" b="1" dirty="0"/>
              <a:t>Mutual</a:t>
            </a:r>
            <a:r>
              <a:rPr kumimoji="1" lang="zh-CN" altLang="en-US" sz="2200" b="1" dirty="0"/>
              <a:t> </a:t>
            </a:r>
            <a:r>
              <a:rPr kumimoji="1" lang="en-US" altLang="zh-CN" sz="2200" b="1" dirty="0"/>
              <a:t>Information</a:t>
            </a:r>
            <a:r>
              <a:rPr kumimoji="1" lang="zh-CN" altLang="en-US" sz="2200" b="1" dirty="0"/>
              <a:t> </a:t>
            </a:r>
            <a:r>
              <a:rPr kumimoji="1" lang="en-US" altLang="zh-CN" sz="2200" b="1" dirty="0"/>
              <a:t>Privacy</a:t>
            </a:r>
            <a:r>
              <a:rPr kumimoji="1" lang="zh-CN" altLang="en-US" sz="2200" b="1" dirty="0"/>
              <a:t> </a:t>
            </a:r>
            <a:r>
              <a:rPr kumimoji="1" lang="en-US" altLang="zh-CN" sz="2200" b="1" dirty="0"/>
              <a:t>(MIP)-based</a:t>
            </a:r>
            <a:r>
              <a:rPr kumimoji="1" lang="zh-CN" altLang="en-US" sz="2200" b="1" dirty="0"/>
              <a:t> </a:t>
            </a:r>
            <a:r>
              <a:rPr kumimoji="1" lang="en-US" altLang="zh-CN" sz="2200" b="1" dirty="0"/>
              <a:t>privacy</a:t>
            </a:r>
            <a:r>
              <a:rPr kumimoji="1" lang="zh-CN" altLang="en-US" sz="2200" b="1" dirty="0"/>
              <a:t> </a:t>
            </a:r>
            <a:r>
              <a:rPr kumimoji="1" lang="en-US" altLang="zh-CN" sz="2200" b="1" dirty="0"/>
              <a:t>guarantee</a:t>
            </a:r>
            <a:endParaRPr lang="zh-CN" altLang="en-US" sz="2200" b="1" dirty="0"/>
          </a:p>
        </p:txBody>
      </p:sp>
      <p:sp>
        <p:nvSpPr>
          <p:cNvPr id="4" name="文本框 3">
            <a:extLst>
              <a:ext uri="{FF2B5EF4-FFF2-40B4-BE49-F238E27FC236}">
                <a16:creationId xmlns:a16="http://schemas.microsoft.com/office/drawing/2014/main" id="{63091DFC-90DD-D619-A370-A3869DD8FA4A}"/>
              </a:ext>
            </a:extLst>
          </p:cNvPr>
          <p:cNvSpPr txBox="1"/>
          <p:nvPr/>
        </p:nvSpPr>
        <p:spPr>
          <a:xfrm>
            <a:off x="6957555" y="3180045"/>
            <a:ext cx="2073260" cy="400110"/>
          </a:xfrm>
          <a:prstGeom prst="rect">
            <a:avLst/>
          </a:prstGeom>
          <a:solidFill>
            <a:srgbClr val="FFFCE9"/>
          </a:solidFill>
        </p:spPr>
        <p:txBody>
          <a:bodyPr wrap="none" rtlCol="0">
            <a:spAutoFit/>
          </a:bodyPr>
          <a:lstStyle/>
          <a:p>
            <a:r>
              <a:rPr kumimoji="1" lang="en-US" altLang="zh-CN" sz="2000" i="1" dirty="0">
                <a:latin typeface="Times New Roman" panose="02020603050405020304" pitchFamily="18" charset="0"/>
                <a:cs typeface="Times New Roman" panose="02020603050405020304" pitchFamily="18" charset="0"/>
              </a:rPr>
              <a:t>(necessary,</a:t>
            </a:r>
            <a:r>
              <a:rPr kumimoji="1" lang="zh-CN" altLang="en-US" sz="2000" i="1" dirty="0">
                <a:latin typeface="Times New Roman" panose="02020603050405020304" pitchFamily="18" charset="0"/>
                <a:cs typeface="Times New Roman" panose="02020603050405020304" pitchFamily="18" charset="0"/>
              </a:rPr>
              <a:t> </a:t>
            </a:r>
            <a:r>
              <a:rPr kumimoji="1" lang="en-US" altLang="zh-CN" sz="2000" i="1" dirty="0">
                <a:latin typeface="Times New Roman" panose="02020603050405020304" pitchFamily="18" charset="0"/>
                <a:cs typeface="Times New Roman" panose="02020603050405020304" pitchFamily="18" charset="0"/>
              </a:rPr>
              <a:t>utility)</a:t>
            </a:r>
            <a:endParaRPr kumimoji="1" lang="zh-CN" altLang="en-US" sz="2000" i="1" dirty="0">
              <a:latin typeface="Times New Roman" panose="02020603050405020304" pitchFamily="18" charset="0"/>
              <a:cs typeface="Times New Roman" panose="02020603050405020304" pitchFamily="18" charset="0"/>
            </a:endParaRPr>
          </a:p>
        </p:txBody>
      </p:sp>
      <p:sp>
        <p:nvSpPr>
          <p:cNvPr id="5" name="文本框 3">
            <a:extLst>
              <a:ext uri="{FF2B5EF4-FFF2-40B4-BE49-F238E27FC236}">
                <a16:creationId xmlns:a16="http://schemas.microsoft.com/office/drawing/2014/main" id="{9C669293-A100-C45F-7D76-0735A1EEA357}"/>
              </a:ext>
            </a:extLst>
          </p:cNvPr>
          <p:cNvSpPr txBox="1"/>
          <p:nvPr/>
        </p:nvSpPr>
        <p:spPr>
          <a:xfrm>
            <a:off x="6965505" y="3696548"/>
            <a:ext cx="2205389" cy="400110"/>
          </a:xfrm>
          <a:prstGeom prst="rect">
            <a:avLst/>
          </a:prstGeom>
          <a:solidFill>
            <a:srgbClr val="FFFCE9"/>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i="1" dirty="0">
                <a:latin typeface="Times New Roman" panose="02020603050405020304" pitchFamily="18" charset="0"/>
                <a:cs typeface="Times New Roman" panose="02020603050405020304" pitchFamily="18" charset="0"/>
              </a:rPr>
              <a:t>(minimum,</a:t>
            </a:r>
            <a:r>
              <a:rPr kumimoji="1" lang="zh-CN" altLang="en-US" sz="2000" i="1" dirty="0">
                <a:latin typeface="Times New Roman" panose="02020603050405020304" pitchFamily="18" charset="0"/>
                <a:cs typeface="Times New Roman" panose="02020603050405020304" pitchFamily="18" charset="0"/>
              </a:rPr>
              <a:t> </a:t>
            </a:r>
            <a:r>
              <a:rPr kumimoji="1" lang="en-US" altLang="zh-CN" sz="2000" i="1" dirty="0">
                <a:latin typeface="Times New Roman" panose="02020603050405020304" pitchFamily="18" charset="0"/>
                <a:cs typeface="Times New Roman" panose="02020603050405020304" pitchFamily="18" charset="0"/>
              </a:rPr>
              <a:t>privacy)</a:t>
            </a:r>
            <a:endParaRPr kumimoji="1" lang="zh-CN" altLang="en-US" sz="2000" i="1" dirty="0">
              <a:latin typeface="Times New Roman" panose="02020603050405020304" pitchFamily="18" charset="0"/>
              <a:cs typeface="Times New Roman" panose="02020603050405020304" pitchFamily="18" charset="0"/>
            </a:endParaRPr>
          </a:p>
        </p:txBody>
      </p:sp>
      <p:sp>
        <p:nvSpPr>
          <p:cNvPr id="6" name="灯片编号占位符 3">
            <a:extLst>
              <a:ext uri="{FF2B5EF4-FFF2-40B4-BE49-F238E27FC236}">
                <a16:creationId xmlns:a16="http://schemas.microsoft.com/office/drawing/2014/main" id="{453B9B19-A2EC-D75E-9040-34861E4FCBD8}"/>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20</a:t>
            </a:fld>
            <a:endParaRPr kumimoji="1" lang="zh-CN" altLang="en-US"/>
          </a:p>
        </p:txBody>
      </p:sp>
    </p:spTree>
    <p:extLst>
      <p:ext uri="{BB962C8B-B14F-4D97-AF65-F5344CB8AC3E}">
        <p14:creationId xmlns:p14="http://schemas.microsoft.com/office/powerpoint/2010/main" val="35316060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8FC029-43D4-6D37-5D9A-B87A6E737409}"/>
              </a:ext>
            </a:extLst>
          </p:cNvPr>
          <p:cNvSpPr>
            <a:spLocks noGrp="1"/>
          </p:cNvSpPr>
          <p:nvPr>
            <p:ph type="title"/>
          </p:nvPr>
        </p:nvSpPr>
        <p:spPr/>
        <p:txBody>
          <a:bodyPr/>
          <a:lstStyle/>
          <a:p>
            <a:r>
              <a:rPr kumimoji="1" lang="en-US" altLang="zh-CN" dirty="0"/>
              <a:t>Label Privacy Source Coding</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468C611-EB0F-CEAA-41DF-1A45B8B90D23}"/>
                  </a:ext>
                </a:extLst>
              </p:cNvPr>
              <p:cNvSpPr>
                <a:spLocks noGrp="1"/>
              </p:cNvSpPr>
              <p:nvPr>
                <p:ph idx="1"/>
              </p:nvPr>
            </p:nvSpPr>
            <p:spPr>
              <a:xfrm>
                <a:off x="2004097" y="4807131"/>
                <a:ext cx="8669359" cy="1685744"/>
              </a:xfrm>
            </p:spPr>
            <p:txBody>
              <a:bodyPr>
                <a:normAutofit fontScale="92500" lnSpcReduction="10000"/>
              </a:bodyPr>
              <a:lstStyle/>
              <a:p>
                <a:pPr marL="0" indent="0">
                  <a:buNone/>
                </a:pPr>
                <a:r>
                  <a:rPr kumimoji="1" lang="en-US" altLang="zh-CN" sz="2400" dirty="0"/>
                  <a:t>An overview of the label privacy source coding (LPSC). </a:t>
                </a:r>
              </a:p>
              <a:p>
                <a:pPr marL="0" indent="0">
                  <a:buNone/>
                </a:pPr>
                <a:r>
                  <a:rPr kumimoji="1" lang="en-US" altLang="zh-CN" sz="2400" dirty="0"/>
                  <a:t>The active party </a:t>
                </a:r>
                <a14:m>
                  <m:oMath xmlns:m="http://schemas.openxmlformats.org/officeDocument/2006/math">
                    <m:sSub>
                      <m:sSubPr>
                        <m:ctrlPr>
                          <a:rPr kumimoji="1" lang="en-US" altLang="zh-CN" sz="2400" b="0" i="1" dirty="0" smtClean="0">
                            <a:latin typeface="Cambria Math" panose="02040503050406030204" pitchFamily="18" charset="0"/>
                          </a:rPr>
                        </m:ctrlPr>
                      </m:sSubPr>
                      <m:e>
                        <m:r>
                          <a:rPr kumimoji="1" lang="en-US" altLang="zh-CN" sz="2400" b="0" i="1" dirty="0" smtClean="0">
                            <a:latin typeface="Cambria Math" panose="02040503050406030204" pitchFamily="18" charset="0"/>
                          </a:rPr>
                          <m:t>𝑃</m:t>
                        </m:r>
                      </m:e>
                      <m:sub>
                        <m:r>
                          <a:rPr kumimoji="1" lang="en-US" altLang="zh-CN" sz="2400" b="0" i="1" dirty="0" smtClean="0">
                            <a:latin typeface="Cambria Math" panose="02040503050406030204" pitchFamily="18" charset="0"/>
                          </a:rPr>
                          <m:t>0</m:t>
                        </m:r>
                      </m:sub>
                    </m:sSub>
                  </m:oMath>
                </a14:m>
                <a:r>
                  <a:rPr kumimoji="1" lang="en-US" altLang="zh-CN" sz="2400" dirty="0"/>
                  <a:t>:</a:t>
                </a:r>
              </a:p>
              <a:p>
                <a:pPr marL="457200" indent="-457200">
                  <a:buAutoNum type="arabicParenR"/>
                </a:pPr>
                <a:r>
                  <a:rPr kumimoji="1" lang="en-US" altLang="zh-CN" sz="2400" dirty="0"/>
                  <a:t>trains a local model </a:t>
                </a:r>
                <a14:m>
                  <m:oMath xmlns:m="http://schemas.openxmlformats.org/officeDocument/2006/math">
                    <m:sSub>
                      <m:sSubPr>
                        <m:ctrlPr>
                          <a:rPr kumimoji="1" lang="en-US" altLang="zh-CN" sz="2400" b="0" i="1" smtClean="0">
                            <a:latin typeface="Cambria Math" panose="02040503050406030204" pitchFamily="18" charset="0"/>
                          </a:rPr>
                        </m:ctrlPr>
                      </m:sSubPr>
                      <m:e>
                        <m:r>
                          <a:rPr kumimoji="1" lang="en-US" altLang="zh-CN" sz="2400" b="0" i="1" smtClean="0">
                            <a:latin typeface="Cambria Math" panose="02040503050406030204" pitchFamily="18" charset="0"/>
                          </a:rPr>
                          <m:t>𝑓</m:t>
                        </m:r>
                      </m:e>
                      <m:sub>
                        <m:r>
                          <a:rPr kumimoji="1" lang="en-US" altLang="zh-CN" sz="2400" b="0" i="1" smtClean="0">
                            <a:latin typeface="Cambria Math" panose="02040503050406030204" pitchFamily="18" charset="0"/>
                            <a:ea typeface="Cambria Math" panose="02040503050406030204" pitchFamily="18" charset="0"/>
                          </a:rPr>
                          <m:t>𝜃</m:t>
                        </m:r>
                      </m:sub>
                    </m:sSub>
                  </m:oMath>
                </a14:m>
                <a:r>
                  <a:rPr kumimoji="1" lang="zh-CN" altLang="en-US" sz="2400" dirty="0"/>
                  <a:t> </a:t>
                </a:r>
                <a:r>
                  <a:rPr kumimoji="1" lang="en-US" altLang="zh-CN" sz="2400" dirty="0"/>
                  <a:t>on its labeled data to</a:t>
                </a:r>
                <a:r>
                  <a:rPr kumimoji="1" lang="zh-CN" altLang="en-US" sz="2400" dirty="0"/>
                  <a:t> </a:t>
                </a:r>
                <a:r>
                  <a:rPr kumimoji="1" lang="en-US" altLang="zh-CN" sz="2400" dirty="0"/>
                  <a:t>learn</a:t>
                </a:r>
                <a:r>
                  <a:rPr kumimoji="1" lang="zh-CN" altLang="en-US" sz="2400" dirty="0"/>
                  <a:t> </a:t>
                </a:r>
                <a14:m>
                  <m:oMath xmlns:m="http://schemas.openxmlformats.org/officeDocument/2006/math">
                    <m:sSub>
                      <m:sSubPr>
                        <m:ctrlPr>
                          <a:rPr kumimoji="1" lang="en-US" altLang="zh-CN" sz="2400" b="0" i="1" smtClean="0">
                            <a:latin typeface="Cambria Math" panose="02040503050406030204" pitchFamily="18" charset="0"/>
                          </a:rPr>
                        </m:ctrlPr>
                      </m:sSubPr>
                      <m:e>
                        <m:r>
                          <a:rPr kumimoji="1" lang="en-US" altLang="zh-CN" sz="2400" b="0" i="1" smtClean="0">
                            <a:latin typeface="Cambria Math" panose="02040503050406030204" pitchFamily="18" charset="0"/>
                          </a:rPr>
                          <m:t>𝑝</m:t>
                        </m:r>
                      </m:e>
                      <m:sub>
                        <m:r>
                          <a:rPr kumimoji="1" lang="en-US" altLang="zh-CN" sz="2400" b="0" i="1" smtClean="0">
                            <a:latin typeface="Cambria Math" panose="02040503050406030204" pitchFamily="18" charset="0"/>
                          </a:rPr>
                          <m:t>𝑎𝑐𝑡</m:t>
                        </m:r>
                      </m:sub>
                    </m:sSub>
                    <m:d>
                      <m:dPr>
                        <m:ctrlPr>
                          <a:rPr kumimoji="1" lang="en-US" altLang="zh-CN" sz="2400" b="0" i="1" smtClean="0">
                            <a:latin typeface="Cambria Math" panose="02040503050406030204" pitchFamily="18" charset="0"/>
                          </a:rPr>
                        </m:ctrlPr>
                      </m:dPr>
                      <m:e>
                        <m:r>
                          <a:rPr kumimoji="1" lang="en-US" altLang="zh-CN" sz="2400" b="0" i="1" smtClean="0">
                            <a:latin typeface="Cambria Math" panose="02040503050406030204" pitchFamily="18" charset="0"/>
                          </a:rPr>
                          <m:t>𝑖</m:t>
                        </m:r>
                        <m:r>
                          <a:rPr kumimoji="1" lang="en-US" altLang="zh-CN" sz="2400" b="0" i="1" smtClean="0">
                            <a:latin typeface="Cambria Math" panose="02040503050406030204" pitchFamily="18" charset="0"/>
                          </a:rPr>
                          <m:t>,</m:t>
                        </m:r>
                        <m:r>
                          <a:rPr kumimoji="1" lang="en-US" altLang="zh-CN" sz="2400" b="0" i="1" smtClean="0">
                            <a:latin typeface="Cambria Math" panose="02040503050406030204" pitchFamily="18" charset="0"/>
                          </a:rPr>
                          <m:t>𝑦</m:t>
                        </m:r>
                      </m:e>
                    </m:d>
                  </m:oMath>
                </a14:m>
                <a:r>
                  <a:rPr kumimoji="1" lang="en-US" altLang="zh-CN" sz="2400" dirty="0"/>
                  <a:t>. </a:t>
                </a:r>
              </a:p>
              <a:p>
                <a:pPr marL="457200" indent="-457200">
                  <a:buAutoNum type="arabicParenR"/>
                </a:pPr>
                <a:r>
                  <a:rPr kumimoji="1" lang="en-US" altLang="zh-CN" sz="2400" dirty="0"/>
                  <a:t>optimizes the </a:t>
                </a:r>
                <a14:m>
                  <m:oMath xmlns:m="http://schemas.openxmlformats.org/officeDocument/2006/math">
                    <m:sSub>
                      <m:sSubPr>
                        <m:ctrlPr>
                          <a:rPr kumimoji="1" lang="en-US" altLang="zh-CN" sz="2400" b="0" i="1" dirty="0" smtClean="0">
                            <a:latin typeface="Cambria Math" panose="02040503050406030204" pitchFamily="18" charset="0"/>
                          </a:rPr>
                        </m:ctrlPr>
                      </m:sSubPr>
                      <m:e>
                        <m:r>
                          <a:rPr kumimoji="1" lang="en-US" altLang="zh-CN" sz="2400" b="0" i="1" dirty="0" smtClean="0">
                            <a:latin typeface="Cambria Math" panose="02040503050406030204" pitchFamily="18" charset="0"/>
                          </a:rPr>
                          <m:t>𝑝</m:t>
                        </m:r>
                      </m:e>
                      <m:sub>
                        <m:r>
                          <a:rPr kumimoji="1" lang="en-US" altLang="zh-CN" sz="2400" b="0" i="1" dirty="0" smtClean="0">
                            <a:latin typeface="Cambria Math" panose="02040503050406030204" pitchFamily="18" charset="0"/>
                          </a:rPr>
                          <m:t>𝑙𝑝𝑠𝑐</m:t>
                        </m:r>
                      </m:sub>
                    </m:sSub>
                    <m:r>
                      <a:rPr kumimoji="1" lang="en-US" altLang="zh-CN" sz="2400" b="0" i="1" dirty="0" smtClean="0">
                        <a:latin typeface="Cambria Math" panose="02040503050406030204" pitchFamily="18" charset="0"/>
                      </a:rPr>
                      <m:t>(</m:t>
                    </m:r>
                    <m:r>
                      <a:rPr kumimoji="1" lang="en-US" altLang="zh-CN" sz="2400" b="0" i="1" dirty="0" smtClean="0">
                        <a:latin typeface="Cambria Math" panose="02040503050406030204" pitchFamily="18" charset="0"/>
                      </a:rPr>
                      <m:t>𝑖</m:t>
                    </m:r>
                    <m:r>
                      <a:rPr kumimoji="1" lang="en-US" altLang="zh-CN" sz="2400" b="0" i="1" dirty="0" smtClean="0">
                        <a:latin typeface="Cambria Math" panose="02040503050406030204" pitchFamily="18" charset="0"/>
                      </a:rPr>
                      <m:t>,</m:t>
                    </m:r>
                    <m:r>
                      <a:rPr kumimoji="1" lang="en-US" altLang="zh-CN" sz="2400" b="0" i="1" dirty="0" smtClean="0">
                        <a:latin typeface="Cambria Math" panose="02040503050406030204" pitchFamily="18" charset="0"/>
                      </a:rPr>
                      <m:t>𝑦</m:t>
                    </m:r>
                    <m:r>
                      <a:rPr kumimoji="1" lang="en-US" altLang="zh-CN" sz="2400" b="0" i="1" dirty="0" smtClean="0">
                        <a:latin typeface="Cambria Math" panose="02040503050406030204" pitchFamily="18" charset="0"/>
                      </a:rPr>
                      <m:t>)</m:t>
                    </m:r>
                  </m:oMath>
                </a14:m>
                <a:r>
                  <a:rPr kumimoji="1" lang="zh-CN" altLang="en-US" sz="2400" dirty="0"/>
                  <a:t> </a:t>
                </a:r>
                <a:r>
                  <a:rPr kumimoji="1" lang="en-US" altLang="zh-CN" sz="2400" dirty="0"/>
                  <a:t>via gradient boosting. </a:t>
                </a:r>
              </a:p>
            </p:txBody>
          </p:sp>
        </mc:Choice>
        <mc:Fallback xmlns="">
          <p:sp>
            <p:nvSpPr>
              <p:cNvPr id="3" name="内容占位符 2">
                <a:extLst>
                  <a:ext uri="{FF2B5EF4-FFF2-40B4-BE49-F238E27FC236}">
                    <a16:creationId xmlns:a16="http://schemas.microsoft.com/office/drawing/2014/main" id="{0468C611-EB0F-CEAA-41DF-1A45B8B90D23}"/>
                  </a:ext>
                </a:extLst>
              </p:cNvPr>
              <p:cNvSpPr>
                <a:spLocks noGrp="1" noRot="1" noChangeAspect="1" noMove="1" noResize="1" noEditPoints="1" noAdjustHandles="1" noChangeArrowheads="1" noChangeShapeType="1" noTextEdit="1"/>
              </p:cNvSpPr>
              <p:nvPr>
                <p:ph idx="1"/>
              </p:nvPr>
            </p:nvSpPr>
            <p:spPr>
              <a:xfrm>
                <a:off x="2004097" y="4807131"/>
                <a:ext cx="8669359" cy="1685744"/>
              </a:xfrm>
              <a:blipFill>
                <a:blip r:embed="rId3"/>
                <a:stretch>
                  <a:fillRect l="-877" t="-5970"/>
                </a:stretch>
              </a:blipFill>
            </p:spPr>
            <p:txBody>
              <a:bodyPr/>
              <a:lstStyle/>
              <a:p>
                <a:r>
                  <a:rPr lang="zh-CN" altLang="en-US">
                    <a:noFill/>
                  </a:rPr>
                  <a:t> </a:t>
                </a:r>
              </a:p>
            </p:txBody>
          </p:sp>
        </mc:Fallback>
      </mc:AlternateContent>
      <p:sp>
        <p:nvSpPr>
          <p:cNvPr id="4" name="灯片编号占位符 3">
            <a:extLst>
              <a:ext uri="{FF2B5EF4-FFF2-40B4-BE49-F238E27FC236}">
                <a16:creationId xmlns:a16="http://schemas.microsoft.com/office/drawing/2014/main" id="{E481CF7E-15A3-3D68-DA07-68AF044958B1}"/>
              </a:ext>
            </a:extLst>
          </p:cNvPr>
          <p:cNvSpPr>
            <a:spLocks noGrp="1"/>
          </p:cNvSpPr>
          <p:nvPr>
            <p:ph type="sldNum" sz="quarter" idx="12"/>
          </p:nvPr>
        </p:nvSpPr>
        <p:spPr/>
        <p:txBody>
          <a:bodyPr/>
          <a:lstStyle/>
          <a:p>
            <a:fld id="{E8A41ABE-4B4A-A44C-B1E4-B43F2FA3ED3C}" type="slidenum">
              <a:rPr lang="en-US" smtClean="0"/>
              <a:t>21</a:t>
            </a:fld>
            <a:endParaRPr lang="en-US"/>
          </a:p>
        </p:txBody>
      </p:sp>
      <p:pic>
        <p:nvPicPr>
          <p:cNvPr id="5" name="图片 4">
            <a:extLst>
              <a:ext uri="{FF2B5EF4-FFF2-40B4-BE49-F238E27FC236}">
                <a16:creationId xmlns:a16="http://schemas.microsoft.com/office/drawing/2014/main" id="{F491DD0F-11F8-D6BF-8BCF-8F70168793C4}"/>
              </a:ext>
            </a:extLst>
          </p:cNvPr>
          <p:cNvPicPr>
            <a:picLocks noChangeAspect="1"/>
          </p:cNvPicPr>
          <p:nvPr/>
        </p:nvPicPr>
        <p:blipFill>
          <a:blip r:embed="rId4"/>
          <a:stretch>
            <a:fillRect/>
          </a:stretch>
        </p:blipFill>
        <p:spPr>
          <a:xfrm>
            <a:off x="2651343" y="2030052"/>
            <a:ext cx="6193135" cy="2598095"/>
          </a:xfrm>
          <a:prstGeom prst="rect">
            <a:avLst/>
          </a:prstGeom>
        </p:spPr>
      </p:pic>
    </p:spTree>
    <p:extLst>
      <p:ext uri="{BB962C8B-B14F-4D97-AF65-F5344CB8AC3E}">
        <p14:creationId xmlns:p14="http://schemas.microsoft.com/office/powerpoint/2010/main" val="2300691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7C73F9-403F-2CE0-D77D-93B9605501D1}"/>
              </a:ext>
            </a:extLst>
          </p:cNvPr>
          <p:cNvSpPr>
            <a:spLocks noGrp="1"/>
          </p:cNvSpPr>
          <p:nvPr>
            <p:ph type="title"/>
          </p:nvPr>
        </p:nvSpPr>
        <p:spPr/>
        <p:txBody>
          <a:bodyPr/>
          <a:lstStyle/>
          <a:p>
            <a:r>
              <a:rPr kumimoji="1" lang="en-US" altLang="zh-CN" dirty="0"/>
              <a:t>Gradient Boosting Solves LPSC</a:t>
            </a:r>
            <a:endParaRPr kumimoji="1" lang="zh-CN" altLang="en-US" dirty="0"/>
          </a:p>
        </p:txBody>
      </p:sp>
      <p:pic>
        <p:nvPicPr>
          <p:cNvPr id="7" name="图片 6">
            <a:extLst>
              <a:ext uri="{FF2B5EF4-FFF2-40B4-BE49-F238E27FC236}">
                <a16:creationId xmlns:a16="http://schemas.microsoft.com/office/drawing/2014/main" id="{02032E92-6C00-3FCD-4132-D961911DC0B3}"/>
              </a:ext>
            </a:extLst>
          </p:cNvPr>
          <p:cNvPicPr>
            <a:picLocks noChangeAspect="1"/>
          </p:cNvPicPr>
          <p:nvPr/>
        </p:nvPicPr>
        <p:blipFill>
          <a:blip r:embed="rId3"/>
          <a:stretch>
            <a:fillRect/>
          </a:stretch>
        </p:blipFill>
        <p:spPr>
          <a:xfrm>
            <a:off x="6282173" y="2480903"/>
            <a:ext cx="5071627" cy="2318272"/>
          </a:xfrm>
          <a:prstGeom prst="rect">
            <a:avLst/>
          </a:prstGeom>
        </p:spPr>
      </p:pic>
      <p:pic>
        <p:nvPicPr>
          <p:cNvPr id="8" name="图片 7">
            <a:extLst>
              <a:ext uri="{FF2B5EF4-FFF2-40B4-BE49-F238E27FC236}">
                <a16:creationId xmlns:a16="http://schemas.microsoft.com/office/drawing/2014/main" id="{510B33AF-E183-20DE-3835-F5F43563DDEA}"/>
              </a:ext>
            </a:extLst>
          </p:cNvPr>
          <p:cNvPicPr>
            <a:picLocks noChangeAspect="1"/>
          </p:cNvPicPr>
          <p:nvPr/>
        </p:nvPicPr>
        <p:blipFill>
          <a:blip r:embed="rId4"/>
          <a:stretch>
            <a:fillRect/>
          </a:stretch>
        </p:blipFill>
        <p:spPr>
          <a:xfrm>
            <a:off x="6282175" y="4924516"/>
            <a:ext cx="4934058" cy="1746800"/>
          </a:xfrm>
          <a:prstGeom prst="rect">
            <a:avLst/>
          </a:prstGeom>
        </p:spPr>
      </p:pic>
      <p:pic>
        <p:nvPicPr>
          <p:cNvPr id="10" name="图片 9">
            <a:extLst>
              <a:ext uri="{FF2B5EF4-FFF2-40B4-BE49-F238E27FC236}">
                <a16:creationId xmlns:a16="http://schemas.microsoft.com/office/drawing/2014/main" id="{E9799F5F-2F6C-9905-E8D5-65EB00F74AA9}"/>
              </a:ext>
            </a:extLst>
          </p:cNvPr>
          <p:cNvPicPr>
            <a:picLocks noChangeAspect="1"/>
          </p:cNvPicPr>
          <p:nvPr/>
        </p:nvPicPr>
        <p:blipFill rotWithShape="1">
          <a:blip r:embed="rId5"/>
          <a:srcRect b="62974"/>
          <a:stretch/>
        </p:blipFill>
        <p:spPr>
          <a:xfrm>
            <a:off x="6267248" y="1617276"/>
            <a:ext cx="5272725" cy="738286"/>
          </a:xfrm>
          <a:prstGeom prst="rect">
            <a:avLst/>
          </a:prstGeom>
        </p:spPr>
      </p:pic>
      <p:pic>
        <p:nvPicPr>
          <p:cNvPr id="3" name="图片 2">
            <a:extLst>
              <a:ext uri="{FF2B5EF4-FFF2-40B4-BE49-F238E27FC236}">
                <a16:creationId xmlns:a16="http://schemas.microsoft.com/office/drawing/2014/main" id="{810F0010-252B-813D-B1AE-0707E705FD18}"/>
              </a:ext>
            </a:extLst>
          </p:cNvPr>
          <p:cNvPicPr>
            <a:picLocks noChangeAspect="1"/>
          </p:cNvPicPr>
          <p:nvPr/>
        </p:nvPicPr>
        <p:blipFill>
          <a:blip r:embed="rId6"/>
          <a:stretch>
            <a:fillRect/>
          </a:stretch>
        </p:blipFill>
        <p:spPr>
          <a:xfrm>
            <a:off x="638891" y="3966993"/>
            <a:ext cx="5288060" cy="2325589"/>
          </a:xfrm>
          <a:prstGeom prst="rect">
            <a:avLst/>
          </a:prstGeom>
        </p:spPr>
      </p:pic>
      <p:sp>
        <p:nvSpPr>
          <p:cNvPr id="5" name="文本框 4">
            <a:extLst>
              <a:ext uri="{FF2B5EF4-FFF2-40B4-BE49-F238E27FC236}">
                <a16:creationId xmlns:a16="http://schemas.microsoft.com/office/drawing/2014/main" id="{EE164311-888C-0736-D648-7015CAE9C50A}"/>
              </a:ext>
            </a:extLst>
          </p:cNvPr>
          <p:cNvSpPr txBox="1"/>
          <p:nvPr/>
        </p:nvSpPr>
        <p:spPr>
          <a:xfrm>
            <a:off x="652027" y="1801069"/>
            <a:ext cx="5288060" cy="646331"/>
          </a:xfrm>
          <a:prstGeom prst="rect">
            <a:avLst/>
          </a:prstGeom>
          <a:noFill/>
        </p:spPr>
        <p:txBody>
          <a:bodyPr wrap="square">
            <a:spAutoFit/>
          </a:bodyPr>
          <a:lstStyle/>
          <a:p>
            <a:r>
              <a:rPr kumimoji="1" lang="en-US" altLang="zh-CN" b="1" dirty="0">
                <a:latin typeface="+mn-ea"/>
              </a:rPr>
              <a:t>W</a:t>
            </a:r>
            <a:r>
              <a:rPr kumimoji="1" lang="en-US" altLang="zh-CN" sz="1800" b="1" dirty="0">
                <a:latin typeface="+mn-ea"/>
              </a:rPr>
              <a:t>e prove that gradient boosting can efficiently optimize LPSC.</a:t>
            </a:r>
            <a:endParaRPr lang="zh-CN" altLang="en-US" b="1" dirty="0"/>
          </a:p>
        </p:txBody>
      </p:sp>
      <p:grpSp>
        <p:nvGrpSpPr>
          <p:cNvPr id="15" name="组合 14">
            <a:extLst>
              <a:ext uri="{FF2B5EF4-FFF2-40B4-BE49-F238E27FC236}">
                <a16:creationId xmlns:a16="http://schemas.microsoft.com/office/drawing/2014/main" id="{28E90D82-D92E-FD1A-F810-961A6BC291E9}"/>
              </a:ext>
            </a:extLst>
          </p:cNvPr>
          <p:cNvGrpSpPr/>
          <p:nvPr/>
        </p:nvGrpSpPr>
        <p:grpSpPr>
          <a:xfrm>
            <a:off x="652027" y="2666859"/>
            <a:ext cx="5364511" cy="995229"/>
            <a:chOff x="1102659" y="2783400"/>
            <a:chExt cx="5364511" cy="995229"/>
          </a:xfrm>
        </p:grpSpPr>
        <p:pic>
          <p:nvPicPr>
            <p:cNvPr id="14" name="图片 13">
              <a:extLst>
                <a:ext uri="{FF2B5EF4-FFF2-40B4-BE49-F238E27FC236}">
                  <a16:creationId xmlns:a16="http://schemas.microsoft.com/office/drawing/2014/main" id="{6F1724BD-DEEF-3B4E-F221-A1843FC870D4}"/>
                </a:ext>
              </a:extLst>
            </p:cNvPr>
            <p:cNvPicPr>
              <a:picLocks noChangeAspect="1"/>
            </p:cNvPicPr>
            <p:nvPr/>
          </p:nvPicPr>
          <p:blipFill rotWithShape="1">
            <a:blip r:embed="rId7"/>
            <a:srcRect l="15184" t="53899" r="39357" b="17446"/>
            <a:stretch/>
          </p:blipFill>
          <p:spPr>
            <a:xfrm>
              <a:off x="1271231" y="2893781"/>
              <a:ext cx="2816359" cy="829734"/>
            </a:xfrm>
            <a:prstGeom prst="rect">
              <a:avLst/>
            </a:prstGeom>
          </p:spPr>
        </p:pic>
        <p:sp>
          <p:nvSpPr>
            <p:cNvPr id="9" name="矩形 8">
              <a:extLst>
                <a:ext uri="{FF2B5EF4-FFF2-40B4-BE49-F238E27FC236}">
                  <a16:creationId xmlns:a16="http://schemas.microsoft.com/office/drawing/2014/main" id="{22723785-3991-F62B-8417-BB7DF3369FEE}"/>
                </a:ext>
              </a:extLst>
            </p:cNvPr>
            <p:cNvSpPr/>
            <p:nvPr/>
          </p:nvSpPr>
          <p:spPr>
            <a:xfrm>
              <a:off x="1102659" y="2783400"/>
              <a:ext cx="5364511" cy="995229"/>
            </a:xfrm>
            <a:prstGeom prst="rect">
              <a:avLst/>
            </a:prstGeom>
            <a:solidFill>
              <a:srgbClr val="FFE958">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文本框 11">
              <a:extLst>
                <a:ext uri="{FF2B5EF4-FFF2-40B4-BE49-F238E27FC236}">
                  <a16:creationId xmlns:a16="http://schemas.microsoft.com/office/drawing/2014/main" id="{E90DCBFE-5175-4762-485F-ED3CC74D2331}"/>
                </a:ext>
              </a:extLst>
            </p:cNvPr>
            <p:cNvSpPr txBox="1"/>
            <p:nvPr/>
          </p:nvSpPr>
          <p:spPr>
            <a:xfrm>
              <a:off x="4116304" y="2819801"/>
              <a:ext cx="2073260" cy="400110"/>
            </a:xfrm>
            <a:prstGeom prst="rect">
              <a:avLst/>
            </a:prstGeom>
            <a:solidFill>
              <a:srgbClr val="FFFCE9"/>
            </a:solidFill>
          </p:spPr>
          <p:txBody>
            <a:bodyPr wrap="none" rtlCol="0">
              <a:spAutoFit/>
            </a:bodyPr>
            <a:lstStyle/>
            <a:p>
              <a:r>
                <a:rPr kumimoji="1" lang="en-US" altLang="zh-CN" sz="2000" i="1" dirty="0">
                  <a:latin typeface="Times New Roman" panose="02020603050405020304" pitchFamily="18" charset="0"/>
                  <a:cs typeface="Times New Roman" panose="02020603050405020304" pitchFamily="18" charset="0"/>
                </a:rPr>
                <a:t>(necessary,</a:t>
              </a:r>
              <a:r>
                <a:rPr kumimoji="1" lang="zh-CN" altLang="en-US" sz="2000" i="1" dirty="0">
                  <a:latin typeface="Times New Roman" panose="02020603050405020304" pitchFamily="18" charset="0"/>
                  <a:cs typeface="Times New Roman" panose="02020603050405020304" pitchFamily="18" charset="0"/>
                </a:rPr>
                <a:t> </a:t>
              </a:r>
              <a:r>
                <a:rPr kumimoji="1" lang="en-US" altLang="zh-CN" sz="2000" i="1" dirty="0">
                  <a:latin typeface="Times New Roman" panose="02020603050405020304" pitchFamily="18" charset="0"/>
                  <a:cs typeface="Times New Roman" panose="02020603050405020304" pitchFamily="18" charset="0"/>
                </a:rPr>
                <a:t>utility)</a:t>
              </a:r>
              <a:endParaRPr kumimoji="1" lang="zh-CN" altLang="en-US" sz="2000" i="1" dirty="0">
                <a:latin typeface="Times New Roman" panose="02020603050405020304" pitchFamily="18" charset="0"/>
                <a:cs typeface="Times New Roman" panose="02020603050405020304" pitchFamily="18" charset="0"/>
              </a:endParaRPr>
            </a:p>
          </p:txBody>
        </p:sp>
        <p:sp>
          <p:nvSpPr>
            <p:cNvPr id="13" name="文本框 3">
              <a:extLst>
                <a:ext uri="{FF2B5EF4-FFF2-40B4-BE49-F238E27FC236}">
                  <a16:creationId xmlns:a16="http://schemas.microsoft.com/office/drawing/2014/main" id="{19676526-CCD8-3BAC-B2B2-54EB832A2C2D}"/>
                </a:ext>
              </a:extLst>
            </p:cNvPr>
            <p:cNvSpPr txBox="1"/>
            <p:nvPr/>
          </p:nvSpPr>
          <p:spPr>
            <a:xfrm>
              <a:off x="4124254" y="3336304"/>
              <a:ext cx="2342916" cy="400110"/>
            </a:xfrm>
            <a:prstGeom prst="rect">
              <a:avLst/>
            </a:prstGeom>
            <a:solidFill>
              <a:srgbClr val="FFFCE9"/>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i="1" dirty="0">
                  <a:latin typeface="Times New Roman" panose="02020603050405020304" pitchFamily="18" charset="0"/>
                  <a:cs typeface="Times New Roman" panose="02020603050405020304" pitchFamily="18" charset="0"/>
                </a:rPr>
                <a:t>(minimum,</a:t>
              </a:r>
              <a:r>
                <a:rPr kumimoji="1" lang="zh-CN" altLang="en-US" sz="2000" i="1" dirty="0">
                  <a:latin typeface="Times New Roman" panose="02020603050405020304" pitchFamily="18" charset="0"/>
                  <a:cs typeface="Times New Roman" panose="02020603050405020304" pitchFamily="18" charset="0"/>
                </a:rPr>
                <a:t> </a:t>
              </a:r>
              <a:r>
                <a:rPr kumimoji="1" lang="en-US" altLang="zh-CN" sz="2000" i="1" dirty="0">
                  <a:latin typeface="Times New Roman" panose="02020603050405020304" pitchFamily="18" charset="0"/>
                  <a:cs typeface="Times New Roman" panose="02020603050405020304" pitchFamily="18" charset="0"/>
                </a:rPr>
                <a:t>privacy)</a:t>
              </a:r>
              <a:endParaRPr kumimoji="1" lang="zh-CN" altLang="en-US" sz="2000" i="1" dirty="0">
                <a:latin typeface="Times New Roman" panose="02020603050405020304" pitchFamily="18" charset="0"/>
                <a:cs typeface="Times New Roman" panose="02020603050405020304" pitchFamily="18" charset="0"/>
              </a:endParaRPr>
            </a:p>
          </p:txBody>
        </p:sp>
      </p:grpSp>
      <p:sp>
        <p:nvSpPr>
          <p:cNvPr id="16" name="矩形 15">
            <a:extLst>
              <a:ext uri="{FF2B5EF4-FFF2-40B4-BE49-F238E27FC236}">
                <a16:creationId xmlns:a16="http://schemas.microsoft.com/office/drawing/2014/main" id="{A2BF44D6-477E-7BD3-58DA-D9D305157509}"/>
              </a:ext>
            </a:extLst>
          </p:cNvPr>
          <p:cNvSpPr/>
          <p:nvPr/>
        </p:nvSpPr>
        <p:spPr>
          <a:xfrm>
            <a:off x="7201921" y="5497647"/>
            <a:ext cx="2981985" cy="643178"/>
          </a:xfrm>
          <a:prstGeom prst="rect">
            <a:avLst/>
          </a:prstGeom>
          <a:solidFill>
            <a:srgbClr val="FFE958">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灯片编号占位符 3">
            <a:extLst>
              <a:ext uri="{FF2B5EF4-FFF2-40B4-BE49-F238E27FC236}">
                <a16:creationId xmlns:a16="http://schemas.microsoft.com/office/drawing/2014/main" id="{E2106C94-91E0-3C8B-E08E-4D9541D8C3C9}"/>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22</a:t>
            </a:fld>
            <a:endParaRPr kumimoji="1" lang="zh-CN" altLang="en-US"/>
          </a:p>
        </p:txBody>
      </p:sp>
    </p:spTree>
    <p:extLst>
      <p:ext uri="{BB962C8B-B14F-4D97-AF65-F5344CB8AC3E}">
        <p14:creationId xmlns:p14="http://schemas.microsoft.com/office/powerpoint/2010/main" val="241521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D04D52-C729-3C06-7F54-BBD91BF4CA65}"/>
              </a:ext>
            </a:extLst>
          </p:cNvPr>
          <p:cNvSpPr>
            <a:spLocks noGrp="1"/>
          </p:cNvSpPr>
          <p:nvPr>
            <p:ph type="title"/>
          </p:nvPr>
        </p:nvSpPr>
        <p:spPr/>
        <p:txBody>
          <a:bodyPr>
            <a:normAutofit/>
          </a:bodyPr>
          <a:lstStyle/>
          <a:p>
            <a:r>
              <a:rPr kumimoji="1" lang="en-US" altLang="zh-CN" dirty="0"/>
              <a:t>LPSC+</a:t>
            </a:r>
            <a:r>
              <a:rPr kumimoji="1" lang="zh-CN" altLang="en-US" dirty="0"/>
              <a:t> </a:t>
            </a:r>
            <a:r>
              <a:rPr kumimoji="1" lang="en-US" altLang="zh-CN" dirty="0"/>
              <a:t>Framework</a:t>
            </a:r>
            <a:r>
              <a:rPr kumimoji="1" lang="zh-CN" altLang="en-US" dirty="0"/>
              <a:t> </a:t>
            </a:r>
            <a:r>
              <a:rPr kumimoji="1" lang="en-US" altLang="zh-CN" dirty="0"/>
              <a:t>for</a:t>
            </a:r>
            <a:r>
              <a:rPr kumimoji="1" lang="zh-CN" altLang="en-US" dirty="0"/>
              <a:t> </a:t>
            </a:r>
            <a:br>
              <a:rPr kumimoji="1" lang="en-US" altLang="zh-CN" dirty="0"/>
            </a:br>
            <a:r>
              <a:rPr kumimoji="1" lang="en-US" altLang="zh-CN" dirty="0"/>
              <a:t>Flexible</a:t>
            </a:r>
            <a:r>
              <a:rPr kumimoji="1" lang="zh-CN" altLang="en-US" dirty="0"/>
              <a:t> </a:t>
            </a:r>
            <a:r>
              <a:rPr kumimoji="1" lang="en-US" altLang="zh-CN" dirty="0"/>
              <a:t>Privacy-Utility</a:t>
            </a:r>
            <a:r>
              <a:rPr kumimoji="1" lang="zh-CN" altLang="en-US" dirty="0"/>
              <a:t> </a:t>
            </a:r>
            <a:r>
              <a:rPr kumimoji="1" lang="en-US" altLang="zh-CN" dirty="0"/>
              <a:t>Trade-off</a:t>
            </a:r>
            <a:endParaRPr kumimoji="1" lang="zh-CN" altLang="en-US" dirty="0"/>
          </a:p>
        </p:txBody>
      </p:sp>
      <p:sp>
        <p:nvSpPr>
          <p:cNvPr id="3" name="内容占位符 2">
            <a:extLst>
              <a:ext uri="{FF2B5EF4-FFF2-40B4-BE49-F238E27FC236}">
                <a16:creationId xmlns:a16="http://schemas.microsoft.com/office/drawing/2014/main" id="{D04F9DCA-80E2-0571-D9BA-343B2C344A63}"/>
              </a:ext>
            </a:extLst>
          </p:cNvPr>
          <p:cNvSpPr>
            <a:spLocks noGrp="1"/>
          </p:cNvSpPr>
          <p:nvPr>
            <p:ph idx="1"/>
          </p:nvPr>
        </p:nvSpPr>
        <p:spPr>
          <a:xfrm>
            <a:off x="838200" y="2162554"/>
            <a:ext cx="10515600" cy="1477770"/>
          </a:xfrm>
        </p:spPr>
        <p:txBody>
          <a:bodyPr>
            <a:normAutofit fontScale="92500" lnSpcReduction="10000"/>
          </a:bodyPr>
          <a:lstStyle/>
          <a:p>
            <a:r>
              <a:rPr kumimoji="1" lang="en-US" altLang="zh-CN" dirty="0"/>
              <a:t>LPSC</a:t>
            </a:r>
            <a:r>
              <a:rPr kumimoji="1" lang="zh-CN" altLang="en-US" dirty="0"/>
              <a:t> </a:t>
            </a:r>
            <a:r>
              <a:rPr kumimoji="1" lang="en-US" altLang="zh-CN" dirty="0"/>
              <a:t>provides</a:t>
            </a:r>
            <a:r>
              <a:rPr kumimoji="1" lang="zh-CN" altLang="en-US" dirty="0"/>
              <a:t> </a:t>
            </a:r>
            <a:r>
              <a:rPr kumimoji="1" lang="en-US" altLang="zh-CN" dirty="0"/>
              <a:t>upper-bounded</a:t>
            </a:r>
            <a:r>
              <a:rPr kumimoji="1" lang="zh-CN" altLang="en-US" dirty="0"/>
              <a:t> </a:t>
            </a:r>
            <a:r>
              <a:rPr kumimoji="1" lang="en-US" altLang="zh-CN" dirty="0"/>
              <a:t>label</a:t>
            </a:r>
            <a:r>
              <a:rPr kumimoji="1" lang="zh-CN" altLang="en-US" dirty="0"/>
              <a:t> </a:t>
            </a:r>
            <a:r>
              <a:rPr kumimoji="1" lang="en-US" altLang="zh-CN" dirty="0"/>
              <a:t>privacy</a:t>
            </a:r>
            <a:r>
              <a:rPr kumimoji="1" lang="zh-CN" altLang="en-US" dirty="0"/>
              <a:t> </a:t>
            </a:r>
            <a:r>
              <a:rPr kumimoji="1" lang="en-US" altLang="zh-CN" dirty="0"/>
              <a:t>protection,</a:t>
            </a:r>
            <a:r>
              <a:rPr kumimoji="1" lang="zh-CN" altLang="en-US" dirty="0"/>
              <a:t> </a:t>
            </a:r>
            <a:r>
              <a:rPr kumimoji="1" lang="en-US" altLang="zh-CN" dirty="0"/>
              <a:t>which</a:t>
            </a:r>
            <a:r>
              <a:rPr kumimoji="1" lang="zh-CN" altLang="en-US" dirty="0"/>
              <a:t> </a:t>
            </a:r>
            <a:r>
              <a:rPr kumimoji="1" lang="en-US" altLang="zh-CN" dirty="0"/>
              <a:t>may</a:t>
            </a:r>
            <a:r>
              <a:rPr kumimoji="1" lang="zh-CN" altLang="en-US" dirty="0"/>
              <a:t> </a:t>
            </a:r>
            <a:r>
              <a:rPr kumimoji="1" lang="en-US" altLang="zh-CN" dirty="0"/>
              <a:t>not</a:t>
            </a:r>
            <a:r>
              <a:rPr kumimoji="1" lang="zh-CN" altLang="en-US" dirty="0"/>
              <a:t> </a:t>
            </a:r>
            <a:r>
              <a:rPr kumimoji="1" lang="en-US" altLang="zh-CN" dirty="0"/>
              <a:t>achieve</a:t>
            </a:r>
            <a:r>
              <a:rPr kumimoji="1" lang="zh-CN" altLang="en-US" dirty="0"/>
              <a:t> </a:t>
            </a:r>
            <a:r>
              <a:rPr kumimoji="1" lang="en-US" altLang="zh-CN" dirty="0"/>
              <a:t>satisfactory</a:t>
            </a:r>
            <a:r>
              <a:rPr kumimoji="1" lang="zh-CN" altLang="en-US" dirty="0"/>
              <a:t> </a:t>
            </a:r>
            <a:r>
              <a:rPr kumimoji="1" lang="en-US" altLang="zh-CN" dirty="0"/>
              <a:t>privacy</a:t>
            </a:r>
            <a:r>
              <a:rPr kumimoji="1" lang="zh-CN" altLang="en-US" dirty="0"/>
              <a:t> </a:t>
            </a:r>
            <a:r>
              <a:rPr kumimoji="1" lang="en-US" altLang="zh-CN" dirty="0"/>
              <a:t>protection.</a:t>
            </a:r>
            <a:r>
              <a:rPr kumimoji="1" lang="zh-CN" altLang="en-US" dirty="0"/>
              <a:t> </a:t>
            </a:r>
            <a:endParaRPr kumimoji="1" lang="en-US" altLang="zh-CN" dirty="0"/>
          </a:p>
          <a:p>
            <a:r>
              <a:rPr kumimoji="1" lang="en-US" altLang="zh-CN" dirty="0"/>
              <a:t>Therefore,</a:t>
            </a:r>
            <a:r>
              <a:rPr kumimoji="1" lang="zh-CN" altLang="en-US" dirty="0"/>
              <a:t> </a:t>
            </a:r>
            <a:r>
              <a:rPr kumimoji="1" lang="en-US" altLang="zh-CN" dirty="0"/>
              <a:t>we</a:t>
            </a:r>
            <a:r>
              <a:rPr kumimoji="1" lang="zh-CN" altLang="en-US" dirty="0"/>
              <a:t> </a:t>
            </a:r>
            <a:r>
              <a:rPr kumimoji="1" lang="en-US" altLang="zh-CN" dirty="0"/>
              <a:t>introduce</a:t>
            </a:r>
            <a:r>
              <a:rPr kumimoji="1" lang="zh-CN" altLang="en-US" dirty="0"/>
              <a:t> </a:t>
            </a:r>
            <a:r>
              <a:rPr kumimoji="1" lang="en-US" altLang="zh-CN" b="1" dirty="0"/>
              <a:t>adversarial</a:t>
            </a:r>
            <a:r>
              <a:rPr kumimoji="1" lang="zh-CN" altLang="en-US" b="1" dirty="0"/>
              <a:t> </a:t>
            </a:r>
            <a:r>
              <a:rPr kumimoji="1" lang="en-US" altLang="zh-CN" b="1" dirty="0"/>
              <a:t>training</a:t>
            </a:r>
            <a:r>
              <a:rPr kumimoji="1" lang="zh-CN" altLang="en-US" b="1" dirty="0"/>
              <a:t> </a:t>
            </a:r>
            <a:r>
              <a:rPr kumimoji="1" lang="en-US" altLang="zh-CN" dirty="0"/>
              <a:t>to</a:t>
            </a:r>
            <a:r>
              <a:rPr kumimoji="1" lang="zh-CN" altLang="en-US" dirty="0"/>
              <a:t> </a:t>
            </a:r>
            <a:r>
              <a:rPr kumimoji="1" lang="en-US" altLang="zh-CN" dirty="0"/>
              <a:t>enable</a:t>
            </a:r>
            <a:r>
              <a:rPr kumimoji="1" lang="zh-CN" altLang="en-US" dirty="0"/>
              <a:t> </a:t>
            </a:r>
            <a:r>
              <a:rPr kumimoji="1" lang="en-US" altLang="zh-CN" dirty="0"/>
              <a:t>flexible</a:t>
            </a:r>
            <a:r>
              <a:rPr kumimoji="1" lang="zh-CN" altLang="en-US" dirty="0"/>
              <a:t> </a:t>
            </a:r>
            <a:r>
              <a:rPr kumimoji="1" lang="en-US" altLang="zh-CN" dirty="0"/>
              <a:t>privacy-utility</a:t>
            </a:r>
            <a:r>
              <a:rPr kumimoji="1" lang="zh-CN" altLang="en-US" dirty="0"/>
              <a:t> </a:t>
            </a:r>
            <a:r>
              <a:rPr kumimoji="1" lang="en-US" altLang="zh-CN" dirty="0"/>
              <a:t>trade-off</a:t>
            </a:r>
            <a:r>
              <a:rPr kumimoji="1" lang="zh-CN" altLang="en-US" dirty="0"/>
              <a:t> </a:t>
            </a:r>
            <a:r>
              <a:rPr kumimoji="1" lang="en-US" altLang="zh-CN" dirty="0"/>
              <a:t>and</a:t>
            </a:r>
            <a:r>
              <a:rPr kumimoji="1" lang="zh-CN" altLang="en-US" dirty="0"/>
              <a:t> </a:t>
            </a:r>
            <a:r>
              <a:rPr kumimoji="1" lang="en-US" altLang="zh-CN" dirty="0"/>
              <a:t>provide</a:t>
            </a:r>
            <a:r>
              <a:rPr kumimoji="1" lang="zh-CN" altLang="en-US" dirty="0"/>
              <a:t> </a:t>
            </a:r>
            <a:r>
              <a:rPr kumimoji="1" lang="en-US" altLang="zh-CN" dirty="0"/>
              <a:t>stronger</a:t>
            </a:r>
            <a:r>
              <a:rPr kumimoji="1" lang="zh-CN" altLang="en-US" dirty="0"/>
              <a:t> </a:t>
            </a:r>
            <a:r>
              <a:rPr kumimoji="1" lang="en-US" altLang="zh-CN" dirty="0"/>
              <a:t>privacy</a:t>
            </a:r>
            <a:r>
              <a:rPr kumimoji="1" lang="zh-CN" altLang="en-US" dirty="0"/>
              <a:t> </a:t>
            </a:r>
            <a:r>
              <a:rPr kumimoji="1" lang="en-US" altLang="zh-CN" dirty="0"/>
              <a:t>protection.</a:t>
            </a:r>
            <a:r>
              <a:rPr kumimoji="1" lang="zh-CN" altLang="en-US" dirty="0"/>
              <a:t> </a:t>
            </a:r>
            <a:endParaRPr kumimoji="1" lang="en-US" altLang="zh-CN" dirty="0"/>
          </a:p>
          <a:p>
            <a:endParaRPr kumimoji="1" lang="en-US" altLang="zh-CN" dirty="0"/>
          </a:p>
        </p:txBody>
      </p:sp>
      <p:sp>
        <p:nvSpPr>
          <p:cNvPr id="4" name="灯片编号占位符 3">
            <a:extLst>
              <a:ext uri="{FF2B5EF4-FFF2-40B4-BE49-F238E27FC236}">
                <a16:creationId xmlns:a16="http://schemas.microsoft.com/office/drawing/2014/main" id="{FD0E811C-DBFA-0088-C630-98F3A2FD8E6C}"/>
              </a:ext>
            </a:extLst>
          </p:cNvPr>
          <p:cNvSpPr>
            <a:spLocks noGrp="1"/>
          </p:cNvSpPr>
          <p:nvPr>
            <p:ph type="sldNum" sz="quarter" idx="12"/>
          </p:nvPr>
        </p:nvSpPr>
        <p:spPr/>
        <p:txBody>
          <a:bodyPr/>
          <a:lstStyle/>
          <a:p>
            <a:fld id="{E8A41ABE-4B4A-A44C-B1E4-B43F2FA3ED3C}" type="slidenum">
              <a:rPr lang="en-US" smtClean="0"/>
              <a:t>23</a:t>
            </a:fld>
            <a:endParaRPr lang="en-US"/>
          </a:p>
        </p:txBody>
      </p:sp>
      <p:pic>
        <p:nvPicPr>
          <p:cNvPr id="5" name="图片 4">
            <a:extLst>
              <a:ext uri="{FF2B5EF4-FFF2-40B4-BE49-F238E27FC236}">
                <a16:creationId xmlns:a16="http://schemas.microsoft.com/office/drawing/2014/main" id="{D8D6A71F-144B-3C9C-DCE4-A35F7E92DA8C}"/>
              </a:ext>
            </a:extLst>
          </p:cNvPr>
          <p:cNvPicPr>
            <a:picLocks noChangeAspect="1"/>
          </p:cNvPicPr>
          <p:nvPr/>
        </p:nvPicPr>
        <p:blipFill>
          <a:blip r:embed="rId3"/>
          <a:stretch>
            <a:fillRect/>
          </a:stretch>
        </p:blipFill>
        <p:spPr>
          <a:xfrm>
            <a:off x="1185467" y="3799221"/>
            <a:ext cx="6610998" cy="2398231"/>
          </a:xfrm>
          <a:prstGeom prst="rect">
            <a:avLst/>
          </a:prstGeom>
        </p:spPr>
      </p:pic>
      <p:sp>
        <p:nvSpPr>
          <p:cNvPr id="6" name="文本框 5">
            <a:extLst>
              <a:ext uri="{FF2B5EF4-FFF2-40B4-BE49-F238E27FC236}">
                <a16:creationId xmlns:a16="http://schemas.microsoft.com/office/drawing/2014/main" id="{EB93C642-A543-27A6-C3CC-3EBF66BA1E13}"/>
              </a:ext>
            </a:extLst>
          </p:cNvPr>
          <p:cNvSpPr txBox="1"/>
          <p:nvPr/>
        </p:nvSpPr>
        <p:spPr>
          <a:xfrm>
            <a:off x="2299404" y="6197452"/>
            <a:ext cx="4383123" cy="400110"/>
          </a:xfrm>
          <a:prstGeom prst="rect">
            <a:avLst/>
          </a:prstGeom>
          <a:noFill/>
        </p:spPr>
        <p:txBody>
          <a:bodyPr wrap="none" rtlCol="0">
            <a:spAutoFit/>
          </a:bodyPr>
          <a:lstStyle/>
          <a:p>
            <a:r>
              <a:rPr kumimoji="1" lang="en-US" altLang="zh-CN" sz="2000" dirty="0"/>
              <a:t>Figure</a:t>
            </a:r>
            <a:r>
              <a:rPr kumimoji="1" lang="zh-CN" altLang="en-US" sz="2000" dirty="0"/>
              <a:t> </a:t>
            </a:r>
            <a:r>
              <a:rPr kumimoji="1" lang="en-US" altLang="zh-CN" sz="2000" dirty="0"/>
              <a:t>3.2:</a:t>
            </a:r>
            <a:r>
              <a:rPr kumimoji="1" lang="zh-CN" altLang="en-US" sz="2000" dirty="0"/>
              <a:t> </a:t>
            </a:r>
            <a:r>
              <a:rPr kumimoji="1" lang="en-US" altLang="zh-CN" sz="2000" dirty="0"/>
              <a:t>The</a:t>
            </a:r>
            <a:r>
              <a:rPr kumimoji="1" lang="zh-CN" altLang="en-US" sz="2000" dirty="0"/>
              <a:t> </a:t>
            </a:r>
            <a:r>
              <a:rPr kumimoji="1" lang="en-US" altLang="zh-CN" sz="2000" dirty="0"/>
              <a:t>schematic</a:t>
            </a:r>
            <a:r>
              <a:rPr kumimoji="1" lang="zh-CN" altLang="en-US" sz="2000" dirty="0"/>
              <a:t> </a:t>
            </a:r>
            <a:r>
              <a:rPr kumimoji="1" lang="en-US" altLang="zh-CN" sz="2000" dirty="0"/>
              <a:t>graph</a:t>
            </a:r>
            <a:r>
              <a:rPr kumimoji="1" lang="zh-CN" altLang="en-US" sz="2000" dirty="0"/>
              <a:t> </a:t>
            </a:r>
            <a:r>
              <a:rPr kumimoji="1" lang="en-US" altLang="zh-CN" sz="2000" dirty="0"/>
              <a:t>of</a:t>
            </a:r>
            <a:r>
              <a:rPr kumimoji="1" lang="zh-CN" altLang="en-US" sz="2000" dirty="0"/>
              <a:t> </a:t>
            </a:r>
            <a:r>
              <a:rPr kumimoji="1" lang="en-US" altLang="zh-CN" sz="2000" dirty="0"/>
              <a:t>LPSC.</a:t>
            </a:r>
            <a:endParaRPr kumimoji="1" lang="zh-CN" altLang="en-US" sz="2000" dirty="0"/>
          </a:p>
        </p:txBody>
      </p:sp>
      <p:sp>
        <p:nvSpPr>
          <p:cNvPr id="7" name="文本框 6">
            <a:extLst>
              <a:ext uri="{FF2B5EF4-FFF2-40B4-BE49-F238E27FC236}">
                <a16:creationId xmlns:a16="http://schemas.microsoft.com/office/drawing/2014/main" id="{51097A36-8623-3660-393A-80CDEA50FA05}"/>
              </a:ext>
            </a:extLst>
          </p:cNvPr>
          <p:cNvSpPr txBox="1"/>
          <p:nvPr/>
        </p:nvSpPr>
        <p:spPr>
          <a:xfrm>
            <a:off x="8104514" y="3956603"/>
            <a:ext cx="3089627" cy="707886"/>
          </a:xfrm>
          <a:prstGeom prst="rect">
            <a:avLst/>
          </a:prstGeom>
          <a:solidFill>
            <a:srgbClr val="D1E8D2"/>
          </a:solidFill>
          <a:ln w="19050">
            <a:solidFill>
              <a:srgbClr val="7EB163"/>
            </a:solidFill>
          </a:ln>
          <a:effectLst>
            <a:outerShdw blurRad="50800" dist="38100" dir="2700000" algn="tl" rotWithShape="0">
              <a:prstClr val="black">
                <a:alpha val="40000"/>
              </a:prstClr>
            </a:outerShdw>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en-US" altLang="zh-CN" sz="2000" b="1" dirty="0"/>
              <a:t>minimum-necessary</a:t>
            </a:r>
          </a:p>
          <a:p>
            <a:pPr algn="ctr"/>
            <a:r>
              <a:rPr kumimoji="1" lang="en-US" altLang="zh-CN" sz="2000" dirty="0"/>
              <a:t>label</a:t>
            </a:r>
            <a:r>
              <a:rPr kumimoji="1" lang="zh-CN" altLang="en-US" sz="2000" dirty="0"/>
              <a:t> </a:t>
            </a:r>
            <a:r>
              <a:rPr kumimoji="1" lang="en-US" altLang="zh-CN" sz="2000" dirty="0"/>
              <a:t>information</a:t>
            </a:r>
            <a:endParaRPr lang="zh-CN" altLang="en-US" sz="2000" dirty="0"/>
          </a:p>
        </p:txBody>
      </p:sp>
      <p:sp>
        <p:nvSpPr>
          <p:cNvPr id="8" name="文本框 8">
            <a:extLst>
              <a:ext uri="{FF2B5EF4-FFF2-40B4-BE49-F238E27FC236}">
                <a16:creationId xmlns:a16="http://schemas.microsoft.com/office/drawing/2014/main" id="{AE3C5DE0-4F15-C7B5-45ED-910D35B69041}"/>
              </a:ext>
            </a:extLst>
          </p:cNvPr>
          <p:cNvSpPr txBox="1"/>
          <p:nvPr/>
        </p:nvSpPr>
        <p:spPr>
          <a:xfrm>
            <a:off x="8104514" y="5200478"/>
            <a:ext cx="3089627" cy="707886"/>
          </a:xfrm>
          <a:prstGeom prst="rect">
            <a:avLst/>
          </a:prstGeom>
          <a:solidFill>
            <a:srgbClr val="EAF0FC"/>
          </a:solidFill>
          <a:ln w="19050">
            <a:solidFill>
              <a:srgbClr val="6B8EBF"/>
            </a:solidFill>
          </a:ln>
          <a:effectLst>
            <a:outerShdw blurRad="50800" dist="38100" dir="2700000" algn="tl" rotWithShape="0">
              <a:prstClr val="black">
                <a:alpha val="40000"/>
              </a:prstClr>
            </a:outerShdw>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en-US" altLang="zh-CN" sz="2000" dirty="0"/>
              <a:t>unnecessary</a:t>
            </a:r>
            <a:r>
              <a:rPr kumimoji="1" lang="zh-CN" altLang="en-US" sz="2000" dirty="0"/>
              <a:t> </a:t>
            </a:r>
            <a:r>
              <a:rPr kumimoji="1" lang="en-US" altLang="zh-CN" sz="2000" dirty="0"/>
              <a:t>and</a:t>
            </a:r>
            <a:r>
              <a:rPr kumimoji="1" lang="zh-CN" altLang="en-US" sz="2000" dirty="0"/>
              <a:t> </a:t>
            </a:r>
            <a:r>
              <a:rPr kumimoji="1" lang="en-US" altLang="zh-CN" sz="2000" dirty="0"/>
              <a:t>redundant</a:t>
            </a:r>
          </a:p>
          <a:p>
            <a:pPr algn="ctr"/>
            <a:r>
              <a:rPr kumimoji="1" lang="en-US" altLang="zh-CN" sz="2000" dirty="0"/>
              <a:t>label</a:t>
            </a:r>
            <a:r>
              <a:rPr kumimoji="1" lang="zh-CN" altLang="en-US" sz="2000" dirty="0"/>
              <a:t> </a:t>
            </a:r>
            <a:r>
              <a:rPr kumimoji="1" lang="en-US" altLang="zh-CN" sz="2000" dirty="0"/>
              <a:t>information</a:t>
            </a:r>
            <a:endParaRPr kumimoji="1" lang="zh-CN" altLang="en-US" sz="2000" dirty="0"/>
          </a:p>
        </p:txBody>
      </p:sp>
    </p:spTree>
    <p:extLst>
      <p:ext uri="{BB962C8B-B14F-4D97-AF65-F5344CB8AC3E}">
        <p14:creationId xmlns:p14="http://schemas.microsoft.com/office/powerpoint/2010/main" val="4229187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9C8CA2-03A6-97B9-3AE8-B26122168A6D}"/>
              </a:ext>
            </a:extLst>
          </p:cNvPr>
          <p:cNvSpPr>
            <a:spLocks noGrp="1"/>
          </p:cNvSpPr>
          <p:nvPr>
            <p:ph type="title"/>
          </p:nvPr>
        </p:nvSpPr>
        <p:spPr/>
        <p:txBody>
          <a:bodyPr/>
          <a:lstStyle/>
          <a:p>
            <a:r>
              <a:rPr kumimoji="1" lang="en-US" altLang="zh-CN" dirty="0"/>
              <a:t>LPSC+ Framework</a:t>
            </a:r>
            <a:endParaRPr kumimoji="1" lang="zh-CN" altLang="en-US" dirty="0"/>
          </a:p>
        </p:txBody>
      </p:sp>
      <p:pic>
        <p:nvPicPr>
          <p:cNvPr id="3" name="图片 2">
            <a:extLst>
              <a:ext uri="{FF2B5EF4-FFF2-40B4-BE49-F238E27FC236}">
                <a16:creationId xmlns:a16="http://schemas.microsoft.com/office/drawing/2014/main" id="{7B566123-1FA3-3309-8C8B-7DC058316834}"/>
              </a:ext>
            </a:extLst>
          </p:cNvPr>
          <p:cNvPicPr>
            <a:picLocks noChangeAspect="1"/>
          </p:cNvPicPr>
          <p:nvPr/>
        </p:nvPicPr>
        <p:blipFill>
          <a:blip r:embed="rId3"/>
          <a:stretch>
            <a:fillRect/>
          </a:stretch>
        </p:blipFill>
        <p:spPr>
          <a:xfrm>
            <a:off x="5767410" y="1302555"/>
            <a:ext cx="6282373" cy="5190320"/>
          </a:xfrm>
          <a:prstGeom prst="rect">
            <a:avLst/>
          </a:prstGeom>
        </p:spPr>
      </p:pic>
      <p:sp>
        <p:nvSpPr>
          <p:cNvPr id="7" name="内容占位符 2">
            <a:extLst>
              <a:ext uri="{FF2B5EF4-FFF2-40B4-BE49-F238E27FC236}">
                <a16:creationId xmlns:a16="http://schemas.microsoft.com/office/drawing/2014/main" id="{553CFFD1-249B-AAC8-7595-B514CE7CDF50}"/>
              </a:ext>
            </a:extLst>
          </p:cNvPr>
          <p:cNvSpPr>
            <a:spLocks noGrp="1"/>
          </p:cNvSpPr>
          <p:nvPr>
            <p:ph idx="1"/>
          </p:nvPr>
        </p:nvSpPr>
        <p:spPr>
          <a:xfrm>
            <a:off x="586739" y="2062942"/>
            <a:ext cx="5043511" cy="4057382"/>
          </a:xfrm>
        </p:spPr>
        <p:txBody>
          <a:bodyPr>
            <a:normAutofit/>
          </a:bodyPr>
          <a:lstStyle/>
          <a:p>
            <a:pPr marL="0" indent="0">
              <a:buNone/>
            </a:pPr>
            <a:r>
              <a:rPr kumimoji="1" lang="en-US" altLang="zh-CN" sz="2400" dirty="0"/>
              <a:t>The</a:t>
            </a:r>
            <a:r>
              <a:rPr kumimoji="1" lang="zh-CN" altLang="en-US" sz="2400" dirty="0"/>
              <a:t> </a:t>
            </a:r>
            <a:r>
              <a:rPr kumimoji="1" lang="en-US" altLang="zh-CN" sz="2400" dirty="0"/>
              <a:t>framework</a:t>
            </a:r>
            <a:r>
              <a:rPr kumimoji="1" lang="zh-CN" altLang="en-US" sz="2400" dirty="0"/>
              <a:t> </a:t>
            </a:r>
            <a:r>
              <a:rPr kumimoji="1" lang="en-US" altLang="zh-CN" sz="2400" dirty="0"/>
              <a:t>of</a:t>
            </a:r>
            <a:r>
              <a:rPr kumimoji="1" lang="zh-CN" altLang="en-US" sz="2400" dirty="0"/>
              <a:t> </a:t>
            </a:r>
            <a:r>
              <a:rPr kumimoji="1" lang="en-US" altLang="zh-CN" sz="2400" dirty="0" err="1"/>
              <a:t>LPSC+Adv</a:t>
            </a:r>
            <a:r>
              <a:rPr kumimoji="1" lang="zh-CN" altLang="en-US" sz="2400" dirty="0"/>
              <a:t> </a:t>
            </a:r>
            <a:r>
              <a:rPr kumimoji="1" lang="en-US" altLang="zh-CN" sz="2400" dirty="0"/>
              <a:t>with</a:t>
            </a:r>
            <a:r>
              <a:rPr kumimoji="1" lang="zh-CN" altLang="en-US" sz="2400" dirty="0"/>
              <a:t> </a:t>
            </a:r>
            <a:r>
              <a:rPr kumimoji="1" lang="en-US" altLang="zh-CN" sz="2400" dirty="0"/>
              <a:t>two</a:t>
            </a:r>
            <a:r>
              <a:rPr kumimoji="1" lang="zh-CN" altLang="en-US" sz="2400" dirty="0"/>
              <a:t> </a:t>
            </a:r>
            <a:r>
              <a:rPr kumimoji="1" lang="en-US" altLang="zh-CN" sz="2400" dirty="0"/>
              <a:t>phases:</a:t>
            </a:r>
          </a:p>
          <a:p>
            <a:pPr marL="457200" indent="-457200">
              <a:buFont typeface="+mj-lt"/>
              <a:buAutoNum type="arabicPeriod"/>
            </a:pPr>
            <a:r>
              <a:rPr kumimoji="1" lang="en-US" altLang="zh-CN" sz="2400" b="1" dirty="0"/>
              <a:t>Offline</a:t>
            </a:r>
            <a:r>
              <a:rPr kumimoji="1" lang="zh-CN" altLang="en-US" sz="2400" b="1" dirty="0"/>
              <a:t> </a:t>
            </a:r>
            <a:r>
              <a:rPr kumimoji="1" lang="en-US" altLang="zh-CN" sz="2400" b="1" dirty="0"/>
              <a:t>phase:</a:t>
            </a:r>
            <a:r>
              <a:rPr kumimoji="1" lang="zh-CN" altLang="en-US" sz="2400" dirty="0"/>
              <a:t> </a:t>
            </a:r>
            <a:r>
              <a:rPr kumimoji="1" lang="en-US" altLang="zh-CN" sz="2400" dirty="0"/>
              <a:t>LPSC</a:t>
            </a:r>
            <a:r>
              <a:rPr kumimoji="1" lang="zh-CN" altLang="en-US" sz="2400" dirty="0"/>
              <a:t> </a:t>
            </a:r>
            <a:r>
              <a:rPr kumimoji="1" lang="en-US" altLang="zh-CN" sz="2400" dirty="0"/>
              <a:t>encodes</a:t>
            </a:r>
            <a:r>
              <a:rPr kumimoji="1" lang="zh-CN" altLang="en-US" sz="2400" dirty="0"/>
              <a:t> </a:t>
            </a:r>
            <a:r>
              <a:rPr kumimoji="1" lang="en-US" altLang="zh-CN" sz="2400" dirty="0"/>
              <a:t>minimum-necessary</a:t>
            </a:r>
            <a:r>
              <a:rPr kumimoji="1" lang="zh-CN" altLang="en-US" sz="2400" dirty="0"/>
              <a:t> </a:t>
            </a:r>
            <a:r>
              <a:rPr kumimoji="1" lang="en-US" altLang="zh-CN" sz="2400" dirty="0"/>
              <a:t>label</a:t>
            </a:r>
            <a:r>
              <a:rPr kumimoji="1" lang="zh-CN" altLang="en-US" sz="2400" dirty="0"/>
              <a:t> </a:t>
            </a:r>
            <a:r>
              <a:rPr kumimoji="1" lang="en-US" altLang="zh-CN" sz="2400" dirty="0"/>
              <a:t>information.</a:t>
            </a:r>
          </a:p>
          <a:p>
            <a:pPr marL="457200" indent="-457200">
              <a:buFont typeface="+mj-lt"/>
              <a:buAutoNum type="arabicPeriod"/>
            </a:pPr>
            <a:r>
              <a:rPr kumimoji="1" lang="en-US" altLang="zh-CN" sz="2400" b="1" dirty="0"/>
              <a:t>Federated</a:t>
            </a:r>
            <a:r>
              <a:rPr kumimoji="1" lang="zh-CN" altLang="en-US" sz="2400" b="1" dirty="0"/>
              <a:t> </a:t>
            </a:r>
            <a:r>
              <a:rPr kumimoji="1" lang="en-US" altLang="zh-CN" sz="2400" b="1" dirty="0"/>
              <a:t>training</a:t>
            </a:r>
            <a:r>
              <a:rPr kumimoji="1" lang="zh-CN" altLang="en-US" sz="2400" b="1" dirty="0"/>
              <a:t> </a:t>
            </a:r>
            <a:r>
              <a:rPr kumimoji="1" lang="en-US" altLang="zh-CN" sz="2400" b="1" dirty="0"/>
              <a:t>phase:</a:t>
            </a:r>
            <a:r>
              <a:rPr kumimoji="1" lang="zh-CN" altLang="en-US" sz="2400" dirty="0"/>
              <a:t> </a:t>
            </a:r>
            <a:r>
              <a:rPr kumimoji="1" lang="en-US" altLang="zh-CN" sz="2400" dirty="0"/>
              <a:t>a</a:t>
            </a:r>
            <a:r>
              <a:rPr kumimoji="1" lang="zh-CN" altLang="en-US" sz="2400" dirty="0"/>
              <a:t> </a:t>
            </a:r>
            <a:r>
              <a:rPr kumimoji="1" lang="en-US" altLang="zh-CN" sz="2400" dirty="0"/>
              <a:t>federated</a:t>
            </a:r>
            <a:r>
              <a:rPr kumimoji="1" lang="zh-CN" altLang="en-US" sz="2400" dirty="0"/>
              <a:t> </a:t>
            </a:r>
            <a:r>
              <a:rPr kumimoji="1" lang="en-US" altLang="zh-CN" sz="2400" dirty="0"/>
              <a:t>model</a:t>
            </a:r>
            <a:r>
              <a:rPr kumimoji="1" lang="zh-CN" altLang="en-US" sz="2400" dirty="0"/>
              <a:t> </a:t>
            </a:r>
            <a:r>
              <a:rPr kumimoji="1" lang="en-US" altLang="zh-CN" sz="2400" dirty="0"/>
              <a:t>is</a:t>
            </a:r>
            <a:r>
              <a:rPr kumimoji="1" lang="zh-CN" altLang="en-US" sz="2400" dirty="0"/>
              <a:t> </a:t>
            </a:r>
            <a:r>
              <a:rPr kumimoji="1" lang="en-US" altLang="zh-CN" sz="2400" dirty="0"/>
              <a:t>trained</a:t>
            </a:r>
            <a:r>
              <a:rPr kumimoji="1" lang="zh-CN" altLang="en-US" sz="2400" dirty="0"/>
              <a:t> </a:t>
            </a:r>
            <a:r>
              <a:rPr kumimoji="1" lang="en-US" altLang="zh-CN" sz="2400" dirty="0"/>
              <a:t>via</a:t>
            </a:r>
            <a:r>
              <a:rPr kumimoji="1" lang="zh-CN" altLang="en-US" sz="2400" dirty="0"/>
              <a:t> </a:t>
            </a:r>
            <a:r>
              <a:rPr kumimoji="1" lang="en-US" altLang="zh-CN" sz="2400" dirty="0"/>
              <a:t>a</a:t>
            </a:r>
            <a:r>
              <a:rPr kumimoji="1" lang="zh-CN" altLang="en-US" sz="2400" dirty="0"/>
              <a:t> </a:t>
            </a:r>
            <a:r>
              <a:rPr kumimoji="1" lang="en-US" altLang="zh-CN" sz="2400" i="1" dirty="0"/>
              <a:t>utility</a:t>
            </a:r>
            <a:r>
              <a:rPr kumimoji="1" lang="zh-CN" altLang="en-US" sz="2400" i="1" dirty="0"/>
              <a:t> </a:t>
            </a:r>
            <a:r>
              <a:rPr kumimoji="1" lang="en-US" altLang="zh-CN" sz="2400" i="1" dirty="0"/>
              <a:t>loss</a:t>
            </a:r>
            <a:r>
              <a:rPr kumimoji="1" lang="zh-CN" altLang="en-US" sz="2400" i="1" dirty="0"/>
              <a:t> </a:t>
            </a:r>
            <a:r>
              <a:rPr kumimoji="1" lang="en-US" altLang="zh-CN" sz="2400" i="1" dirty="0"/>
              <a:t>and</a:t>
            </a:r>
            <a:r>
              <a:rPr kumimoji="1" lang="zh-CN" altLang="en-US" sz="2400" i="1" dirty="0"/>
              <a:t> </a:t>
            </a:r>
            <a:r>
              <a:rPr kumimoji="1" lang="en-US" altLang="zh-CN" sz="2400" i="1" dirty="0"/>
              <a:t>privacy</a:t>
            </a:r>
            <a:r>
              <a:rPr kumimoji="1" lang="zh-CN" altLang="en-US" sz="2400" i="1" dirty="0"/>
              <a:t> </a:t>
            </a:r>
            <a:r>
              <a:rPr kumimoji="1" lang="en-US" altLang="zh-CN" sz="2400" i="1" dirty="0"/>
              <a:t>loss</a:t>
            </a:r>
            <a:r>
              <a:rPr kumimoji="1" lang="zh-CN" altLang="en-US" sz="2400" i="1" dirty="0"/>
              <a:t> </a:t>
            </a:r>
            <a:r>
              <a:rPr kumimoji="1" lang="en-US" altLang="zh-CN" sz="2400" dirty="0"/>
              <a:t>to</a:t>
            </a:r>
            <a:r>
              <a:rPr kumimoji="1" lang="zh-CN" altLang="en-US" sz="2400" dirty="0"/>
              <a:t> </a:t>
            </a:r>
            <a:r>
              <a:rPr kumimoji="1" lang="en-US" altLang="zh-CN" sz="2400" dirty="0"/>
              <a:t>enable</a:t>
            </a:r>
            <a:r>
              <a:rPr kumimoji="1" lang="zh-CN" altLang="en-US" sz="2400" dirty="0"/>
              <a:t> </a:t>
            </a:r>
            <a:r>
              <a:rPr kumimoji="1" lang="en-US" altLang="zh-CN" sz="2400" dirty="0"/>
              <a:t>trading</a:t>
            </a:r>
            <a:r>
              <a:rPr kumimoji="1" lang="zh-CN" altLang="en-US" sz="2400" dirty="0"/>
              <a:t> </a:t>
            </a:r>
            <a:r>
              <a:rPr kumimoji="1" lang="en-US" altLang="zh-CN" sz="2400" dirty="0"/>
              <a:t>utility</a:t>
            </a:r>
            <a:r>
              <a:rPr kumimoji="1" lang="zh-CN" altLang="en-US" sz="2400" dirty="0"/>
              <a:t> </a:t>
            </a:r>
            <a:r>
              <a:rPr kumimoji="1" lang="en-US" altLang="zh-CN" sz="2400" dirty="0"/>
              <a:t>for</a:t>
            </a:r>
            <a:r>
              <a:rPr kumimoji="1" lang="zh-CN" altLang="en-US" sz="2400" dirty="0"/>
              <a:t> </a:t>
            </a:r>
            <a:r>
              <a:rPr kumimoji="1" lang="en-US" altLang="zh-CN" sz="2400" dirty="0"/>
              <a:t>extra</a:t>
            </a:r>
            <a:r>
              <a:rPr kumimoji="1" lang="zh-CN" altLang="en-US" sz="2400" dirty="0"/>
              <a:t> </a:t>
            </a:r>
            <a:r>
              <a:rPr kumimoji="1" lang="en-US" altLang="zh-CN" sz="2400" dirty="0"/>
              <a:t>privacy.</a:t>
            </a:r>
            <a:endParaRPr kumimoji="1" lang="zh-CN" altLang="en-US" sz="2400" dirty="0"/>
          </a:p>
        </p:txBody>
      </p:sp>
      <p:sp>
        <p:nvSpPr>
          <p:cNvPr id="4" name="灯片编号占位符 3">
            <a:extLst>
              <a:ext uri="{FF2B5EF4-FFF2-40B4-BE49-F238E27FC236}">
                <a16:creationId xmlns:a16="http://schemas.microsoft.com/office/drawing/2014/main" id="{1C412910-87B9-CC79-6222-3956E024904E}"/>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24</a:t>
            </a:fld>
            <a:endParaRPr kumimoji="1" lang="zh-CN" altLang="en-US"/>
          </a:p>
        </p:txBody>
      </p:sp>
      <p:sp>
        <p:nvSpPr>
          <p:cNvPr id="5" name="文本框 4">
            <a:extLst>
              <a:ext uri="{FF2B5EF4-FFF2-40B4-BE49-F238E27FC236}">
                <a16:creationId xmlns:a16="http://schemas.microsoft.com/office/drawing/2014/main" id="{0AF80F19-A4B2-4DFE-D67C-CFD01DFAB0AF}"/>
              </a:ext>
            </a:extLst>
          </p:cNvPr>
          <p:cNvSpPr txBox="1"/>
          <p:nvPr/>
        </p:nvSpPr>
        <p:spPr>
          <a:xfrm>
            <a:off x="8122435" y="6474715"/>
            <a:ext cx="1572322" cy="200722"/>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3.3</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64988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9C8CA2-03A6-97B9-3AE8-B26122168A6D}"/>
              </a:ext>
            </a:extLst>
          </p:cNvPr>
          <p:cNvSpPr>
            <a:spLocks noGrp="1"/>
          </p:cNvSpPr>
          <p:nvPr>
            <p:ph type="title"/>
          </p:nvPr>
        </p:nvSpPr>
        <p:spPr/>
        <p:txBody>
          <a:bodyPr/>
          <a:lstStyle/>
          <a:p>
            <a:r>
              <a:rPr kumimoji="1" lang="en-US" altLang="zh-CN" dirty="0"/>
              <a:t>LPSC+Adv Framework Objectives</a:t>
            </a:r>
            <a:endParaRPr kumimoji="1" lang="zh-CN" altLang="en-US" dirty="0"/>
          </a:p>
        </p:txBody>
      </p:sp>
      <p:pic>
        <p:nvPicPr>
          <p:cNvPr id="5" name="图片 4">
            <a:extLst>
              <a:ext uri="{FF2B5EF4-FFF2-40B4-BE49-F238E27FC236}">
                <a16:creationId xmlns:a16="http://schemas.microsoft.com/office/drawing/2014/main" id="{B024D72B-2306-5B53-F81B-ECE823A118A6}"/>
              </a:ext>
            </a:extLst>
          </p:cNvPr>
          <p:cNvPicPr>
            <a:picLocks noChangeAspect="1"/>
          </p:cNvPicPr>
          <p:nvPr/>
        </p:nvPicPr>
        <p:blipFill>
          <a:blip r:embed="rId3"/>
          <a:stretch>
            <a:fillRect/>
          </a:stretch>
        </p:blipFill>
        <p:spPr>
          <a:xfrm>
            <a:off x="1126593" y="4643721"/>
            <a:ext cx="10160193" cy="1849154"/>
          </a:xfrm>
          <a:prstGeom prst="rect">
            <a:avLst/>
          </a:prstGeom>
        </p:spPr>
      </p:pic>
      <p:sp>
        <p:nvSpPr>
          <p:cNvPr id="9" name="文本框 8">
            <a:extLst>
              <a:ext uri="{FF2B5EF4-FFF2-40B4-BE49-F238E27FC236}">
                <a16:creationId xmlns:a16="http://schemas.microsoft.com/office/drawing/2014/main" id="{80B8A10C-8C46-813E-F4A2-674B7582C6F9}"/>
              </a:ext>
            </a:extLst>
          </p:cNvPr>
          <p:cNvSpPr txBox="1"/>
          <p:nvPr/>
        </p:nvSpPr>
        <p:spPr>
          <a:xfrm>
            <a:off x="409455" y="4432000"/>
            <a:ext cx="2382704" cy="461665"/>
          </a:xfrm>
          <a:prstGeom prst="rect">
            <a:avLst/>
          </a:prstGeom>
          <a:noFill/>
        </p:spPr>
        <p:txBody>
          <a:bodyPr wrap="none" rtlCol="0">
            <a:spAutoFit/>
          </a:bodyPr>
          <a:lstStyle/>
          <a:p>
            <a:r>
              <a:rPr kumimoji="1" lang="en-US" altLang="zh-CN" sz="2400" b="1" dirty="0"/>
              <a:t>Overall Objective</a:t>
            </a:r>
            <a:endParaRPr kumimoji="1" lang="zh-CN" altLang="en-US" sz="2400" b="1" dirty="0"/>
          </a:p>
        </p:txBody>
      </p:sp>
      <p:pic>
        <p:nvPicPr>
          <p:cNvPr id="10" name="图片 9">
            <a:extLst>
              <a:ext uri="{FF2B5EF4-FFF2-40B4-BE49-F238E27FC236}">
                <a16:creationId xmlns:a16="http://schemas.microsoft.com/office/drawing/2014/main" id="{035B4FB0-D3F7-C589-CF5D-455CD60498DA}"/>
              </a:ext>
            </a:extLst>
          </p:cNvPr>
          <p:cNvPicPr>
            <a:picLocks noChangeAspect="1"/>
          </p:cNvPicPr>
          <p:nvPr/>
        </p:nvPicPr>
        <p:blipFill>
          <a:blip r:embed="rId4"/>
          <a:stretch>
            <a:fillRect/>
          </a:stretch>
        </p:blipFill>
        <p:spPr>
          <a:xfrm>
            <a:off x="1219200" y="2525100"/>
            <a:ext cx="3297716" cy="626910"/>
          </a:xfrm>
          <a:prstGeom prst="rect">
            <a:avLst/>
          </a:prstGeom>
        </p:spPr>
      </p:pic>
      <p:sp>
        <p:nvSpPr>
          <p:cNvPr id="11" name="文本框 10">
            <a:extLst>
              <a:ext uri="{FF2B5EF4-FFF2-40B4-BE49-F238E27FC236}">
                <a16:creationId xmlns:a16="http://schemas.microsoft.com/office/drawing/2014/main" id="{1D799E1F-6E2E-B066-E503-B6087BC03C5C}"/>
              </a:ext>
            </a:extLst>
          </p:cNvPr>
          <p:cNvSpPr txBox="1"/>
          <p:nvPr/>
        </p:nvSpPr>
        <p:spPr>
          <a:xfrm>
            <a:off x="409455" y="1896671"/>
            <a:ext cx="2929328" cy="461665"/>
          </a:xfrm>
          <a:prstGeom prst="rect">
            <a:avLst/>
          </a:prstGeom>
          <a:noFill/>
        </p:spPr>
        <p:txBody>
          <a:bodyPr wrap="none" rtlCol="0">
            <a:spAutoFit/>
          </a:bodyPr>
          <a:lstStyle/>
          <a:p>
            <a:r>
              <a:rPr kumimoji="1" lang="en-US" altLang="zh-CN" sz="2400" b="1" dirty="0"/>
              <a:t>LPSC Utility Objective</a:t>
            </a:r>
            <a:endParaRPr kumimoji="1" lang="zh-CN" altLang="en-US" sz="2400" b="1" dirty="0"/>
          </a:p>
        </p:txBody>
      </p:sp>
      <p:sp>
        <p:nvSpPr>
          <p:cNvPr id="12" name="文本框 11">
            <a:extLst>
              <a:ext uri="{FF2B5EF4-FFF2-40B4-BE49-F238E27FC236}">
                <a16:creationId xmlns:a16="http://schemas.microsoft.com/office/drawing/2014/main" id="{89C5176B-ECE7-594E-FC2C-15141271E316}"/>
              </a:ext>
            </a:extLst>
          </p:cNvPr>
          <p:cNvSpPr txBox="1"/>
          <p:nvPr/>
        </p:nvSpPr>
        <p:spPr>
          <a:xfrm>
            <a:off x="5934511" y="1896670"/>
            <a:ext cx="3897605" cy="461665"/>
          </a:xfrm>
          <a:prstGeom prst="rect">
            <a:avLst/>
          </a:prstGeom>
          <a:noFill/>
        </p:spPr>
        <p:txBody>
          <a:bodyPr wrap="none" rtlCol="0">
            <a:spAutoFit/>
          </a:bodyPr>
          <a:lstStyle/>
          <a:p>
            <a:r>
              <a:rPr kumimoji="1" lang="en-US" altLang="zh-CN" sz="2400" b="1" dirty="0"/>
              <a:t>Adversarial Privacy Objective</a:t>
            </a:r>
            <a:endParaRPr kumimoji="1" lang="zh-CN" altLang="en-US" sz="2400" b="1" dirty="0"/>
          </a:p>
        </p:txBody>
      </p:sp>
      <p:pic>
        <p:nvPicPr>
          <p:cNvPr id="13" name="图片 12">
            <a:extLst>
              <a:ext uri="{FF2B5EF4-FFF2-40B4-BE49-F238E27FC236}">
                <a16:creationId xmlns:a16="http://schemas.microsoft.com/office/drawing/2014/main" id="{A3819349-448D-3147-D6E7-9FF062BB2B3F}"/>
              </a:ext>
            </a:extLst>
          </p:cNvPr>
          <p:cNvPicPr>
            <a:picLocks noChangeAspect="1"/>
          </p:cNvPicPr>
          <p:nvPr/>
        </p:nvPicPr>
        <p:blipFill>
          <a:blip r:embed="rId5"/>
          <a:stretch>
            <a:fillRect/>
          </a:stretch>
        </p:blipFill>
        <p:spPr>
          <a:xfrm>
            <a:off x="5934511" y="2417913"/>
            <a:ext cx="5038289" cy="1179907"/>
          </a:xfrm>
          <a:prstGeom prst="rect">
            <a:avLst/>
          </a:prstGeom>
        </p:spPr>
      </p:pic>
      <p:pic>
        <p:nvPicPr>
          <p:cNvPr id="14" name="图片 13">
            <a:extLst>
              <a:ext uri="{FF2B5EF4-FFF2-40B4-BE49-F238E27FC236}">
                <a16:creationId xmlns:a16="http://schemas.microsoft.com/office/drawing/2014/main" id="{33BB3FC1-1407-23A1-0290-5269B6D77006}"/>
              </a:ext>
            </a:extLst>
          </p:cNvPr>
          <p:cNvPicPr>
            <a:picLocks noChangeAspect="1"/>
          </p:cNvPicPr>
          <p:nvPr/>
        </p:nvPicPr>
        <p:blipFill>
          <a:blip r:embed="rId6"/>
          <a:stretch>
            <a:fillRect/>
          </a:stretch>
        </p:blipFill>
        <p:spPr>
          <a:xfrm>
            <a:off x="574054" y="3351136"/>
            <a:ext cx="1655690" cy="387502"/>
          </a:xfrm>
          <a:prstGeom prst="rect">
            <a:avLst/>
          </a:prstGeom>
        </p:spPr>
      </p:pic>
      <p:sp>
        <p:nvSpPr>
          <p:cNvPr id="15" name="文本框 14">
            <a:extLst>
              <a:ext uri="{FF2B5EF4-FFF2-40B4-BE49-F238E27FC236}">
                <a16:creationId xmlns:a16="http://schemas.microsoft.com/office/drawing/2014/main" id="{62291CA8-FEE9-6F90-58D4-CBB94CA0C816}"/>
              </a:ext>
            </a:extLst>
          </p:cNvPr>
          <p:cNvSpPr txBox="1"/>
          <p:nvPr/>
        </p:nvSpPr>
        <p:spPr>
          <a:xfrm>
            <a:off x="2212773" y="3369306"/>
            <a:ext cx="3273460" cy="369332"/>
          </a:xfrm>
          <a:prstGeom prst="rect">
            <a:avLst/>
          </a:prstGeom>
          <a:noFill/>
        </p:spPr>
        <p:txBody>
          <a:bodyPr wrap="none" rtlCol="0">
            <a:spAutoFit/>
          </a:bodyPr>
          <a:lstStyle/>
          <a:p>
            <a:r>
              <a:rPr kumimoji="1" lang="en-US" altLang="zh-CN" dirty="0"/>
              <a:t>: LPSC-encoded weight-residuals.</a:t>
            </a:r>
            <a:endParaRPr kumimoji="1" lang="zh-CN" altLang="en-US" dirty="0"/>
          </a:p>
        </p:txBody>
      </p:sp>
      <p:pic>
        <p:nvPicPr>
          <p:cNvPr id="16" name="图片 15">
            <a:extLst>
              <a:ext uri="{FF2B5EF4-FFF2-40B4-BE49-F238E27FC236}">
                <a16:creationId xmlns:a16="http://schemas.microsoft.com/office/drawing/2014/main" id="{0696F724-181F-1A5A-50DD-B921AB974033}"/>
              </a:ext>
            </a:extLst>
          </p:cNvPr>
          <p:cNvPicPr>
            <a:picLocks noChangeAspect="1"/>
          </p:cNvPicPr>
          <p:nvPr/>
        </p:nvPicPr>
        <p:blipFill>
          <a:blip r:embed="rId7"/>
          <a:stretch>
            <a:fillRect/>
          </a:stretch>
        </p:blipFill>
        <p:spPr>
          <a:xfrm>
            <a:off x="6407830" y="3616886"/>
            <a:ext cx="1018083" cy="548199"/>
          </a:xfrm>
          <a:prstGeom prst="rect">
            <a:avLst/>
          </a:prstGeom>
        </p:spPr>
      </p:pic>
      <p:sp>
        <p:nvSpPr>
          <p:cNvPr id="17" name="文本框 16">
            <a:extLst>
              <a:ext uri="{FF2B5EF4-FFF2-40B4-BE49-F238E27FC236}">
                <a16:creationId xmlns:a16="http://schemas.microsoft.com/office/drawing/2014/main" id="{A8CAF176-7758-4C21-1FD2-74FEBE2D67EF}"/>
              </a:ext>
            </a:extLst>
          </p:cNvPr>
          <p:cNvSpPr txBox="1"/>
          <p:nvPr/>
        </p:nvSpPr>
        <p:spPr>
          <a:xfrm>
            <a:off x="7473072" y="3738638"/>
            <a:ext cx="2433230" cy="369332"/>
          </a:xfrm>
          <a:prstGeom prst="rect">
            <a:avLst/>
          </a:prstGeom>
          <a:noFill/>
        </p:spPr>
        <p:txBody>
          <a:bodyPr wrap="none" rtlCol="0">
            <a:spAutoFit/>
          </a:bodyPr>
          <a:lstStyle/>
          <a:p>
            <a:r>
              <a:rPr kumimoji="1" lang="en-US" altLang="zh-CN" dirty="0"/>
              <a:t>: adversarial top models</a:t>
            </a:r>
            <a:endParaRPr kumimoji="1" lang="zh-CN" altLang="en-US" dirty="0"/>
          </a:p>
        </p:txBody>
      </p:sp>
      <p:sp>
        <p:nvSpPr>
          <p:cNvPr id="18" name="文本框 17">
            <a:extLst>
              <a:ext uri="{FF2B5EF4-FFF2-40B4-BE49-F238E27FC236}">
                <a16:creationId xmlns:a16="http://schemas.microsoft.com/office/drawing/2014/main" id="{6B92DD79-B7A9-8024-CE50-50E9DAB70D75}"/>
              </a:ext>
            </a:extLst>
          </p:cNvPr>
          <p:cNvSpPr txBox="1"/>
          <p:nvPr/>
        </p:nvSpPr>
        <p:spPr>
          <a:xfrm>
            <a:off x="7477832" y="4188709"/>
            <a:ext cx="1737270" cy="369332"/>
          </a:xfrm>
          <a:prstGeom prst="rect">
            <a:avLst/>
          </a:prstGeom>
          <a:noFill/>
        </p:spPr>
        <p:txBody>
          <a:bodyPr wrap="none" rtlCol="0">
            <a:spAutoFit/>
          </a:bodyPr>
          <a:lstStyle/>
          <a:p>
            <a:r>
              <a:rPr kumimoji="1" lang="en-US" altLang="zh-CN" dirty="0"/>
              <a:t>: bottom models</a:t>
            </a:r>
            <a:endParaRPr kumimoji="1" lang="zh-CN" altLang="en-US" dirty="0"/>
          </a:p>
        </p:txBody>
      </p:sp>
      <p:pic>
        <p:nvPicPr>
          <p:cNvPr id="19" name="图片 18">
            <a:extLst>
              <a:ext uri="{FF2B5EF4-FFF2-40B4-BE49-F238E27FC236}">
                <a16:creationId xmlns:a16="http://schemas.microsoft.com/office/drawing/2014/main" id="{27245F49-168B-DA3F-DC97-253B646D3AAF}"/>
              </a:ext>
            </a:extLst>
          </p:cNvPr>
          <p:cNvPicPr>
            <a:picLocks noChangeAspect="1"/>
          </p:cNvPicPr>
          <p:nvPr/>
        </p:nvPicPr>
        <p:blipFill>
          <a:blip r:embed="rId8"/>
          <a:stretch>
            <a:fillRect/>
          </a:stretch>
        </p:blipFill>
        <p:spPr>
          <a:xfrm>
            <a:off x="6407830" y="4156561"/>
            <a:ext cx="1018083" cy="433628"/>
          </a:xfrm>
          <a:prstGeom prst="rect">
            <a:avLst/>
          </a:prstGeom>
        </p:spPr>
      </p:pic>
      <p:sp>
        <p:nvSpPr>
          <p:cNvPr id="3" name="灯片编号占位符 3">
            <a:extLst>
              <a:ext uri="{FF2B5EF4-FFF2-40B4-BE49-F238E27FC236}">
                <a16:creationId xmlns:a16="http://schemas.microsoft.com/office/drawing/2014/main" id="{6F139C87-CA2E-BFCB-88AB-9B50C7940B2E}"/>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25</a:t>
            </a:fld>
            <a:endParaRPr kumimoji="1" lang="zh-CN" altLang="en-US"/>
          </a:p>
        </p:txBody>
      </p:sp>
      <p:sp>
        <p:nvSpPr>
          <p:cNvPr id="4" name="矩形 3">
            <a:extLst>
              <a:ext uri="{FF2B5EF4-FFF2-40B4-BE49-F238E27FC236}">
                <a16:creationId xmlns:a16="http://schemas.microsoft.com/office/drawing/2014/main" id="{91E65012-D7FE-6740-B1D6-093567824C2C}"/>
              </a:ext>
            </a:extLst>
          </p:cNvPr>
          <p:cNvSpPr/>
          <p:nvPr/>
        </p:nvSpPr>
        <p:spPr>
          <a:xfrm>
            <a:off x="3224704" y="5036679"/>
            <a:ext cx="2949673" cy="1456196"/>
          </a:xfrm>
          <a:prstGeom prst="rect">
            <a:avLst/>
          </a:prstGeom>
          <a:solidFill>
            <a:srgbClr val="FFE958">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D6C3C95D-94F0-935A-0D8A-416BD932E091}"/>
              </a:ext>
            </a:extLst>
          </p:cNvPr>
          <p:cNvSpPr/>
          <p:nvPr/>
        </p:nvSpPr>
        <p:spPr>
          <a:xfrm>
            <a:off x="6696891" y="5036678"/>
            <a:ext cx="4368516" cy="1456196"/>
          </a:xfrm>
          <a:prstGeom prst="rect">
            <a:avLst/>
          </a:prstGeom>
          <a:solidFill>
            <a:srgbClr val="FFE958">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5566753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38CEA5FF-20BF-1C1B-879E-47004893DB32}"/>
              </a:ext>
            </a:extLst>
          </p:cNvPr>
          <p:cNvSpPr>
            <a:spLocks noGrp="1"/>
          </p:cNvSpPr>
          <p:nvPr>
            <p:ph type="title"/>
          </p:nvPr>
        </p:nvSpPr>
        <p:spPr>
          <a:xfrm>
            <a:off x="838199" y="365125"/>
            <a:ext cx="9690847" cy="1325563"/>
          </a:xfrm>
        </p:spPr>
        <p:txBody>
          <a:bodyPr>
            <a:normAutofit/>
          </a:bodyPr>
          <a:lstStyle/>
          <a:p>
            <a:r>
              <a:rPr lang="en-US" altLang="zh-CN" dirty="0"/>
              <a:t>Experiments: </a:t>
            </a:r>
            <a:r>
              <a:rPr lang="en-US" altLang="zh-CN" sz="4000" dirty="0"/>
              <a:t>Visualization</a:t>
            </a:r>
            <a:r>
              <a:rPr lang="zh-CN" altLang="en-US" sz="4000" dirty="0"/>
              <a:t> </a:t>
            </a:r>
            <a:r>
              <a:rPr lang="en-US" altLang="zh-CN" sz="4000" dirty="0"/>
              <a:t>of</a:t>
            </a:r>
            <a:r>
              <a:rPr lang="zh-CN" altLang="en-US" sz="4000" dirty="0"/>
              <a:t> </a:t>
            </a:r>
            <a:r>
              <a:rPr lang="en-US" altLang="zh-CN" sz="4000" dirty="0"/>
              <a:t>Passive</a:t>
            </a:r>
            <a:r>
              <a:rPr lang="zh-CN" altLang="en-US" sz="4000" dirty="0"/>
              <a:t> </a:t>
            </a:r>
            <a:r>
              <a:rPr lang="en-US" altLang="zh-CN" dirty="0"/>
              <a:t>P</a:t>
            </a:r>
            <a:r>
              <a:rPr lang="en-US" altLang="zh-CN" sz="4000" dirty="0"/>
              <a:t>arty’s</a:t>
            </a:r>
            <a:r>
              <a:rPr lang="zh-CN" altLang="en-US" sz="4000" dirty="0"/>
              <a:t> </a:t>
            </a:r>
            <a:r>
              <a:rPr lang="en-US" altLang="zh-CN" dirty="0"/>
              <a:t>M</a:t>
            </a:r>
            <a:r>
              <a:rPr lang="en-US" altLang="zh-CN" sz="4000" dirty="0"/>
              <a:t>odel</a:t>
            </a:r>
            <a:r>
              <a:rPr lang="zh-CN" altLang="en-US" sz="4000" dirty="0"/>
              <a:t> </a:t>
            </a:r>
            <a:r>
              <a:rPr lang="en-US" altLang="zh-CN" dirty="0"/>
              <a:t>O</a:t>
            </a:r>
            <a:r>
              <a:rPr lang="en-US" altLang="zh-CN" sz="4000" dirty="0"/>
              <a:t>utput</a:t>
            </a:r>
            <a:endParaRPr lang="zh-CN" altLang="en-US" dirty="0"/>
          </a:p>
        </p:txBody>
      </p:sp>
      <p:sp>
        <p:nvSpPr>
          <p:cNvPr id="7" name="内容占位符 6">
            <a:extLst>
              <a:ext uri="{FF2B5EF4-FFF2-40B4-BE49-F238E27FC236}">
                <a16:creationId xmlns:a16="http://schemas.microsoft.com/office/drawing/2014/main" id="{6ADED775-FCD7-C390-E51B-3BC766E330EB}"/>
              </a:ext>
            </a:extLst>
          </p:cNvPr>
          <p:cNvSpPr>
            <a:spLocks noGrp="1"/>
          </p:cNvSpPr>
          <p:nvPr>
            <p:ph idx="1"/>
          </p:nvPr>
        </p:nvSpPr>
        <p:spPr>
          <a:xfrm>
            <a:off x="838200" y="1947546"/>
            <a:ext cx="5983224" cy="3094718"/>
          </a:xfrm>
        </p:spPr>
        <p:txBody>
          <a:bodyPr>
            <a:normAutofit/>
          </a:bodyPr>
          <a:lstStyle/>
          <a:p>
            <a:pPr>
              <a:lnSpc>
                <a:spcPct val="100000"/>
              </a:lnSpc>
            </a:pPr>
            <a:r>
              <a:rPr lang="en-US" altLang="zh-CN" sz="2200" dirty="0"/>
              <a:t>Figure 3.4 visualizes the distributions</a:t>
            </a:r>
            <a:r>
              <a:rPr lang="zh-CN" altLang="en-US" sz="2200" dirty="0"/>
              <a:t> </a:t>
            </a:r>
            <a:r>
              <a:rPr lang="en-US" altLang="zh-CN" sz="2200" dirty="0"/>
              <a:t>of</a:t>
            </a:r>
            <a:r>
              <a:rPr lang="zh-CN" altLang="en-US" sz="2200" dirty="0"/>
              <a:t> </a:t>
            </a:r>
            <a:r>
              <a:rPr lang="en-US" altLang="zh-CN" sz="2200" dirty="0"/>
              <a:t>output logits by fitting</a:t>
            </a:r>
            <a:r>
              <a:rPr lang="zh-CN" altLang="en-US" sz="2200" dirty="0"/>
              <a:t> </a:t>
            </a:r>
            <a:r>
              <a:rPr lang="en-US" altLang="zh-CN" sz="2200" b="1" dirty="0"/>
              <a:t>original</a:t>
            </a:r>
            <a:r>
              <a:rPr lang="zh-CN" altLang="en-US" sz="2200" b="1" dirty="0"/>
              <a:t> </a:t>
            </a:r>
            <a:r>
              <a:rPr lang="en-US" altLang="zh-CN" sz="2200" b="1" dirty="0"/>
              <a:t>labels</a:t>
            </a:r>
            <a:r>
              <a:rPr lang="zh-CN" altLang="en-US" sz="2200" b="1" dirty="0"/>
              <a:t> </a:t>
            </a:r>
            <a:r>
              <a:rPr lang="en-US" altLang="zh-CN" sz="2200" b="1" dirty="0" err="1"/>
              <a:t>v.s</a:t>
            </a:r>
            <a:r>
              <a:rPr lang="en-US" altLang="zh-CN" sz="2200" b="1" dirty="0"/>
              <a:t>.</a:t>
            </a:r>
            <a:r>
              <a:rPr lang="zh-CN" altLang="en-US" sz="2200" b="1" dirty="0"/>
              <a:t> </a:t>
            </a:r>
            <a:r>
              <a:rPr lang="en-US" altLang="zh-CN" sz="2200" b="1" dirty="0"/>
              <a:t>LPSC-encoded</a:t>
            </a:r>
            <a:r>
              <a:rPr lang="zh-CN" altLang="en-US" sz="2200" b="1" dirty="0"/>
              <a:t> </a:t>
            </a:r>
            <a:r>
              <a:rPr lang="en-US" altLang="zh-CN" sz="2200" b="1" dirty="0"/>
              <a:t>labels</a:t>
            </a:r>
            <a:r>
              <a:rPr lang="zh-CN" altLang="en-US" sz="2200" b="1" dirty="0"/>
              <a:t> </a:t>
            </a:r>
            <a:r>
              <a:rPr lang="en-US" altLang="zh-CN" sz="2200" dirty="0"/>
              <a:t>for</a:t>
            </a:r>
            <a:r>
              <a:rPr lang="zh-CN" altLang="en-US" sz="2200" dirty="0"/>
              <a:t> </a:t>
            </a:r>
            <a:r>
              <a:rPr lang="en-US" altLang="zh-CN" sz="2200" dirty="0"/>
              <a:t>6</a:t>
            </a:r>
            <a:r>
              <a:rPr lang="zh-CN" altLang="en-US" sz="2200" dirty="0"/>
              <a:t> </a:t>
            </a:r>
            <a:r>
              <a:rPr lang="en-US" altLang="zh-CN" sz="2200" dirty="0"/>
              <a:t>passive</a:t>
            </a:r>
            <a:r>
              <a:rPr lang="zh-CN" altLang="en-US" sz="2200" dirty="0"/>
              <a:t> </a:t>
            </a:r>
            <a:r>
              <a:rPr lang="en-US" altLang="zh-CN" sz="2200" dirty="0"/>
              <a:t>parties. </a:t>
            </a:r>
          </a:p>
          <a:p>
            <a:pPr>
              <a:lnSpc>
                <a:spcPct val="100000"/>
              </a:lnSpc>
            </a:pPr>
            <a:r>
              <a:rPr lang="en-US" altLang="zh-CN" sz="2200" dirty="0"/>
              <a:t>It</a:t>
            </a:r>
            <a:r>
              <a:rPr lang="zh-CN" altLang="en-US" sz="2200" dirty="0"/>
              <a:t> </a:t>
            </a:r>
            <a:r>
              <a:rPr lang="en-US" altLang="zh-CN" sz="2200" dirty="0"/>
              <a:t>is </a:t>
            </a:r>
            <a:r>
              <a:rPr lang="en-US" altLang="zh-CN" sz="2200" b="1" dirty="0"/>
              <a:t>more challenging </a:t>
            </a:r>
            <a:r>
              <a:rPr lang="en-US" altLang="zh-CN" sz="2200" dirty="0"/>
              <a:t>to distinguish the output distributions between classes when the bottom models are trained with </a:t>
            </a:r>
            <a:r>
              <a:rPr lang="en-US" altLang="zh-CN" sz="2200" b="1" dirty="0"/>
              <a:t>LPSC-encoded labels</a:t>
            </a:r>
            <a:r>
              <a:rPr lang="en-US" altLang="zh-CN" sz="2200" dirty="0"/>
              <a:t>.</a:t>
            </a:r>
          </a:p>
          <a:p>
            <a:pPr>
              <a:lnSpc>
                <a:spcPct val="100000"/>
              </a:lnSpc>
            </a:pPr>
            <a:endParaRPr lang="zh-CN" altLang="en-US" sz="2000" dirty="0"/>
          </a:p>
        </p:txBody>
      </p:sp>
      <p:sp>
        <p:nvSpPr>
          <p:cNvPr id="2" name="灯片编号占位符 3">
            <a:extLst>
              <a:ext uri="{FF2B5EF4-FFF2-40B4-BE49-F238E27FC236}">
                <a16:creationId xmlns:a16="http://schemas.microsoft.com/office/drawing/2014/main" id="{6EBA51EB-E01D-C449-9548-C9C93729E7A3}"/>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26</a:t>
            </a:fld>
            <a:endParaRPr kumimoji="1" lang="zh-CN" altLang="en-US"/>
          </a:p>
        </p:txBody>
      </p:sp>
      <p:sp>
        <p:nvSpPr>
          <p:cNvPr id="9" name="文本框 8">
            <a:extLst>
              <a:ext uri="{FF2B5EF4-FFF2-40B4-BE49-F238E27FC236}">
                <a16:creationId xmlns:a16="http://schemas.microsoft.com/office/drawing/2014/main" id="{51276F25-B05C-21D5-60EE-FD1AEAE5EF42}"/>
              </a:ext>
            </a:extLst>
          </p:cNvPr>
          <p:cNvSpPr txBox="1"/>
          <p:nvPr/>
        </p:nvSpPr>
        <p:spPr>
          <a:xfrm>
            <a:off x="566564" y="6123543"/>
            <a:ext cx="1510990" cy="369332"/>
          </a:xfrm>
          <a:prstGeom prst="rect">
            <a:avLst/>
          </a:prstGeom>
          <a:noFill/>
        </p:spPr>
        <p:txBody>
          <a:bodyPr wrap="square">
            <a:spAutoFit/>
          </a:bodyPr>
          <a:lstStyle/>
          <a:p>
            <a:r>
              <a:rPr lang="en-US" altLang="zh-CN" sz="1800" dirty="0"/>
              <a:t>Figure 3.4 </a:t>
            </a:r>
            <a:endParaRPr lang="zh-CN" altLang="en-US" dirty="0"/>
          </a:p>
        </p:txBody>
      </p:sp>
      <p:pic>
        <p:nvPicPr>
          <p:cNvPr id="10" name="图片 9">
            <a:extLst>
              <a:ext uri="{FF2B5EF4-FFF2-40B4-BE49-F238E27FC236}">
                <a16:creationId xmlns:a16="http://schemas.microsoft.com/office/drawing/2014/main" id="{FA1662DA-A7B9-4B54-AFCE-4751C62C323E}"/>
              </a:ext>
            </a:extLst>
          </p:cNvPr>
          <p:cNvPicPr>
            <a:picLocks noChangeAspect="1"/>
          </p:cNvPicPr>
          <p:nvPr/>
        </p:nvPicPr>
        <p:blipFill rotWithShape="1">
          <a:blip r:embed="rId3"/>
          <a:srcRect t="1" b="22680"/>
          <a:stretch/>
        </p:blipFill>
        <p:spPr>
          <a:xfrm>
            <a:off x="1805918" y="4330718"/>
            <a:ext cx="5053704" cy="2517915"/>
          </a:xfrm>
          <a:prstGeom prst="rect">
            <a:avLst/>
          </a:prstGeom>
        </p:spPr>
      </p:pic>
      <p:pic>
        <p:nvPicPr>
          <p:cNvPr id="11" name="图片 10">
            <a:extLst>
              <a:ext uri="{FF2B5EF4-FFF2-40B4-BE49-F238E27FC236}">
                <a16:creationId xmlns:a16="http://schemas.microsoft.com/office/drawing/2014/main" id="{C3CEAAAD-8435-43B2-7BD7-AA87F4D00487}"/>
              </a:ext>
            </a:extLst>
          </p:cNvPr>
          <p:cNvPicPr>
            <a:picLocks noChangeAspect="1"/>
          </p:cNvPicPr>
          <p:nvPr/>
        </p:nvPicPr>
        <p:blipFill>
          <a:blip r:embed="rId4"/>
          <a:stretch>
            <a:fillRect/>
          </a:stretch>
        </p:blipFill>
        <p:spPr>
          <a:xfrm>
            <a:off x="6998959" y="1574564"/>
            <a:ext cx="5053704" cy="5274069"/>
          </a:xfrm>
          <a:prstGeom prst="rect">
            <a:avLst/>
          </a:prstGeom>
        </p:spPr>
      </p:pic>
    </p:spTree>
    <p:extLst>
      <p:ext uri="{BB962C8B-B14F-4D97-AF65-F5344CB8AC3E}">
        <p14:creationId xmlns:p14="http://schemas.microsoft.com/office/powerpoint/2010/main" val="27534131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38CEA5FF-20BF-1C1B-879E-47004893DB32}"/>
              </a:ext>
            </a:extLst>
          </p:cNvPr>
          <p:cNvSpPr>
            <a:spLocks noGrp="1"/>
          </p:cNvSpPr>
          <p:nvPr>
            <p:ph type="title"/>
          </p:nvPr>
        </p:nvSpPr>
        <p:spPr/>
        <p:txBody>
          <a:bodyPr/>
          <a:lstStyle/>
          <a:p>
            <a:r>
              <a:rPr lang="en-US" altLang="zh-CN" dirty="0"/>
              <a:t>Experiments: </a:t>
            </a:r>
            <a:r>
              <a:rPr lang="en-US" altLang="zh-CN" sz="4000" dirty="0"/>
              <a:t>LPSC Protects Label Privacy for Free</a:t>
            </a:r>
            <a:endParaRPr lang="zh-CN" altLang="en-US" dirty="0"/>
          </a:p>
        </p:txBody>
      </p:sp>
      <p:sp>
        <p:nvSpPr>
          <p:cNvPr id="7" name="内容占位符 6">
            <a:extLst>
              <a:ext uri="{FF2B5EF4-FFF2-40B4-BE49-F238E27FC236}">
                <a16:creationId xmlns:a16="http://schemas.microsoft.com/office/drawing/2014/main" id="{6ADED775-FCD7-C390-E51B-3BC766E330EB}"/>
              </a:ext>
            </a:extLst>
          </p:cNvPr>
          <p:cNvSpPr>
            <a:spLocks noGrp="1"/>
          </p:cNvSpPr>
          <p:nvPr>
            <p:ph idx="1"/>
          </p:nvPr>
        </p:nvSpPr>
        <p:spPr>
          <a:xfrm>
            <a:off x="838200" y="2026071"/>
            <a:ext cx="5524099" cy="3996951"/>
          </a:xfrm>
        </p:spPr>
        <p:txBody>
          <a:bodyPr>
            <a:noAutofit/>
          </a:bodyPr>
          <a:lstStyle/>
          <a:p>
            <a:pPr>
              <a:lnSpc>
                <a:spcPct val="100000"/>
              </a:lnSpc>
            </a:pPr>
            <a:r>
              <a:rPr lang="en-US" altLang="zh-CN" sz="2200" dirty="0"/>
              <a:t>Table 3.1 presents the </a:t>
            </a:r>
            <a:r>
              <a:rPr lang="en-US" altLang="zh-CN" sz="2200" b="1" dirty="0"/>
              <a:t>L</a:t>
            </a:r>
            <a:r>
              <a:rPr lang="en-US" altLang="zh-CN" sz="2200" dirty="0"/>
              <a:t>abel</a:t>
            </a:r>
            <a:r>
              <a:rPr lang="zh-CN" altLang="en-US" sz="2200" dirty="0"/>
              <a:t> </a:t>
            </a:r>
            <a:r>
              <a:rPr lang="en-US" altLang="zh-CN" sz="2200" b="1" dirty="0"/>
              <a:t>L</a:t>
            </a:r>
            <a:r>
              <a:rPr lang="en-US" altLang="zh-CN" sz="2200" dirty="0"/>
              <a:t>eakage</a:t>
            </a:r>
            <a:r>
              <a:rPr lang="zh-CN" altLang="en-US" sz="2200" dirty="0"/>
              <a:t> </a:t>
            </a:r>
            <a:r>
              <a:rPr lang="en-US" altLang="zh-CN" sz="2200" b="1" dirty="0"/>
              <a:t>LL-AUC</a:t>
            </a:r>
            <a:r>
              <a:rPr lang="en-US" altLang="zh-CN" sz="2200" dirty="0"/>
              <a:t> against Norm, Spectral, and PMC attacks and the FL-AUC on four datasets.</a:t>
            </a:r>
          </a:p>
          <a:p>
            <a:pPr>
              <a:lnSpc>
                <a:spcPct val="100000"/>
              </a:lnSpc>
            </a:pPr>
            <a:r>
              <a:rPr lang="en-US" altLang="zh-CN" sz="2200" dirty="0"/>
              <a:t>The LL-AUC of LPSC against three attacks is significantly lower than that of the original labels. </a:t>
            </a:r>
            <a:r>
              <a:rPr lang="zh-CN" altLang="en-US" sz="2200" dirty="0"/>
              <a:t>→ </a:t>
            </a:r>
            <a:r>
              <a:rPr lang="en-US" altLang="zh-CN" sz="2200" b="1" dirty="0"/>
              <a:t>LPSC provides strong label privacy protection</a:t>
            </a:r>
            <a:r>
              <a:rPr lang="en-US" altLang="zh-CN" sz="2200" dirty="0"/>
              <a:t>. </a:t>
            </a:r>
          </a:p>
          <a:p>
            <a:pPr>
              <a:lnSpc>
                <a:spcPct val="100000"/>
              </a:lnSpc>
            </a:pPr>
            <a:r>
              <a:rPr lang="en-US" altLang="zh-CN" sz="2200" dirty="0"/>
              <a:t>The FL-AUC of LPSC is comparable to that of the original labels.</a:t>
            </a:r>
            <a:r>
              <a:rPr lang="zh-CN" altLang="en-US" sz="2200" dirty="0"/>
              <a:t>  → </a:t>
            </a:r>
            <a:r>
              <a:rPr lang="en-US" altLang="zh-CN" sz="2200" b="1" dirty="0"/>
              <a:t>LPSC does not sacrifice model utility</a:t>
            </a:r>
            <a:r>
              <a:rPr lang="en-US" altLang="zh-CN" sz="2200" dirty="0"/>
              <a:t>.</a:t>
            </a:r>
          </a:p>
        </p:txBody>
      </p:sp>
      <p:pic>
        <p:nvPicPr>
          <p:cNvPr id="2" name="图片 1">
            <a:extLst>
              <a:ext uri="{FF2B5EF4-FFF2-40B4-BE49-F238E27FC236}">
                <a16:creationId xmlns:a16="http://schemas.microsoft.com/office/drawing/2014/main" id="{B954BF1E-80FC-9FFC-E77A-31550E5A3856}"/>
              </a:ext>
            </a:extLst>
          </p:cNvPr>
          <p:cNvPicPr>
            <a:picLocks noChangeAspect="1"/>
          </p:cNvPicPr>
          <p:nvPr/>
        </p:nvPicPr>
        <p:blipFill>
          <a:blip r:embed="rId2"/>
          <a:stretch>
            <a:fillRect/>
          </a:stretch>
        </p:blipFill>
        <p:spPr>
          <a:xfrm>
            <a:off x="6406805" y="2753146"/>
            <a:ext cx="5207000" cy="3022600"/>
          </a:xfrm>
          <a:prstGeom prst="rect">
            <a:avLst/>
          </a:prstGeom>
        </p:spPr>
      </p:pic>
      <p:sp>
        <p:nvSpPr>
          <p:cNvPr id="3" name="文本框 2">
            <a:extLst>
              <a:ext uri="{FF2B5EF4-FFF2-40B4-BE49-F238E27FC236}">
                <a16:creationId xmlns:a16="http://schemas.microsoft.com/office/drawing/2014/main" id="{B7E73E69-8098-7601-956F-A4CE6E7E4ED1}"/>
              </a:ext>
            </a:extLst>
          </p:cNvPr>
          <p:cNvSpPr txBox="1"/>
          <p:nvPr/>
        </p:nvSpPr>
        <p:spPr>
          <a:xfrm>
            <a:off x="6531510" y="2026071"/>
            <a:ext cx="5082295" cy="646331"/>
          </a:xfrm>
          <a:prstGeom prst="rect">
            <a:avLst/>
          </a:prstGeom>
          <a:noFill/>
        </p:spPr>
        <p:txBody>
          <a:bodyPr wrap="square" rtlCol="0">
            <a:spAutoFit/>
          </a:bodyPr>
          <a:lstStyle/>
          <a:p>
            <a:r>
              <a:rPr kumimoji="1" lang="en-US" altLang="zh-CN" dirty="0"/>
              <a:t>Table</a:t>
            </a:r>
            <a:r>
              <a:rPr kumimoji="1" lang="zh-CN" altLang="en-US" dirty="0"/>
              <a:t> </a:t>
            </a:r>
            <a:r>
              <a:rPr kumimoji="1" lang="en-US" altLang="zh-CN" dirty="0"/>
              <a:t>3.1:</a:t>
            </a:r>
            <a:r>
              <a:rPr kumimoji="1" lang="zh-CN" altLang="en-US" dirty="0"/>
              <a:t> </a:t>
            </a:r>
            <a:r>
              <a:rPr kumimoji="1" lang="en-US" altLang="zh-CN" dirty="0"/>
              <a:t>Comparative</a:t>
            </a:r>
            <a:r>
              <a:rPr kumimoji="1" lang="zh-CN" altLang="en-US" dirty="0"/>
              <a:t> </a:t>
            </a:r>
            <a:r>
              <a:rPr kumimoji="1" lang="en-US" altLang="zh-CN" dirty="0"/>
              <a:t>results</a:t>
            </a:r>
            <a:r>
              <a:rPr kumimoji="1" lang="zh-CN" altLang="en-US" dirty="0"/>
              <a:t> </a:t>
            </a:r>
            <a:r>
              <a:rPr kumimoji="1" lang="en-US" altLang="zh-CN" dirty="0"/>
              <a:t>of</a:t>
            </a:r>
            <a:r>
              <a:rPr kumimoji="1" lang="zh-CN" altLang="en-US" dirty="0"/>
              <a:t> </a:t>
            </a:r>
            <a:r>
              <a:rPr kumimoji="1" lang="en-US" altLang="zh-CN" dirty="0"/>
              <a:t>privacy</a:t>
            </a:r>
            <a:r>
              <a:rPr kumimoji="1" lang="zh-CN" altLang="en-US" dirty="0"/>
              <a:t> </a:t>
            </a:r>
            <a:r>
              <a:rPr kumimoji="1" lang="en-US" altLang="zh-CN" dirty="0"/>
              <a:t>and</a:t>
            </a:r>
            <a:r>
              <a:rPr kumimoji="1" lang="zh-CN" altLang="en-US" dirty="0"/>
              <a:t> </a:t>
            </a:r>
            <a:r>
              <a:rPr kumimoji="1" lang="en-US" altLang="zh-CN" dirty="0"/>
              <a:t>utility</a:t>
            </a:r>
            <a:r>
              <a:rPr kumimoji="1" lang="zh-CN" altLang="en-US" dirty="0"/>
              <a:t> </a:t>
            </a:r>
            <a:r>
              <a:rPr kumimoji="1" lang="en-US" altLang="zh-CN" dirty="0"/>
              <a:t>of</a:t>
            </a:r>
            <a:r>
              <a:rPr kumimoji="1" lang="zh-CN" altLang="en-US" dirty="0"/>
              <a:t> </a:t>
            </a:r>
            <a:r>
              <a:rPr kumimoji="1" lang="en-US" altLang="zh-CN" dirty="0"/>
              <a:t>VFL</a:t>
            </a:r>
            <a:r>
              <a:rPr kumimoji="1" lang="zh-CN" altLang="en-US" dirty="0"/>
              <a:t> </a:t>
            </a:r>
            <a:r>
              <a:rPr kumimoji="1" lang="en-US" altLang="zh-CN" dirty="0"/>
              <a:t>fitting</a:t>
            </a:r>
            <a:r>
              <a:rPr kumimoji="1" lang="zh-CN" altLang="en-US" dirty="0"/>
              <a:t> </a:t>
            </a:r>
            <a:r>
              <a:rPr kumimoji="1" lang="en-US" altLang="zh-CN" dirty="0"/>
              <a:t>original</a:t>
            </a:r>
            <a:r>
              <a:rPr kumimoji="1" lang="zh-CN" altLang="en-US" dirty="0"/>
              <a:t> </a:t>
            </a:r>
            <a:r>
              <a:rPr kumimoji="1" lang="en-US" altLang="zh-CN" dirty="0"/>
              <a:t>labels</a:t>
            </a:r>
            <a:r>
              <a:rPr kumimoji="1" lang="zh-CN" altLang="en-US" dirty="0"/>
              <a:t> </a:t>
            </a:r>
            <a:r>
              <a:rPr kumimoji="1" lang="en-US" altLang="zh-CN" dirty="0"/>
              <a:t>vs.</a:t>
            </a:r>
            <a:r>
              <a:rPr kumimoji="1" lang="zh-CN" altLang="en-US" dirty="0"/>
              <a:t> </a:t>
            </a:r>
            <a:r>
              <a:rPr kumimoji="1" lang="en-US" altLang="zh-CN" dirty="0"/>
              <a:t>LPSC-encoded</a:t>
            </a:r>
            <a:r>
              <a:rPr kumimoji="1" lang="zh-CN" altLang="en-US" dirty="0"/>
              <a:t> </a:t>
            </a:r>
            <a:r>
              <a:rPr kumimoji="1" lang="en-US" altLang="zh-CN" dirty="0"/>
              <a:t>labels.</a:t>
            </a:r>
            <a:endParaRPr kumimoji="1" lang="zh-CN" altLang="en-US" dirty="0"/>
          </a:p>
        </p:txBody>
      </p:sp>
      <p:sp>
        <p:nvSpPr>
          <p:cNvPr id="4" name="灯片编号占位符 3">
            <a:extLst>
              <a:ext uri="{FF2B5EF4-FFF2-40B4-BE49-F238E27FC236}">
                <a16:creationId xmlns:a16="http://schemas.microsoft.com/office/drawing/2014/main" id="{DF268892-5633-B481-665A-83AACE225181}"/>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27</a:t>
            </a:fld>
            <a:endParaRPr kumimoji="1" lang="zh-CN" altLang="en-US"/>
          </a:p>
        </p:txBody>
      </p:sp>
      <p:sp>
        <p:nvSpPr>
          <p:cNvPr id="5" name="文本框 4">
            <a:extLst>
              <a:ext uri="{FF2B5EF4-FFF2-40B4-BE49-F238E27FC236}">
                <a16:creationId xmlns:a16="http://schemas.microsoft.com/office/drawing/2014/main" id="{9BFD351E-9E65-A201-5E53-2A9BE3969033}"/>
              </a:ext>
            </a:extLst>
          </p:cNvPr>
          <p:cNvSpPr txBox="1"/>
          <p:nvPr/>
        </p:nvSpPr>
        <p:spPr>
          <a:xfrm>
            <a:off x="188259" y="6118412"/>
            <a:ext cx="0" cy="0"/>
          </a:xfrm>
          <a:prstGeom prst="rect">
            <a:avLst/>
          </a:prstGeom>
        </p:spPr>
        <p:txBody>
          <a:bodyPr vert="horz" wrap="none" lIns="91440" tIns="45720" rIns="91440" bIns="45720" rtlCol="0">
            <a:noAutofit/>
          </a:bodyPr>
          <a:lstStyle/>
          <a:p>
            <a:pPr marL="228600" marR="0" indent="-228600" algn="just" defTabSz="914400" rtl="0" eaLnBrk="1" fontAlgn="auto" latinLnBrk="0" hangingPunct="1">
              <a:lnSpc>
                <a:spcPct val="100000"/>
              </a:lnSpc>
              <a:spcBef>
                <a:spcPts val="1000"/>
              </a:spcBef>
              <a:spcAft>
                <a:spcPts val="1200"/>
              </a:spcAft>
              <a:buClrTx/>
              <a:buSzTx/>
              <a:buFont typeface="Arial" panose="020B0604020202020204" pitchFamily="34" charset="0"/>
              <a:buChar char="•"/>
              <a:tabLst/>
            </a:pPr>
            <a:endParaRPr kumimoji="0" lang="zh-CN" altLang="en-US"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05587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758C7F6-E849-C24E-1036-F6F166E1335C}"/>
              </a:ext>
            </a:extLst>
          </p:cNvPr>
          <p:cNvSpPr>
            <a:spLocks noGrp="1"/>
          </p:cNvSpPr>
          <p:nvPr>
            <p:ph type="title"/>
          </p:nvPr>
        </p:nvSpPr>
        <p:spPr/>
        <p:txBody>
          <a:bodyPr/>
          <a:lstStyle/>
          <a:p>
            <a:r>
              <a:rPr lang="en-US" altLang="zh-CN" dirty="0"/>
              <a:t>Experiments:</a:t>
            </a:r>
            <a:r>
              <a:rPr lang="zh-CN" altLang="en-US" dirty="0"/>
              <a:t> </a:t>
            </a:r>
            <a:r>
              <a:rPr lang="en-US" altLang="zh-CN" sz="4000" dirty="0"/>
              <a:t>Privacy-Utility Trade-off Comparison</a:t>
            </a:r>
            <a:endParaRPr lang="zh-CN" altLang="en-US" dirty="0"/>
          </a:p>
        </p:txBody>
      </p:sp>
      <p:sp>
        <p:nvSpPr>
          <p:cNvPr id="7" name="内容占位符 2">
            <a:extLst>
              <a:ext uri="{FF2B5EF4-FFF2-40B4-BE49-F238E27FC236}">
                <a16:creationId xmlns:a16="http://schemas.microsoft.com/office/drawing/2014/main" id="{99A9AD5B-2C73-ACDE-8263-8CE7B79A3005}"/>
              </a:ext>
            </a:extLst>
          </p:cNvPr>
          <p:cNvSpPr>
            <a:spLocks noGrp="1"/>
          </p:cNvSpPr>
          <p:nvPr>
            <p:ph idx="1"/>
          </p:nvPr>
        </p:nvSpPr>
        <p:spPr>
          <a:xfrm>
            <a:off x="838200" y="1825625"/>
            <a:ext cx="4410456" cy="4027873"/>
          </a:xfrm>
        </p:spPr>
        <p:txBody>
          <a:bodyPr>
            <a:normAutofit/>
          </a:bodyPr>
          <a:lstStyle/>
          <a:p>
            <a:pPr>
              <a:lnSpc>
                <a:spcPct val="120000"/>
              </a:lnSpc>
            </a:pPr>
            <a:r>
              <a:rPr kumimoji="1" lang="en-US" altLang="zh-CN" sz="2200" dirty="0"/>
              <a:t>Figure 3.5 shows the privacy-utility trade-off curves on four datasets.</a:t>
            </a:r>
          </a:p>
          <a:p>
            <a:pPr>
              <a:lnSpc>
                <a:spcPct val="120000"/>
              </a:lnSpc>
            </a:pPr>
            <a:r>
              <a:rPr kumimoji="1" lang="en-US" altLang="zh-CN" sz="2200" dirty="0"/>
              <a:t>An ideal trade-off should have a large FL-AUC and a small LL-AUC, thus in the </a:t>
            </a:r>
            <a:r>
              <a:rPr kumimoji="1" lang="en-US" altLang="zh-CN" sz="2200" b="1" dirty="0"/>
              <a:t>upper-left </a:t>
            </a:r>
            <a:r>
              <a:rPr kumimoji="1" lang="en-US" altLang="zh-CN" sz="2200" dirty="0"/>
              <a:t>corner.</a:t>
            </a:r>
          </a:p>
          <a:p>
            <a:pPr>
              <a:lnSpc>
                <a:spcPct val="120000"/>
              </a:lnSpc>
            </a:pPr>
            <a:r>
              <a:rPr kumimoji="1" lang="en-US" altLang="zh-CN" sz="2200" dirty="0"/>
              <a:t>Our </a:t>
            </a:r>
            <a:r>
              <a:rPr kumimoji="1" lang="en-US" altLang="zh-CN" sz="2200" b="1" dirty="0"/>
              <a:t>LPSC</a:t>
            </a:r>
            <a:r>
              <a:rPr kumimoji="1" lang="zh-CN" altLang="en-US" sz="2200" dirty="0"/>
              <a:t> </a:t>
            </a:r>
            <a:r>
              <a:rPr kumimoji="1" lang="en-US" altLang="zh-CN" sz="2200" dirty="0"/>
              <a:t>+</a:t>
            </a:r>
            <a:r>
              <a:rPr kumimoji="1" lang="zh-CN" altLang="en-US" sz="2200" dirty="0"/>
              <a:t> </a:t>
            </a:r>
            <a:r>
              <a:rPr kumimoji="1" lang="en-US" altLang="zh-CN" sz="2200" b="1" dirty="0"/>
              <a:t>adversarial</a:t>
            </a:r>
            <a:r>
              <a:rPr kumimoji="1" lang="zh-CN" altLang="en-US" sz="2200" b="1" dirty="0"/>
              <a:t> </a:t>
            </a:r>
            <a:r>
              <a:rPr kumimoji="1" lang="en-US" altLang="zh-CN" sz="2200" b="1" dirty="0"/>
              <a:t>training </a:t>
            </a:r>
            <a:r>
              <a:rPr kumimoji="1" lang="en-US" altLang="zh-CN" sz="2200" dirty="0"/>
              <a:t>is the closest to the ideal trade-off on all four datasets. </a:t>
            </a:r>
          </a:p>
          <a:p>
            <a:endParaRPr kumimoji="1" lang="zh-CN" altLang="en-US" sz="2200" dirty="0"/>
          </a:p>
        </p:txBody>
      </p:sp>
      <p:pic>
        <p:nvPicPr>
          <p:cNvPr id="2" name="图片 1">
            <a:extLst>
              <a:ext uri="{FF2B5EF4-FFF2-40B4-BE49-F238E27FC236}">
                <a16:creationId xmlns:a16="http://schemas.microsoft.com/office/drawing/2014/main" id="{F3A926AA-0E47-70F9-9AB1-97FD37FA64D9}"/>
              </a:ext>
            </a:extLst>
          </p:cNvPr>
          <p:cNvPicPr>
            <a:picLocks noChangeAspect="1"/>
          </p:cNvPicPr>
          <p:nvPr/>
        </p:nvPicPr>
        <p:blipFill>
          <a:blip r:embed="rId3"/>
          <a:stretch>
            <a:fillRect/>
          </a:stretch>
        </p:blipFill>
        <p:spPr>
          <a:xfrm>
            <a:off x="5248656" y="1825625"/>
            <a:ext cx="6927891" cy="3893702"/>
          </a:xfrm>
          <a:prstGeom prst="rect">
            <a:avLst/>
          </a:prstGeom>
        </p:spPr>
      </p:pic>
      <p:sp>
        <p:nvSpPr>
          <p:cNvPr id="5" name="灯片编号占位符 3">
            <a:extLst>
              <a:ext uri="{FF2B5EF4-FFF2-40B4-BE49-F238E27FC236}">
                <a16:creationId xmlns:a16="http://schemas.microsoft.com/office/drawing/2014/main" id="{36FF8F09-8295-ED50-EEC2-660D9F87DED6}"/>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28</a:t>
            </a:fld>
            <a:endParaRPr kumimoji="1" lang="zh-CN" altLang="en-US"/>
          </a:p>
        </p:txBody>
      </p:sp>
      <p:sp>
        <p:nvSpPr>
          <p:cNvPr id="6" name="文本框 5">
            <a:extLst>
              <a:ext uri="{FF2B5EF4-FFF2-40B4-BE49-F238E27FC236}">
                <a16:creationId xmlns:a16="http://schemas.microsoft.com/office/drawing/2014/main" id="{B7174591-EEC9-FFFE-4649-419D3DA300AE}"/>
              </a:ext>
            </a:extLst>
          </p:cNvPr>
          <p:cNvSpPr txBox="1"/>
          <p:nvPr/>
        </p:nvSpPr>
        <p:spPr>
          <a:xfrm>
            <a:off x="-1778000" y="6244398"/>
            <a:ext cx="6471920" cy="522162"/>
          </a:xfrm>
          <a:prstGeom prst="rect">
            <a:avLst/>
          </a:prstGeom>
        </p:spPr>
        <p:txBody>
          <a:bodyPr vert="horz" wrap="none" lIns="91440" tIns="45720" rIns="91440" bIns="45720" rtlCol="0">
            <a:noAutofit/>
          </a:bodyPr>
          <a:lstStyle/>
          <a:p>
            <a:pPr marL="228600" marR="0" indent="-228600" algn="just" defTabSz="914400" rtl="0" eaLnBrk="1" fontAlgn="auto" latinLnBrk="0" hangingPunct="1">
              <a:lnSpc>
                <a:spcPct val="100000"/>
              </a:lnSpc>
              <a:spcBef>
                <a:spcPts val="1000"/>
              </a:spcBef>
              <a:spcAft>
                <a:spcPts val="1200"/>
              </a:spcAft>
              <a:buClrTx/>
              <a:buSzTx/>
              <a:buFont typeface="Arial" panose="020B0604020202020204" pitchFamily="34" charset="0"/>
              <a:buChar char="•"/>
              <a:tabLst/>
            </a:pP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2126D25F-5A1D-6F37-AE11-786407203F03}"/>
              </a:ext>
            </a:extLst>
          </p:cNvPr>
          <p:cNvSpPr txBox="1"/>
          <p:nvPr/>
        </p:nvSpPr>
        <p:spPr>
          <a:xfrm>
            <a:off x="3580383" y="4521199"/>
            <a:ext cx="6471921" cy="845931"/>
          </a:xfrm>
          <a:prstGeom prst="rect">
            <a:avLst/>
          </a:prstGeom>
        </p:spPr>
        <p:txBody>
          <a:bodyPr vert="horz" wrap="none" lIns="91440" tIns="45720" rIns="91440" bIns="45720" rtlCol="0">
            <a:noAutofit/>
          </a:bodyPr>
          <a:lstStyle/>
          <a:p>
            <a:pPr marL="228600" marR="0" indent="-228600" defTabSz="914400" rtl="0" eaLnBrk="1" fontAlgn="auto" latinLnBrk="0" hangingPunct="1">
              <a:lnSpc>
                <a:spcPct val="100000"/>
              </a:lnSpc>
              <a:spcBef>
                <a:spcPts val="1000"/>
              </a:spcBef>
              <a:spcAft>
                <a:spcPts val="1200"/>
              </a:spcAft>
              <a:buClrTx/>
              <a:buSzTx/>
              <a:buFont typeface="Arial" panose="020B0604020202020204" pitchFamily="34" charset="0"/>
              <a:buChar char="•"/>
              <a:tabLst/>
            </a:pPr>
            <a:endParaRPr kumimoji="0" lang="zh-CN" altLang="en-US"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9467F5FE-CC38-F5CF-B7FA-0B42C3EA1358}"/>
              </a:ext>
            </a:extLst>
          </p:cNvPr>
          <p:cNvSpPr txBox="1"/>
          <p:nvPr/>
        </p:nvSpPr>
        <p:spPr>
          <a:xfrm>
            <a:off x="15758160" y="223520"/>
            <a:ext cx="0" cy="0"/>
          </a:xfrm>
          <a:prstGeom prst="rect">
            <a:avLst/>
          </a:prstGeom>
        </p:spPr>
        <p:txBody>
          <a:bodyPr vert="horz" wrap="none" lIns="91440" tIns="45720" rIns="91440" bIns="45720" rtlCol="0">
            <a:noAutofit/>
          </a:bodyPr>
          <a:lstStyle/>
          <a:p>
            <a:pPr marL="228600" marR="0" indent="-228600" algn="just" defTabSz="914400" rtl="0" eaLnBrk="1" fontAlgn="auto" latinLnBrk="0" hangingPunct="1">
              <a:lnSpc>
                <a:spcPct val="100000"/>
              </a:lnSpc>
              <a:spcBef>
                <a:spcPts val="1000"/>
              </a:spcBef>
              <a:spcAft>
                <a:spcPts val="1200"/>
              </a:spcAft>
              <a:buClrTx/>
              <a:buSzTx/>
              <a:buFont typeface="Arial" panose="020B0604020202020204" pitchFamily="34" charset="0"/>
              <a:buChar char="•"/>
              <a:tabLst/>
            </a:pPr>
            <a:endParaRPr kumimoji="0" lang="zh-CN" altLang="en-US"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10" name="文本框 9">
            <a:extLst>
              <a:ext uri="{FF2B5EF4-FFF2-40B4-BE49-F238E27FC236}">
                <a16:creationId xmlns:a16="http://schemas.microsoft.com/office/drawing/2014/main" id="{0F975110-18DA-D69F-93A0-004E59D3340A}"/>
              </a:ext>
            </a:extLst>
          </p:cNvPr>
          <p:cNvSpPr txBox="1"/>
          <p:nvPr/>
        </p:nvSpPr>
        <p:spPr>
          <a:xfrm>
            <a:off x="5390321" y="5853498"/>
            <a:ext cx="6576313" cy="646331"/>
          </a:xfrm>
          <a:prstGeom prst="rect">
            <a:avLst/>
          </a:prstGeom>
        </p:spPr>
        <p:txBody>
          <a:bodyPr vert="horz" wrap="square" lIns="91440" tIns="45720" rIns="91440" bIns="45720" rtlCol="0">
            <a:spAutoFit/>
          </a:bodyPr>
          <a:lstStyle/>
          <a:p>
            <a:pPr algn="just">
              <a:spcBef>
                <a:spcPts val="1000"/>
              </a:spcBef>
              <a:spcAft>
                <a:spcPts val="1200"/>
              </a:spcAf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3.5:</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Privacy-utility</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trade-off</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of</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different</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protection</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methods</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against</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the</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Passive</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Model</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Completion</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(PMC)</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attack</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on</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four</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datasets.</a:t>
            </a:r>
            <a:endPar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427532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2CB0BA-AF0F-1C1D-896F-232509B2395E}"/>
              </a:ext>
            </a:extLst>
          </p:cNvPr>
          <p:cNvSpPr>
            <a:spLocks noGrp="1"/>
          </p:cNvSpPr>
          <p:nvPr>
            <p:ph type="title"/>
          </p:nvPr>
        </p:nvSpPr>
        <p:spPr/>
        <p:txBody>
          <a:bodyPr/>
          <a:lstStyle/>
          <a:p>
            <a:r>
              <a:rPr kumimoji="1" lang="en-US" altLang="zh-CN" dirty="0"/>
              <a:t>Conclusion</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98BC7D6D-A70A-5C1B-DCD5-A61BE98679A0}"/>
                  </a:ext>
                </a:extLst>
              </p:cNvPr>
              <p:cNvSpPr>
                <a:spLocks noGrp="1"/>
              </p:cNvSpPr>
              <p:nvPr>
                <p:ph idx="1"/>
              </p:nvPr>
            </p:nvSpPr>
            <p:spPr>
              <a:xfrm>
                <a:off x="838200" y="1825625"/>
                <a:ext cx="10515600" cy="3718527"/>
              </a:xfrm>
            </p:spPr>
            <p:txBody>
              <a:bodyPr>
                <a:normAutofit/>
              </a:bodyPr>
              <a:lstStyle/>
              <a:p>
                <a:pPr>
                  <a:lnSpc>
                    <a:spcPct val="120000"/>
                  </a:lnSpc>
                </a:pPr>
                <a:r>
                  <a:rPr kumimoji="1" lang="en-US" altLang="zh-CN" sz="2200" dirty="0"/>
                  <a:t>We study label privacy protection in VFL by formulating an offline </a:t>
                </a:r>
                <a:r>
                  <a:rPr kumimoji="1" lang="en-US" altLang="zh-CN" sz="2200" b="1" dirty="0"/>
                  <a:t>Label Privacy Source Coding (LPSC)</a:t>
                </a:r>
                <a:r>
                  <a:rPr kumimoji="1" lang="en-US" altLang="zh-CN" sz="2200" dirty="0"/>
                  <a:t> problem with a </a:t>
                </a:r>
                <a14:m>
                  <m:oMath xmlns:m="http://schemas.openxmlformats.org/officeDocument/2006/math">
                    <m:r>
                      <a:rPr kumimoji="1" lang="en-US" altLang="zh-CN" sz="2200" b="0" i="1" smtClean="0">
                        <a:latin typeface="Cambria Math" panose="02040503050406030204" pitchFamily="18" charset="0"/>
                      </a:rPr>
                      <m:t>𝜖</m:t>
                    </m:r>
                  </m:oMath>
                </a14:m>
                <a:r>
                  <a:rPr kumimoji="1" lang="en-US" altLang="zh-CN" sz="2200" dirty="0"/>
                  <a:t>-MIP privacy guarantee</a:t>
                </a:r>
                <a:r>
                  <a:rPr kumimoji="1" lang="en-US" altLang="zh-CN" sz="2200" b="1" dirty="0"/>
                  <a:t>.</a:t>
                </a:r>
                <a:endParaRPr kumimoji="1" lang="en-US" altLang="zh-CN" sz="2200" dirty="0"/>
              </a:p>
              <a:p>
                <a:pPr>
                  <a:lnSpc>
                    <a:spcPct val="120000"/>
                  </a:lnSpc>
                </a:pPr>
                <a:r>
                  <a:rPr kumimoji="1" lang="en-US" altLang="zh-CN" sz="2200" dirty="0"/>
                  <a:t>We prove that </a:t>
                </a:r>
                <a:r>
                  <a:rPr kumimoji="1" lang="en-US" altLang="zh-CN" sz="2200" b="1" dirty="0"/>
                  <a:t>gradient boosting </a:t>
                </a:r>
                <a:r>
                  <a:rPr kumimoji="1" lang="en-US" altLang="zh-CN" sz="2200" dirty="0"/>
                  <a:t>efficiently solves the LPSC problem. </a:t>
                </a:r>
              </a:p>
              <a:p>
                <a:pPr>
                  <a:lnSpc>
                    <a:spcPct val="120000"/>
                  </a:lnSpc>
                </a:pPr>
                <a:r>
                  <a:rPr kumimoji="1" lang="en-US" altLang="zh-CN" sz="2200" dirty="0"/>
                  <a:t>We propose a two-phase LPSC+Adv framework which incorporates </a:t>
                </a:r>
                <a:r>
                  <a:rPr kumimoji="1" lang="en-US" altLang="zh-CN" sz="2200" b="1" dirty="0"/>
                  <a:t>adversarial training </a:t>
                </a:r>
                <a:r>
                  <a:rPr kumimoji="1" lang="en-US" altLang="zh-CN" sz="2200" dirty="0"/>
                  <a:t>in during training and enables a superior privacy-utility trade-off.</a:t>
                </a:r>
              </a:p>
              <a:p>
                <a:pPr>
                  <a:lnSpc>
                    <a:spcPct val="120000"/>
                  </a:lnSpc>
                </a:pPr>
                <a:r>
                  <a:rPr kumimoji="1" lang="en-US" altLang="zh-CN" sz="2200" dirty="0"/>
                  <a:t>Experimental results on four datasets demonstrate the efficacy of LPSC+Adv framework.</a:t>
                </a:r>
              </a:p>
            </p:txBody>
          </p:sp>
        </mc:Choice>
        <mc:Fallback xmlns="">
          <p:sp>
            <p:nvSpPr>
              <p:cNvPr id="3" name="内容占位符 2">
                <a:extLst>
                  <a:ext uri="{FF2B5EF4-FFF2-40B4-BE49-F238E27FC236}">
                    <a16:creationId xmlns:a16="http://schemas.microsoft.com/office/drawing/2014/main" id="{98BC7D6D-A70A-5C1B-DCD5-A61BE98679A0}"/>
                  </a:ext>
                </a:extLst>
              </p:cNvPr>
              <p:cNvSpPr>
                <a:spLocks noGrp="1" noRot="1" noChangeAspect="1" noMove="1" noResize="1" noEditPoints="1" noAdjustHandles="1" noChangeArrowheads="1" noChangeShapeType="1" noTextEdit="1"/>
              </p:cNvSpPr>
              <p:nvPr>
                <p:ph idx="1"/>
              </p:nvPr>
            </p:nvSpPr>
            <p:spPr>
              <a:xfrm>
                <a:off x="838200" y="1825625"/>
                <a:ext cx="10515600" cy="3718527"/>
              </a:xfrm>
              <a:blipFill>
                <a:blip r:embed="rId2"/>
                <a:stretch>
                  <a:fillRect l="-724"/>
                </a:stretch>
              </a:blipFill>
            </p:spPr>
            <p:txBody>
              <a:bodyPr/>
              <a:lstStyle/>
              <a:p>
                <a:r>
                  <a:rPr lang="zh-CN" altLang="en-US">
                    <a:noFill/>
                  </a:rPr>
                  <a:t> </a:t>
                </a:r>
              </a:p>
            </p:txBody>
          </p:sp>
        </mc:Fallback>
      </mc:AlternateContent>
      <p:sp>
        <p:nvSpPr>
          <p:cNvPr id="5" name="灯片编号占位符 3">
            <a:extLst>
              <a:ext uri="{FF2B5EF4-FFF2-40B4-BE49-F238E27FC236}">
                <a16:creationId xmlns:a16="http://schemas.microsoft.com/office/drawing/2014/main" id="{5FE9A14F-13BD-43F1-9266-17ECCD4BB112}"/>
              </a:ext>
            </a:extLst>
          </p:cNvPr>
          <p:cNvSpPr>
            <a:spLocks noGrp="1"/>
          </p:cNvSpPr>
          <p:nvPr>
            <p:ph type="sldNum" sz="quarter" idx="12"/>
          </p:nvPr>
        </p:nvSpPr>
        <p:spPr>
          <a:xfrm>
            <a:off x="9448800" y="6492875"/>
            <a:ext cx="2743200" cy="365125"/>
          </a:xfrm>
        </p:spPr>
        <p:txBody>
          <a:bodyPr/>
          <a:lstStyle/>
          <a:p>
            <a:fld id="{48D46A22-E014-804A-84FE-10C5E6310D15}" type="slidenum">
              <a:rPr kumimoji="1" lang="zh-CN" altLang="en-US" smtClean="0"/>
              <a:t>29</a:t>
            </a:fld>
            <a:endParaRPr kumimoji="1" lang="zh-CN" altLang="en-US"/>
          </a:p>
        </p:txBody>
      </p:sp>
    </p:spTree>
    <p:extLst>
      <p:ext uri="{BB962C8B-B14F-4D97-AF65-F5344CB8AC3E}">
        <p14:creationId xmlns:p14="http://schemas.microsoft.com/office/powerpoint/2010/main" val="3702212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70288C-21B2-EA4C-9F4B-ACCC0B9BA91F}"/>
              </a:ext>
            </a:extLst>
          </p:cNvPr>
          <p:cNvSpPr>
            <a:spLocks noGrp="1"/>
          </p:cNvSpPr>
          <p:nvPr>
            <p:ph type="title"/>
          </p:nvPr>
        </p:nvSpPr>
        <p:spPr/>
        <p:txBody>
          <a:bodyPr/>
          <a:lstStyle/>
          <a:p>
            <a:r>
              <a:rPr kumimoji="1" lang="en-US" altLang="zh-CN" dirty="0"/>
              <a:t>Background</a:t>
            </a:r>
            <a:endParaRPr kumimoji="1" lang="zh-CN" altLang="en-US" dirty="0"/>
          </a:p>
        </p:txBody>
      </p:sp>
      <p:sp>
        <p:nvSpPr>
          <p:cNvPr id="3" name="内容占位符 2">
            <a:extLst>
              <a:ext uri="{FF2B5EF4-FFF2-40B4-BE49-F238E27FC236}">
                <a16:creationId xmlns:a16="http://schemas.microsoft.com/office/drawing/2014/main" id="{1DC5A950-CA5B-4B4E-BA05-660E75B3ECBF}"/>
              </a:ext>
            </a:extLst>
          </p:cNvPr>
          <p:cNvSpPr>
            <a:spLocks noGrp="1"/>
          </p:cNvSpPr>
          <p:nvPr>
            <p:ph idx="1"/>
          </p:nvPr>
        </p:nvSpPr>
        <p:spPr/>
        <p:txBody>
          <a:bodyPr/>
          <a:lstStyle/>
          <a:p>
            <a:r>
              <a:rPr lang="en-US" altLang="zh-CN" dirty="0"/>
              <a:t>Data privacy attracts growing</a:t>
            </a:r>
            <a:r>
              <a:rPr lang="zh-CN" altLang="en-US" dirty="0"/>
              <a:t> </a:t>
            </a:r>
            <a:r>
              <a:rPr lang="en-US" altLang="zh-CN" dirty="0"/>
              <a:t>attention.</a:t>
            </a:r>
          </a:p>
          <a:p>
            <a:r>
              <a:rPr lang="en-US" altLang="zh-CN" dirty="0"/>
              <a:t>Strict regulations such as GDPR are formulated.</a:t>
            </a:r>
          </a:p>
          <a:p>
            <a:endParaRPr kumimoji="1" lang="zh-CN" altLang="en-US" dirty="0"/>
          </a:p>
          <a:p>
            <a:endParaRPr kumimoji="1" lang="zh-CN" altLang="en-US" dirty="0"/>
          </a:p>
        </p:txBody>
      </p:sp>
      <p:sp>
        <p:nvSpPr>
          <p:cNvPr id="4" name="灯片编号占位符 3">
            <a:extLst>
              <a:ext uri="{FF2B5EF4-FFF2-40B4-BE49-F238E27FC236}">
                <a16:creationId xmlns:a16="http://schemas.microsoft.com/office/drawing/2014/main" id="{59747AB4-FFA2-454F-817B-781AACDFE6C3}"/>
              </a:ext>
            </a:extLst>
          </p:cNvPr>
          <p:cNvSpPr>
            <a:spLocks noGrp="1"/>
          </p:cNvSpPr>
          <p:nvPr>
            <p:ph type="sldNum" sz="quarter" idx="12"/>
          </p:nvPr>
        </p:nvSpPr>
        <p:spPr/>
        <p:txBody>
          <a:bodyPr/>
          <a:lstStyle/>
          <a:p>
            <a:fld id="{E8A41ABE-4B4A-A44C-B1E4-B43F2FA3ED3C}" type="slidenum">
              <a:rPr lang="en-US" smtClean="0"/>
              <a:t>3</a:t>
            </a:fld>
            <a:endParaRPr lang="en-US"/>
          </a:p>
        </p:txBody>
      </p:sp>
      <p:pic>
        <p:nvPicPr>
          <p:cNvPr id="6" name="图片 5">
            <a:extLst>
              <a:ext uri="{FF2B5EF4-FFF2-40B4-BE49-F238E27FC236}">
                <a16:creationId xmlns:a16="http://schemas.microsoft.com/office/drawing/2014/main" id="{B119E394-DEB8-0543-BF4C-CCAC515422D2}"/>
              </a:ext>
            </a:extLst>
          </p:cNvPr>
          <p:cNvPicPr>
            <a:picLocks noChangeAspect="1"/>
          </p:cNvPicPr>
          <p:nvPr/>
        </p:nvPicPr>
        <p:blipFill>
          <a:blip r:embed="rId3"/>
          <a:stretch>
            <a:fillRect/>
          </a:stretch>
        </p:blipFill>
        <p:spPr>
          <a:xfrm>
            <a:off x="5886740" y="3078573"/>
            <a:ext cx="5690893" cy="2560902"/>
          </a:xfrm>
          <a:prstGeom prst="rect">
            <a:avLst/>
          </a:prstGeom>
        </p:spPr>
      </p:pic>
      <p:pic>
        <p:nvPicPr>
          <p:cNvPr id="7" name="图片 6">
            <a:extLst>
              <a:ext uri="{FF2B5EF4-FFF2-40B4-BE49-F238E27FC236}">
                <a16:creationId xmlns:a16="http://schemas.microsoft.com/office/drawing/2014/main" id="{52B5EB68-81E7-B24D-A383-7F9A62DD8B1D}"/>
              </a:ext>
            </a:extLst>
          </p:cNvPr>
          <p:cNvPicPr>
            <a:picLocks noChangeAspect="1"/>
          </p:cNvPicPr>
          <p:nvPr/>
        </p:nvPicPr>
        <p:blipFill>
          <a:blip r:embed="rId4"/>
          <a:stretch>
            <a:fillRect/>
          </a:stretch>
        </p:blipFill>
        <p:spPr>
          <a:xfrm>
            <a:off x="900956" y="3078573"/>
            <a:ext cx="4466691" cy="2560902"/>
          </a:xfrm>
          <a:prstGeom prst="rect">
            <a:avLst/>
          </a:prstGeom>
        </p:spPr>
      </p:pic>
    </p:spTree>
    <p:extLst>
      <p:ext uri="{BB962C8B-B14F-4D97-AF65-F5344CB8AC3E}">
        <p14:creationId xmlns:p14="http://schemas.microsoft.com/office/powerpoint/2010/main" val="1293910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6FAFCD-0694-9313-EA69-12705A651AD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116C3F7B-5278-377D-B5B3-41822532057B}"/>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560F63BC-CD6B-6746-2348-56AC6ED77A47}"/>
              </a:ext>
            </a:extLst>
          </p:cNvPr>
          <p:cNvSpPr txBox="1"/>
          <p:nvPr/>
        </p:nvSpPr>
        <p:spPr>
          <a:xfrm flipH="1">
            <a:off x="1398131" y="1416114"/>
            <a:ext cx="9395734" cy="954107"/>
          </a:xfrm>
          <a:prstGeom prst="rect">
            <a:avLst/>
          </a:prstGeom>
          <a:noFill/>
        </p:spPr>
        <p:txBody>
          <a:bodyPr wrap="square" rtlCol="0">
            <a:spAutoFit/>
          </a:bodyPr>
          <a:lstStyle/>
          <a:p>
            <a:r>
              <a:rPr lang="en-US" altLang="zh-CN" sz="2800" b="1" dirty="0">
                <a:solidFill>
                  <a:srgbClr val="D09B2C"/>
                </a:solidFill>
              </a:rPr>
              <a:t>4. CKD:</a:t>
            </a:r>
            <a:r>
              <a:rPr lang="zh-CN" altLang="en-US" sz="2800" b="1" dirty="0">
                <a:solidFill>
                  <a:srgbClr val="D09B2C"/>
                </a:solidFill>
              </a:rPr>
              <a:t> </a:t>
            </a:r>
            <a:r>
              <a:rPr lang="en-US" altLang="zh-CN" sz="2800" b="1" dirty="0">
                <a:solidFill>
                  <a:srgbClr val="D09B2C"/>
                </a:solidFill>
              </a:rPr>
              <a:t>Complementary Knowledge Distillation</a:t>
            </a:r>
            <a:r>
              <a:rPr lang="zh-CN" altLang="en-US" sz="2800" b="1" dirty="0">
                <a:solidFill>
                  <a:srgbClr val="D09B2C"/>
                </a:solidFill>
              </a:rPr>
              <a:t> </a:t>
            </a:r>
            <a:r>
              <a:rPr lang="en-US" altLang="zh-CN" sz="2800" b="1" dirty="0">
                <a:solidFill>
                  <a:srgbClr val="D09B2C"/>
                </a:solidFill>
              </a:rPr>
              <a:t>for</a:t>
            </a:r>
            <a:r>
              <a:rPr lang="zh-CN" altLang="en-US" sz="2800" b="1" dirty="0">
                <a:solidFill>
                  <a:srgbClr val="D09B2C"/>
                </a:solidFill>
              </a:rPr>
              <a:t> </a:t>
            </a:r>
            <a:r>
              <a:rPr lang="en-US" altLang="zh-CN" sz="2800" b="1" dirty="0">
                <a:solidFill>
                  <a:srgbClr val="D09B2C"/>
                </a:solidFill>
              </a:rPr>
              <a:t>Robust</a:t>
            </a:r>
            <a:r>
              <a:rPr lang="zh-CN" altLang="en-US" sz="2800" b="1" dirty="0">
                <a:solidFill>
                  <a:srgbClr val="D09B2C"/>
                </a:solidFill>
              </a:rPr>
              <a:t> </a:t>
            </a:r>
            <a:r>
              <a:rPr lang="en-US" altLang="zh-CN" sz="2800" b="1" dirty="0">
                <a:solidFill>
                  <a:srgbClr val="D09B2C"/>
                </a:solidFill>
              </a:rPr>
              <a:t>and</a:t>
            </a:r>
            <a:r>
              <a:rPr lang="zh-CN" altLang="en-US" sz="2800" b="1" dirty="0">
                <a:solidFill>
                  <a:srgbClr val="D09B2C"/>
                </a:solidFill>
              </a:rPr>
              <a:t> </a:t>
            </a:r>
            <a:r>
              <a:rPr lang="en-US" altLang="zh-CN" sz="2800" b="1" dirty="0">
                <a:solidFill>
                  <a:srgbClr val="D09B2C"/>
                </a:solidFill>
              </a:rPr>
              <a:t>Privacy-Preserving</a:t>
            </a:r>
            <a:r>
              <a:rPr lang="zh-CN" altLang="en-US" sz="2800" b="1" dirty="0">
                <a:solidFill>
                  <a:srgbClr val="D09B2C"/>
                </a:solidFill>
              </a:rPr>
              <a:t> </a:t>
            </a:r>
            <a:r>
              <a:rPr lang="en-US" altLang="zh-CN" sz="2800" b="1" dirty="0">
                <a:solidFill>
                  <a:srgbClr val="D09B2C"/>
                </a:solidFill>
              </a:rPr>
              <a:t>Model</a:t>
            </a:r>
            <a:r>
              <a:rPr lang="zh-CN" altLang="en-US" sz="2800" b="1" dirty="0">
                <a:solidFill>
                  <a:srgbClr val="D09B2C"/>
                </a:solidFill>
              </a:rPr>
              <a:t> </a:t>
            </a:r>
            <a:r>
              <a:rPr lang="en-US" altLang="zh-CN" sz="2800" b="1" dirty="0">
                <a:solidFill>
                  <a:srgbClr val="D09B2C"/>
                </a:solidFill>
              </a:rPr>
              <a:t>Serving</a:t>
            </a:r>
            <a:r>
              <a:rPr lang="zh-CN" altLang="en-US" sz="2800" b="1" dirty="0">
                <a:solidFill>
                  <a:srgbClr val="D09B2C"/>
                </a:solidFill>
              </a:rPr>
              <a:t> </a:t>
            </a:r>
            <a:r>
              <a:rPr lang="en-US" altLang="zh-CN" sz="2800" b="1" dirty="0">
                <a:solidFill>
                  <a:srgbClr val="D09B2C"/>
                </a:solidFill>
              </a:rPr>
              <a:t>in</a:t>
            </a:r>
            <a:r>
              <a:rPr lang="zh-CN" altLang="en-US" sz="2800" b="1" dirty="0">
                <a:solidFill>
                  <a:srgbClr val="D09B2C"/>
                </a:solidFill>
              </a:rPr>
              <a:t> </a:t>
            </a:r>
            <a:r>
              <a:rPr lang="en-US" altLang="zh-CN" sz="2800" b="1" dirty="0">
                <a:solidFill>
                  <a:srgbClr val="D09B2C"/>
                </a:solidFill>
              </a:rPr>
              <a:t>VFL</a:t>
            </a:r>
            <a:r>
              <a:rPr lang="zh-CN" altLang="en-US" sz="2800" b="1" dirty="0">
                <a:solidFill>
                  <a:srgbClr val="D09B2C"/>
                </a:solidFill>
              </a:rPr>
              <a:t> </a:t>
            </a:r>
            <a:r>
              <a:rPr lang="en-US" altLang="zh-CN" sz="2800" b="1" dirty="0">
                <a:solidFill>
                  <a:srgbClr val="D09B2C"/>
                </a:solidFill>
              </a:rPr>
              <a:t>(AAAI</a:t>
            </a:r>
            <a:r>
              <a:rPr lang="zh-CN" altLang="en-US" sz="2800" b="1" dirty="0">
                <a:solidFill>
                  <a:srgbClr val="D09B2C"/>
                </a:solidFill>
              </a:rPr>
              <a:t> </a:t>
            </a:r>
            <a:r>
              <a:rPr lang="en-US" altLang="zh-CN" sz="2800" b="1" dirty="0">
                <a:solidFill>
                  <a:srgbClr val="D09B2C"/>
                </a:solidFill>
              </a:rPr>
              <a:t>2024)</a:t>
            </a:r>
          </a:p>
        </p:txBody>
      </p:sp>
      <p:cxnSp>
        <p:nvCxnSpPr>
          <p:cNvPr id="211" name="直接连接符 210">
            <a:extLst>
              <a:ext uri="{FF2B5EF4-FFF2-40B4-BE49-F238E27FC236}">
                <a16:creationId xmlns:a16="http://schemas.microsoft.com/office/drawing/2014/main" id="{C535D76E-AC57-CB74-7F59-B591A71E72C6}"/>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C37B2418-D077-B9E8-A858-A8A6299B8EC1}"/>
              </a:ext>
            </a:extLst>
          </p:cNvPr>
          <p:cNvSpPr>
            <a:spLocks noGrp="1"/>
          </p:cNvSpPr>
          <p:nvPr>
            <p:ph type="sldNum" sz="quarter" idx="12"/>
          </p:nvPr>
        </p:nvSpPr>
        <p:spPr/>
        <p:txBody>
          <a:bodyPr/>
          <a:lstStyle/>
          <a:p>
            <a:fld id="{655BFCAE-ED40-45A8-B1AB-06AF831E9D67}" type="slidenum">
              <a:rPr lang="zh-CN" altLang="en-US" smtClean="0"/>
              <a:t>30</a:t>
            </a:fld>
            <a:endParaRPr lang="zh-CN" altLang="en-US" dirty="0"/>
          </a:p>
        </p:txBody>
      </p:sp>
      <p:pic>
        <p:nvPicPr>
          <p:cNvPr id="6" name="图片 5">
            <a:extLst>
              <a:ext uri="{FF2B5EF4-FFF2-40B4-BE49-F238E27FC236}">
                <a16:creationId xmlns:a16="http://schemas.microsoft.com/office/drawing/2014/main" id="{D0E54886-AD9D-1E3F-7CB3-3321D6FA4576}"/>
              </a:ext>
            </a:extLst>
          </p:cNvPr>
          <p:cNvPicPr>
            <a:picLocks noChangeAspect="1"/>
          </p:cNvPicPr>
          <p:nvPr/>
        </p:nvPicPr>
        <p:blipFill>
          <a:blip r:embed="rId3"/>
          <a:stretch>
            <a:fillRect/>
          </a:stretch>
        </p:blipFill>
        <p:spPr>
          <a:xfrm>
            <a:off x="2316921" y="2528486"/>
            <a:ext cx="7558151" cy="4146950"/>
          </a:xfrm>
          <a:prstGeom prst="rect">
            <a:avLst/>
          </a:prstGeom>
        </p:spPr>
      </p:pic>
    </p:spTree>
    <p:extLst>
      <p:ext uri="{BB962C8B-B14F-4D97-AF65-F5344CB8AC3E}">
        <p14:creationId xmlns:p14="http://schemas.microsoft.com/office/powerpoint/2010/main" val="3665504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973149-FBE0-AB7C-49FF-0068CCE87479}"/>
              </a:ext>
            </a:extLst>
          </p:cNvPr>
          <p:cNvSpPr>
            <a:spLocks noGrp="1"/>
          </p:cNvSpPr>
          <p:nvPr>
            <p:ph type="title"/>
          </p:nvPr>
        </p:nvSpPr>
        <p:spPr/>
        <p:txBody>
          <a:bodyPr/>
          <a:lstStyle/>
          <a:p>
            <a:r>
              <a:rPr kumimoji="1" lang="en-US" altLang="zh-CN" dirty="0"/>
              <a:t>Background:</a:t>
            </a:r>
            <a:r>
              <a:rPr kumimoji="1" lang="zh-CN" altLang="en-US" dirty="0"/>
              <a:t> </a:t>
            </a:r>
            <a:r>
              <a:rPr kumimoji="1" lang="en-US" altLang="zh-CN" dirty="0"/>
              <a:t>Challenges</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8E9ECFC9-D750-2487-D6CD-A00492D5A8C2}"/>
                  </a:ext>
                </a:extLst>
              </p:cNvPr>
              <p:cNvSpPr>
                <a:spLocks noGrp="1"/>
              </p:cNvSpPr>
              <p:nvPr>
                <p:ph idx="1"/>
              </p:nvPr>
            </p:nvSpPr>
            <p:spPr>
              <a:xfrm>
                <a:off x="838200" y="2143914"/>
                <a:ext cx="5101424" cy="4034249"/>
              </a:xfrm>
            </p:spPr>
            <p:txBody>
              <a:bodyPr>
                <a:normAutofit lnSpcReduction="10000"/>
              </a:bodyPr>
              <a:lstStyle/>
              <a:p>
                <a:pPr marL="0" indent="0">
                  <a:buNone/>
                </a:pPr>
                <a:r>
                  <a:rPr lang="en-US" altLang="zh-CN" sz="2000" dirty="0">
                    <a:solidFill>
                      <a:srgbClr val="000000"/>
                    </a:solidFill>
                    <a:cs typeface="Times New Roman" panose="02020603050405020304" pitchFamily="18" charset="0"/>
                  </a:rPr>
                  <a:t>The</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VFL model inference faces two major</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challenges:</a:t>
                </a:r>
              </a:p>
              <a:p>
                <a:r>
                  <a:rPr lang="en-US" altLang="zh-CN" sz="2000" b="1" dirty="0">
                    <a:solidFill>
                      <a:srgbClr val="000000"/>
                    </a:solidFill>
                    <a:cs typeface="Times New Roman" panose="02020603050405020304" pitchFamily="18" charset="0"/>
                  </a:rPr>
                  <a:t>Robustness:</a:t>
                </a:r>
                <a:r>
                  <a:rPr lang="en-US" altLang="zh-CN" sz="2000" dirty="0">
                    <a:solidFill>
                      <a:srgbClr val="000000"/>
                    </a:solidFill>
                    <a:cs typeface="Times New Roman" panose="02020603050405020304" pitchFamily="18" charset="0"/>
                  </a:rPr>
                  <a:t> </a:t>
                </a:r>
              </a:p>
              <a:p>
                <a:pPr marL="0" indent="0">
                  <a:buNone/>
                </a:pPr>
                <a:r>
                  <a:rPr lang="en-US" altLang="zh-CN" sz="2000" dirty="0">
                    <a:solidFill>
                      <a:srgbClr val="000000"/>
                    </a:solidFill>
                    <a:cs typeface="Times New Roman" panose="02020603050405020304" pitchFamily="18" charset="0"/>
                  </a:rPr>
                  <a:t>     Unavailable features due to arbitrarily aligned samples and straggler parties.</a:t>
                </a:r>
              </a:p>
              <a:p>
                <a:pPr marL="0" indent="0">
                  <a:buNone/>
                </a:pP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Note:</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distinct</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from</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Byzantine</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robustness</a:t>
                </a:r>
                <a:r>
                  <a:rPr lang="en-US" altLang="zh-CN" dirty="0">
                    <a:solidFill>
                      <a:srgbClr val="000000"/>
                    </a:solidFill>
                    <a:cs typeface="Times New Roman" panose="02020603050405020304" pitchFamily="18" charset="0"/>
                  </a:rPr>
                  <a:t>.</a:t>
                </a:r>
                <a:endParaRPr lang="en-US" altLang="zh-CN" sz="2000" dirty="0">
                  <a:solidFill>
                    <a:srgbClr val="000000"/>
                  </a:solidFill>
                  <a:cs typeface="Times New Roman" panose="02020603050405020304" pitchFamily="18" charset="0"/>
                </a:endParaRPr>
              </a:p>
              <a:p>
                <a:r>
                  <a:rPr lang="en-US" altLang="zh-CN" sz="2000" b="1" dirty="0">
                    <a:solidFill>
                      <a:srgbClr val="000000"/>
                    </a:solidFill>
                    <a:cs typeface="Times New Roman" panose="02020603050405020304" pitchFamily="18" charset="0"/>
                  </a:rPr>
                  <a:t>Label leakage of test data:</a:t>
                </a:r>
                <a:r>
                  <a:rPr lang="en-US" altLang="zh-CN" sz="2000" dirty="0">
                    <a:solidFill>
                      <a:srgbClr val="000000"/>
                    </a:solidFill>
                    <a:cs typeface="Times New Roman" panose="02020603050405020304" pitchFamily="18" charset="0"/>
                  </a:rPr>
                  <a:t> </a:t>
                </a:r>
              </a:p>
              <a:p>
                <a:pPr marL="0" indent="0">
                  <a:buNone/>
                </a:pPr>
                <a:r>
                  <a:rPr lang="en-US" altLang="zh-CN" sz="2000" dirty="0">
                    <a:solidFill>
                      <a:srgbClr val="000000"/>
                    </a:solidFill>
                    <a:cs typeface="Times New Roman" panose="02020603050405020304" pitchFamily="18" charset="0"/>
                  </a:rPr>
                  <a:t>     Semi-honest passive party attacks test data’s label privacy from</a:t>
                </a:r>
                <a:r>
                  <a:rPr lang="zh-CN" altLang="en-US" sz="2000" dirty="0">
                    <a:solidFill>
                      <a:srgbClr val="000000"/>
                    </a:solidFill>
                    <a:cs typeface="Times New Roman" panose="02020603050405020304" pitchFamily="18" charset="0"/>
                  </a:rPr>
                  <a:t> </a:t>
                </a:r>
                <a:r>
                  <a:rPr lang="en-US" altLang="zh-CN" sz="2000" dirty="0">
                    <a:solidFill>
                      <a:srgbClr val="000000"/>
                    </a:solidFill>
                    <a:cs typeface="Times New Roman" panose="02020603050405020304" pitchFamily="18" charset="0"/>
                  </a:rPr>
                  <a:t>the bottom models’ output embeddings.</a:t>
                </a:r>
              </a:p>
              <a:p>
                <a:pPr marL="0" indent="0">
                  <a:buNone/>
                </a:pPr>
                <a:r>
                  <a:rPr lang="en-US" altLang="zh-CN" sz="2000" dirty="0">
                    <a:cs typeface="Times New Roman" panose="02020603050405020304" pitchFamily="18" charset="0"/>
                  </a:rPr>
                  <a:t>    Note: protecting test label is to protect  </a:t>
                </a:r>
                <a14:m>
                  <m:oMath xmlns:m="http://schemas.openxmlformats.org/officeDocument/2006/math">
                    <m:r>
                      <a:rPr lang="en-US" altLang="zh-CN" sz="2000" b="0" i="1" smtClean="0">
                        <a:latin typeface="Cambria Math" panose="02040503050406030204" pitchFamily="18" charset="0"/>
                        <a:cs typeface="Times New Roman" panose="02020603050405020304" pitchFamily="18" charset="0"/>
                      </a:rPr>
                      <m:t>𝑝</m:t>
                    </m:r>
                    <m:r>
                      <a:rPr lang="en-US" altLang="zh-CN" sz="2000" b="0" i="1" smtClean="0">
                        <a:latin typeface="Cambria Math" panose="02040503050406030204" pitchFamily="18" charset="0"/>
                        <a:cs typeface="Times New Roman" panose="02020603050405020304" pitchFamily="18" charset="0"/>
                      </a:rPr>
                      <m:t>(</m:t>
                    </m:r>
                    <m:r>
                      <a:rPr lang="en-US" altLang="zh-CN" sz="2000" b="0" i="1" smtClean="0">
                        <a:latin typeface="Cambria Math" panose="02040503050406030204" pitchFamily="18" charset="0"/>
                        <a:cs typeface="Times New Roman" panose="02020603050405020304" pitchFamily="18" charset="0"/>
                      </a:rPr>
                      <m:t>𝑦</m:t>
                    </m:r>
                    <m:r>
                      <a:rPr lang="en-US" altLang="zh-CN" sz="2000" b="0" i="1" smtClean="0">
                        <a:latin typeface="Cambria Math" panose="02040503050406030204" pitchFamily="18" charset="0"/>
                        <a:cs typeface="Times New Roman" panose="02020603050405020304" pitchFamily="18" charset="0"/>
                      </a:rPr>
                      <m:t>|</m:t>
                    </m:r>
                    <m:sSub>
                      <m:sSubPr>
                        <m:ctrlPr>
                          <a:rPr lang="en-US" altLang="zh-CN" sz="2000" b="0" i="1" smtClean="0">
                            <a:latin typeface="Cambria Math" panose="02040503050406030204" pitchFamily="18" charset="0"/>
                            <a:cs typeface="Times New Roman" panose="02020603050405020304" pitchFamily="18" charset="0"/>
                          </a:rPr>
                        </m:ctrlPr>
                      </m:sSubPr>
                      <m:e>
                        <m:r>
                          <a:rPr lang="en-US" altLang="zh-CN" sz="2000" b="0" i="1" smtClean="0">
                            <a:latin typeface="Cambria Math" panose="02040503050406030204" pitchFamily="18" charset="0"/>
                            <a:cs typeface="Times New Roman" panose="02020603050405020304" pitchFamily="18" charset="0"/>
                          </a:rPr>
                          <m:t>𝑥</m:t>
                        </m:r>
                      </m:e>
                      <m:sub>
                        <m:r>
                          <a:rPr lang="en-US" altLang="zh-CN" sz="2000" b="0" i="1" smtClean="0">
                            <a:latin typeface="Cambria Math" panose="02040503050406030204" pitchFamily="18" charset="0"/>
                            <a:cs typeface="Times New Roman" panose="02020603050405020304" pitchFamily="18" charset="0"/>
                          </a:rPr>
                          <m:t>𝑘</m:t>
                        </m:r>
                      </m:sub>
                    </m:sSub>
                    <m:r>
                      <a:rPr lang="en-US" altLang="zh-CN" sz="2000" b="0" i="1" smtClean="0">
                        <a:latin typeface="Cambria Math" panose="02040503050406030204" pitchFamily="18" charset="0"/>
                        <a:cs typeface="Times New Roman" panose="02020603050405020304" pitchFamily="18" charset="0"/>
                      </a:rPr>
                      <m:t>)</m:t>
                    </m:r>
                  </m:oMath>
                </a14:m>
                <a:endParaRPr lang="en-US" altLang="zh-CN" sz="2000" dirty="0">
                  <a:cs typeface="Times New Roman" panose="02020603050405020304" pitchFamily="18" charset="0"/>
                </a:endParaRPr>
              </a:p>
            </p:txBody>
          </p:sp>
        </mc:Choice>
        <mc:Fallback xmlns="">
          <p:sp>
            <p:nvSpPr>
              <p:cNvPr id="3" name="内容占位符 2">
                <a:extLst>
                  <a:ext uri="{FF2B5EF4-FFF2-40B4-BE49-F238E27FC236}">
                    <a16:creationId xmlns:a16="http://schemas.microsoft.com/office/drawing/2014/main" id="{8E9ECFC9-D750-2487-D6CD-A00492D5A8C2}"/>
                  </a:ext>
                </a:extLst>
              </p:cNvPr>
              <p:cNvSpPr>
                <a:spLocks noGrp="1" noRot="1" noChangeAspect="1" noMove="1" noResize="1" noEditPoints="1" noAdjustHandles="1" noChangeArrowheads="1" noChangeShapeType="1" noTextEdit="1"/>
              </p:cNvSpPr>
              <p:nvPr>
                <p:ph idx="1"/>
              </p:nvPr>
            </p:nvSpPr>
            <p:spPr>
              <a:xfrm>
                <a:off x="838200" y="2143914"/>
                <a:ext cx="5101424" cy="4034249"/>
              </a:xfrm>
              <a:blipFill>
                <a:blip r:embed="rId3"/>
                <a:stretch>
                  <a:fillRect l="-1493" t="-2194" r="-1990"/>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D38A33B7-7645-7EF7-4CA5-A41F15CF0FF6}"/>
              </a:ext>
            </a:extLst>
          </p:cNvPr>
          <p:cNvPicPr>
            <a:picLocks noChangeAspect="1"/>
          </p:cNvPicPr>
          <p:nvPr/>
        </p:nvPicPr>
        <p:blipFill>
          <a:blip r:embed="rId4"/>
          <a:stretch>
            <a:fillRect/>
          </a:stretch>
        </p:blipFill>
        <p:spPr>
          <a:xfrm>
            <a:off x="5854260" y="2143915"/>
            <a:ext cx="5898956" cy="3520446"/>
          </a:xfrm>
          <a:prstGeom prst="rect">
            <a:avLst/>
          </a:prstGeom>
        </p:spPr>
      </p:pic>
      <p:sp>
        <p:nvSpPr>
          <p:cNvPr id="6" name="文本框 5">
            <a:extLst>
              <a:ext uri="{FF2B5EF4-FFF2-40B4-BE49-F238E27FC236}">
                <a16:creationId xmlns:a16="http://schemas.microsoft.com/office/drawing/2014/main" id="{4D060564-A141-3830-658E-FD6BD140C72E}"/>
              </a:ext>
            </a:extLst>
          </p:cNvPr>
          <p:cNvSpPr txBox="1"/>
          <p:nvPr/>
        </p:nvSpPr>
        <p:spPr>
          <a:xfrm>
            <a:off x="7070634" y="5932922"/>
            <a:ext cx="3529492" cy="369332"/>
          </a:xfrm>
          <a:prstGeom prst="rect">
            <a:avLst/>
          </a:prstGeom>
          <a:noFill/>
        </p:spPr>
        <p:txBody>
          <a:bodyPr wrap="none" rtlCol="0">
            <a:spAutoFit/>
          </a:bodyPr>
          <a:lstStyle/>
          <a:p>
            <a:r>
              <a:rPr kumimoji="1" lang="en-US" altLang="zh-CN" dirty="0"/>
              <a:t>Figure 4.1. VFL inference challenges</a:t>
            </a:r>
            <a:endParaRPr kumimoji="1" lang="zh-CN" altLang="en-US" dirty="0"/>
          </a:p>
        </p:txBody>
      </p:sp>
      <p:sp>
        <p:nvSpPr>
          <p:cNvPr id="5" name="灯片编号占位符 4">
            <a:extLst>
              <a:ext uri="{FF2B5EF4-FFF2-40B4-BE49-F238E27FC236}">
                <a16:creationId xmlns:a16="http://schemas.microsoft.com/office/drawing/2014/main" id="{4DF59E7E-5D9F-89B8-4BFC-D73761ECC27C}"/>
              </a:ext>
            </a:extLst>
          </p:cNvPr>
          <p:cNvSpPr>
            <a:spLocks noGrp="1"/>
          </p:cNvSpPr>
          <p:nvPr>
            <p:ph type="sldNum" sz="quarter" idx="12"/>
          </p:nvPr>
        </p:nvSpPr>
        <p:spPr/>
        <p:txBody>
          <a:bodyPr/>
          <a:lstStyle/>
          <a:p>
            <a:fld id="{48D46A22-E014-804A-84FE-10C5E6310D15}" type="slidenum">
              <a:rPr kumimoji="1" lang="zh-CN" altLang="en-US" smtClean="0"/>
              <a:t>31</a:t>
            </a:fld>
            <a:endParaRPr kumimoji="1" lang="zh-CN" altLang="en-US"/>
          </a:p>
        </p:txBody>
      </p:sp>
    </p:spTree>
    <p:extLst>
      <p:ext uri="{BB962C8B-B14F-4D97-AF65-F5344CB8AC3E}">
        <p14:creationId xmlns:p14="http://schemas.microsoft.com/office/powerpoint/2010/main" val="40195227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B07F05F4-465F-DE3C-BDED-8ADC8B290711}"/>
                  </a:ext>
                </a:extLst>
              </p:cNvPr>
              <p:cNvSpPr>
                <a:spLocks noGrp="1"/>
              </p:cNvSpPr>
              <p:nvPr>
                <p:ph idx="1"/>
              </p:nvPr>
            </p:nvSpPr>
            <p:spPr>
              <a:xfrm>
                <a:off x="838200" y="1610185"/>
                <a:ext cx="10515600" cy="1604840"/>
              </a:xfrm>
            </p:spPr>
            <p:txBody>
              <a:bodyPr>
                <a:normAutofit/>
              </a:bodyPr>
              <a:lstStyle/>
              <a:p>
                <a:pPr marL="0" indent="0">
                  <a:buNone/>
                </a:pPr>
                <a:r>
                  <a:rPr kumimoji="1" lang="en-US" altLang="zh-CN" sz="2000" dirty="0"/>
                  <a:t>We</a:t>
                </a:r>
                <a:r>
                  <a:rPr kumimoji="1" lang="zh-CN" altLang="en-US" sz="2000" dirty="0"/>
                  <a:t> </a:t>
                </a:r>
                <a:r>
                  <a:rPr kumimoji="1" lang="en-US" altLang="zh-CN" sz="2000" dirty="0"/>
                  <a:t>introduce the concept of </a:t>
                </a:r>
                <a:r>
                  <a:rPr kumimoji="1" lang="en-US" altLang="zh-CN" sz="2000" b="1" dirty="0"/>
                  <a:t>Complementary Label Coding (CLC), </a:t>
                </a:r>
                <a:r>
                  <a:rPr kumimoji="1" lang="en-US" altLang="zh-CN" sz="2000" dirty="0"/>
                  <a:t>to decouple the private label information</a:t>
                </a:r>
                <a:r>
                  <a:rPr kumimoji="1" lang="zh-CN" altLang="en-US" sz="2000" dirty="0"/>
                  <a:t> </a:t>
                </a:r>
                <a14:m>
                  <m:oMath xmlns:m="http://schemas.openxmlformats.org/officeDocument/2006/math">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𝑝</m:t>
                        </m:r>
                      </m:e>
                      <m:sub>
                        <m:r>
                          <a:rPr kumimoji="1" lang="en-US" altLang="zh-CN" sz="2000" b="0" i="1" smtClean="0">
                            <a:latin typeface="Cambria Math" panose="02040503050406030204" pitchFamily="18" charset="0"/>
                          </a:rPr>
                          <m:t>𝑔𝑡</m:t>
                        </m:r>
                      </m:sub>
                    </m:sSub>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𝑦</m:t>
                    </m:r>
                    <m:r>
                      <a:rPr kumimoji="1" lang="en-US" altLang="zh-CN" sz="2000" b="0" i="1" smtClean="0">
                        <a:latin typeface="Cambria Math" panose="02040503050406030204" pitchFamily="18" charset="0"/>
                      </a:rPr>
                      <m:t>)</m:t>
                    </m:r>
                  </m:oMath>
                </a14:m>
                <a:r>
                  <a:rPr kumimoji="1" lang="en-US" altLang="zh-CN" sz="2000" dirty="0"/>
                  <a:t> into two distinct components:</a:t>
                </a:r>
              </a:p>
              <a:p>
                <a:pPr marL="457200" indent="-457200">
                  <a:buAutoNum type="arabicPeriod"/>
                </a:pPr>
                <a:r>
                  <a:rPr kumimoji="1" lang="en-US" altLang="zh-CN" sz="2000" dirty="0"/>
                  <a:t>The </a:t>
                </a:r>
                <a:r>
                  <a:rPr kumimoji="1" lang="en-US" altLang="zh-CN" sz="2000" b="1" dirty="0"/>
                  <a:t>redundant</a:t>
                </a:r>
                <a:r>
                  <a:rPr kumimoji="1" lang="en-US" altLang="zh-CN" sz="2000" dirty="0"/>
                  <a:t> </a:t>
                </a:r>
                <a:r>
                  <a:rPr kumimoji="1" lang="en-US" altLang="zh-CN" sz="2000" b="1" dirty="0"/>
                  <a:t>label info</a:t>
                </a:r>
                <a:r>
                  <a:rPr kumimoji="1" lang="en-US" altLang="zh-CN" sz="2000" dirty="0"/>
                  <a:t> </a:t>
                </a:r>
                <a14:m>
                  <m:oMath xmlns:m="http://schemas.openxmlformats.org/officeDocument/2006/math">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𝑝</m:t>
                        </m:r>
                      </m:e>
                      <m:sub>
                        <m:r>
                          <a:rPr kumimoji="1" lang="en-US" altLang="zh-CN" sz="2000" b="0" i="1" smtClean="0">
                            <a:latin typeface="Cambria Math" panose="02040503050406030204" pitchFamily="18" charset="0"/>
                          </a:rPr>
                          <m:t>𝑎𝑐𝑡</m:t>
                        </m:r>
                      </m:sub>
                    </m:sSub>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𝑦</m:t>
                    </m:r>
                    <m:r>
                      <a:rPr kumimoji="1" lang="en-US" altLang="zh-CN" sz="2000" b="0" i="1" smtClean="0">
                        <a:latin typeface="Cambria Math" panose="02040503050406030204" pitchFamily="18" charset="0"/>
                      </a:rPr>
                      <m:t>)</m:t>
                    </m:r>
                  </m:oMath>
                </a14:m>
                <a:r>
                  <a:rPr kumimoji="1" lang="en-US" altLang="zh-CN" sz="2000" dirty="0"/>
                  <a:t> which is</a:t>
                </a:r>
                <a:r>
                  <a:rPr kumimoji="1" lang="zh-CN" altLang="en-US" sz="2000" dirty="0"/>
                  <a:t> </a:t>
                </a:r>
                <a:r>
                  <a:rPr kumimoji="1" lang="en-US" altLang="zh-CN" sz="2000" dirty="0"/>
                  <a:t>locally</a:t>
                </a:r>
                <a:r>
                  <a:rPr kumimoji="1" lang="zh-CN" altLang="en-US" sz="2000" dirty="0"/>
                  <a:t> </a:t>
                </a:r>
                <a:r>
                  <a:rPr kumimoji="1" lang="en-US" altLang="zh-CN" sz="2000" dirty="0"/>
                  <a:t>learned</a:t>
                </a:r>
                <a:r>
                  <a:rPr kumimoji="1" lang="zh-CN" altLang="en-US" sz="2000" dirty="0"/>
                  <a:t> </a:t>
                </a:r>
                <a:r>
                  <a:rPr kumimoji="1" lang="en-US" altLang="zh-CN" sz="2000" dirty="0"/>
                  <a:t>by</a:t>
                </a:r>
                <a:r>
                  <a:rPr kumimoji="1" lang="zh-CN" altLang="en-US" sz="2000" dirty="0"/>
                  <a:t> </a:t>
                </a:r>
                <a:r>
                  <a:rPr kumimoji="1" lang="en-US" altLang="zh-CN" sz="2000" dirty="0"/>
                  <a:t>the active party’s</a:t>
                </a:r>
                <a:r>
                  <a:rPr kumimoji="1" lang="zh-CN" altLang="en-US" sz="2000" dirty="0"/>
                  <a:t> </a:t>
                </a:r>
                <a:r>
                  <a:rPr kumimoji="1" lang="en-US" altLang="zh-CN" sz="2000" dirty="0"/>
                  <a:t>model</a:t>
                </a:r>
                <a:r>
                  <a:rPr kumimoji="1" lang="zh-CN" altLang="en-US" sz="2000" dirty="0"/>
                  <a:t>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𝑓</m:t>
                        </m:r>
                      </m:e>
                      <m:sub>
                        <m:r>
                          <a:rPr kumimoji="1" lang="en-US" altLang="zh-CN" sz="2000" i="1">
                            <a:latin typeface="Cambria Math" panose="02040503050406030204" pitchFamily="18" charset="0"/>
                            <a:ea typeface="Cambria Math" panose="02040503050406030204" pitchFamily="18" charset="0"/>
                          </a:rPr>
                          <m:t>𝜃</m:t>
                        </m:r>
                      </m:sub>
                    </m:sSub>
                  </m:oMath>
                </a14:m>
                <a:r>
                  <a:rPr kumimoji="1" lang="en-US" altLang="zh-CN" sz="2000" dirty="0"/>
                  <a:t>.</a:t>
                </a:r>
              </a:p>
              <a:p>
                <a:pPr marL="457200" indent="-457200">
                  <a:buAutoNum type="arabicPeriod"/>
                </a:pPr>
                <a:r>
                  <a:rPr kumimoji="1" lang="en-US" altLang="zh-CN" sz="2000" dirty="0"/>
                  <a:t>The </a:t>
                </a:r>
                <a:r>
                  <a:rPr kumimoji="1" lang="en-US" altLang="zh-CN" sz="2000" b="1" dirty="0"/>
                  <a:t>complementary</a:t>
                </a:r>
                <a:r>
                  <a:rPr kumimoji="1" lang="en-US" altLang="zh-CN" sz="2000" dirty="0"/>
                  <a:t> </a:t>
                </a:r>
                <a:r>
                  <a:rPr kumimoji="1" lang="en-US" altLang="zh-CN" sz="2000" b="1" dirty="0"/>
                  <a:t>label info </a:t>
                </a:r>
                <a14:m>
                  <m:oMath xmlns:m="http://schemas.openxmlformats.org/officeDocument/2006/math">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𝑝</m:t>
                        </m:r>
                      </m:e>
                      <m:sub>
                        <m:r>
                          <a:rPr kumimoji="1" lang="en-US" altLang="zh-CN" sz="2000" b="0" i="1" smtClean="0">
                            <a:latin typeface="Cambria Math" panose="02040503050406030204" pitchFamily="18" charset="0"/>
                          </a:rPr>
                          <m:t>𝑐𝑙𝑐</m:t>
                        </m:r>
                      </m:sub>
                    </m:sSub>
                    <m:d>
                      <m:dPr>
                        <m:ctrlPr>
                          <a:rPr kumimoji="1" lang="en-US" altLang="zh-CN" sz="2000" b="0" i="1" smtClean="0">
                            <a:latin typeface="Cambria Math" panose="02040503050406030204" pitchFamily="18" charset="0"/>
                          </a:rPr>
                        </m:ctrlPr>
                      </m:dPr>
                      <m:e>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𝑦</m:t>
                        </m:r>
                      </m:e>
                    </m:d>
                  </m:oMath>
                </a14:m>
                <a:r>
                  <a:rPr kumimoji="1" lang="en-US" altLang="zh-CN" sz="2000" dirty="0"/>
                  <a:t> that the active party has yet to learn. </a:t>
                </a:r>
              </a:p>
              <a:p>
                <a:pPr marL="0" indent="0">
                  <a:buNone/>
                </a:pPr>
                <a:endParaRPr kumimoji="1" lang="en-US" altLang="zh-CN" sz="2000" dirty="0"/>
              </a:p>
            </p:txBody>
          </p:sp>
        </mc:Choice>
        <mc:Fallback xmlns="">
          <p:sp>
            <p:nvSpPr>
              <p:cNvPr id="3" name="内容占位符 2">
                <a:extLst>
                  <a:ext uri="{FF2B5EF4-FFF2-40B4-BE49-F238E27FC236}">
                    <a16:creationId xmlns:a16="http://schemas.microsoft.com/office/drawing/2014/main" id="{B07F05F4-465F-DE3C-BDED-8ADC8B290711}"/>
                  </a:ext>
                </a:extLst>
              </p:cNvPr>
              <p:cNvSpPr>
                <a:spLocks noGrp="1" noRot="1" noChangeAspect="1" noMove="1" noResize="1" noEditPoints="1" noAdjustHandles="1" noChangeArrowheads="1" noChangeShapeType="1" noTextEdit="1"/>
              </p:cNvSpPr>
              <p:nvPr>
                <p:ph idx="1"/>
              </p:nvPr>
            </p:nvSpPr>
            <p:spPr>
              <a:xfrm>
                <a:off x="838200" y="1610185"/>
                <a:ext cx="10515600" cy="1604840"/>
              </a:xfrm>
              <a:blipFill>
                <a:blip r:embed="rId3"/>
                <a:stretch>
                  <a:fillRect l="-724" t="-4724"/>
                </a:stretch>
              </a:blipFill>
            </p:spPr>
            <p:txBody>
              <a:bodyPr/>
              <a:lstStyle/>
              <a:p>
                <a:r>
                  <a:rPr lang="zh-CN" altLang="en-US">
                    <a:noFill/>
                  </a:rPr>
                  <a:t> </a:t>
                </a:r>
              </a:p>
            </p:txBody>
          </p:sp>
        </mc:Fallback>
      </mc:AlternateContent>
      <p:grpSp>
        <p:nvGrpSpPr>
          <p:cNvPr id="9" name="组合 8">
            <a:extLst>
              <a:ext uri="{FF2B5EF4-FFF2-40B4-BE49-F238E27FC236}">
                <a16:creationId xmlns:a16="http://schemas.microsoft.com/office/drawing/2014/main" id="{99F0707E-B075-3BC3-BD8E-974125BD1E58}"/>
              </a:ext>
            </a:extLst>
          </p:cNvPr>
          <p:cNvGrpSpPr/>
          <p:nvPr/>
        </p:nvGrpSpPr>
        <p:grpSpPr>
          <a:xfrm>
            <a:off x="1342553" y="4062869"/>
            <a:ext cx="5785683" cy="1948226"/>
            <a:chOff x="1875290" y="4126625"/>
            <a:chExt cx="5785683" cy="1948226"/>
          </a:xfrm>
        </p:grpSpPr>
        <p:pic>
          <p:nvPicPr>
            <p:cNvPr id="4" name="图片 3">
              <a:extLst>
                <a:ext uri="{FF2B5EF4-FFF2-40B4-BE49-F238E27FC236}">
                  <a16:creationId xmlns:a16="http://schemas.microsoft.com/office/drawing/2014/main" id="{00F91939-7EDD-8A73-2CEE-2E907571A108}"/>
                </a:ext>
              </a:extLst>
            </p:cNvPr>
            <p:cNvPicPr>
              <a:picLocks noChangeAspect="1"/>
            </p:cNvPicPr>
            <p:nvPr/>
          </p:nvPicPr>
          <p:blipFill>
            <a:blip r:embed="rId4"/>
            <a:stretch>
              <a:fillRect/>
            </a:stretch>
          </p:blipFill>
          <p:spPr>
            <a:xfrm>
              <a:off x="1875290" y="4143608"/>
              <a:ext cx="5785683" cy="1931243"/>
            </a:xfrm>
            <a:prstGeom prst="rect">
              <a:avLst/>
            </a:prstGeom>
          </p:spPr>
        </p:pic>
        <p:sp>
          <p:nvSpPr>
            <p:cNvPr id="6" name="矩形 5">
              <a:extLst>
                <a:ext uri="{FF2B5EF4-FFF2-40B4-BE49-F238E27FC236}">
                  <a16:creationId xmlns:a16="http://schemas.microsoft.com/office/drawing/2014/main" id="{1F0BB357-5293-9D62-85AB-959BB8D4A8CB}"/>
                </a:ext>
              </a:extLst>
            </p:cNvPr>
            <p:cNvSpPr/>
            <p:nvPr/>
          </p:nvSpPr>
          <p:spPr>
            <a:xfrm>
              <a:off x="2418509" y="4126625"/>
              <a:ext cx="5242464" cy="951401"/>
            </a:xfrm>
            <a:prstGeom prst="rect">
              <a:avLst/>
            </a:prstGeom>
            <a:solidFill>
              <a:srgbClr val="EDC37A">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8" name="文本框 7">
            <a:extLst>
              <a:ext uri="{FF2B5EF4-FFF2-40B4-BE49-F238E27FC236}">
                <a16:creationId xmlns:a16="http://schemas.microsoft.com/office/drawing/2014/main" id="{0E6A64F7-90D3-9AAB-AA7D-B5C486B34AF6}"/>
              </a:ext>
            </a:extLst>
          </p:cNvPr>
          <p:cNvSpPr txBox="1"/>
          <p:nvPr/>
        </p:nvSpPr>
        <p:spPr>
          <a:xfrm>
            <a:off x="838200" y="3386960"/>
            <a:ext cx="10392052" cy="400110"/>
          </a:xfrm>
          <a:prstGeom prst="rect">
            <a:avLst/>
          </a:prstGeom>
          <a:noFill/>
        </p:spPr>
        <p:txBody>
          <a:bodyPr wrap="square">
            <a:spAutoFit/>
          </a:bodyPr>
          <a:lstStyle/>
          <a:p>
            <a:pPr marL="0" indent="0">
              <a:buNone/>
            </a:pPr>
            <a:r>
              <a:rPr kumimoji="1" lang="en-US" altLang="zh-CN" sz="2000" dirty="0"/>
              <a:t>We</a:t>
            </a:r>
            <a:r>
              <a:rPr kumimoji="1" lang="zh-CN" altLang="en-US" sz="2000" dirty="0"/>
              <a:t> </a:t>
            </a:r>
            <a:r>
              <a:rPr kumimoji="1" lang="en-US" altLang="zh-CN" sz="2000" dirty="0"/>
              <a:t>formulate</a:t>
            </a:r>
            <a:r>
              <a:rPr kumimoji="1" lang="zh-CN" altLang="en-US" sz="2000" dirty="0"/>
              <a:t> </a:t>
            </a:r>
            <a:r>
              <a:rPr kumimoji="1" lang="en-US" altLang="zh-CN" sz="2000" dirty="0"/>
              <a:t>the </a:t>
            </a:r>
            <a:r>
              <a:rPr kumimoji="1" lang="en-US" altLang="zh-CN" sz="2000" b="1" dirty="0"/>
              <a:t>CLC</a:t>
            </a:r>
            <a:r>
              <a:rPr kumimoji="1" lang="zh-CN" altLang="en-US" sz="2000" b="1" dirty="0"/>
              <a:t> </a:t>
            </a:r>
            <a:r>
              <a:rPr kumimoji="1" lang="en-US" altLang="zh-CN" sz="2000" b="1" dirty="0"/>
              <a:t>objective </a:t>
            </a:r>
            <a:r>
              <a:rPr kumimoji="1" lang="en-US" altLang="zh-CN" sz="2000" dirty="0"/>
              <a:t>with</a:t>
            </a:r>
            <a:r>
              <a:rPr kumimoji="1" lang="zh-CN" altLang="en-US" sz="2000" dirty="0"/>
              <a:t> </a:t>
            </a:r>
            <a:r>
              <a:rPr kumimoji="1" lang="en-US" altLang="zh-CN" sz="2000" dirty="0"/>
              <a:t>a</a:t>
            </a:r>
            <a:r>
              <a:rPr kumimoji="1" lang="zh-CN" altLang="en-US" sz="2000" dirty="0"/>
              <a:t> </a:t>
            </a:r>
            <a:r>
              <a:rPr kumimoji="1" lang="en-US" altLang="zh-CN" sz="2000" dirty="0"/>
              <a:t>mutual</a:t>
            </a:r>
            <a:r>
              <a:rPr kumimoji="1" lang="zh-CN" altLang="en-US" sz="2000" dirty="0"/>
              <a:t> </a:t>
            </a:r>
            <a:r>
              <a:rPr kumimoji="1" lang="en-US" altLang="zh-CN" sz="2000" dirty="0"/>
              <a:t>information</a:t>
            </a:r>
            <a:r>
              <a:rPr kumimoji="1" lang="zh-CN" altLang="en-US" sz="2000" dirty="0"/>
              <a:t> </a:t>
            </a:r>
            <a:r>
              <a:rPr kumimoji="1" lang="en-US" altLang="zh-CN" sz="2000" dirty="0"/>
              <a:t>constraint</a:t>
            </a:r>
            <a:r>
              <a:rPr kumimoji="1" lang="zh-CN" altLang="en-US" sz="2000" dirty="0"/>
              <a:t> </a:t>
            </a:r>
            <a:r>
              <a:rPr kumimoji="1" lang="en-US" altLang="zh-CN" sz="2000" dirty="0"/>
              <a:t>as follows:</a:t>
            </a:r>
            <a:endParaRPr kumimoji="1" lang="zh-CN" altLang="en-US" sz="2000" dirty="0"/>
          </a:p>
        </p:txBody>
      </p:sp>
      <p:sp>
        <p:nvSpPr>
          <p:cNvPr id="5" name="灯片编号占位符 4">
            <a:extLst>
              <a:ext uri="{FF2B5EF4-FFF2-40B4-BE49-F238E27FC236}">
                <a16:creationId xmlns:a16="http://schemas.microsoft.com/office/drawing/2014/main" id="{4087A099-ADC4-DAC0-F58C-DB6BA9A48BF4}"/>
              </a:ext>
            </a:extLst>
          </p:cNvPr>
          <p:cNvSpPr>
            <a:spLocks noGrp="1"/>
          </p:cNvSpPr>
          <p:nvPr>
            <p:ph type="sldNum" sz="quarter" idx="12"/>
          </p:nvPr>
        </p:nvSpPr>
        <p:spPr/>
        <p:txBody>
          <a:bodyPr/>
          <a:lstStyle/>
          <a:p>
            <a:fld id="{48D46A22-E014-804A-84FE-10C5E6310D15}" type="slidenum">
              <a:rPr kumimoji="1" lang="zh-CN" altLang="en-US" smtClean="0"/>
              <a:t>32</a:t>
            </a:fld>
            <a:endParaRPr kumimoji="1" lang="zh-CN" altLang="en-US"/>
          </a:p>
        </p:txBody>
      </p:sp>
      <p:sp>
        <p:nvSpPr>
          <p:cNvPr id="12" name="标题 1">
            <a:extLst>
              <a:ext uri="{FF2B5EF4-FFF2-40B4-BE49-F238E27FC236}">
                <a16:creationId xmlns:a16="http://schemas.microsoft.com/office/drawing/2014/main" id="{9E3DD94B-2CFB-493F-5E8B-970943858A91}"/>
              </a:ext>
            </a:extLst>
          </p:cNvPr>
          <p:cNvSpPr txBox="1">
            <a:spLocks/>
          </p:cNvSpPr>
          <p:nvPr/>
        </p:nvSpPr>
        <p:spPr>
          <a:xfrm>
            <a:off x="838199" y="362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r>
              <a:rPr kumimoji="1" lang="en-US" altLang="zh-CN" sz="4000"/>
              <a:t>Complementary Label Coding (CLC)</a:t>
            </a:r>
            <a:endParaRPr kumimoji="1" lang="zh-CN" altLang="en-US" sz="4000" dirty="0"/>
          </a:p>
        </p:txBody>
      </p:sp>
      <p:sp>
        <p:nvSpPr>
          <p:cNvPr id="2" name="文本框 1">
            <a:extLst>
              <a:ext uri="{FF2B5EF4-FFF2-40B4-BE49-F238E27FC236}">
                <a16:creationId xmlns:a16="http://schemas.microsoft.com/office/drawing/2014/main" id="{8C7EA01E-8AD0-7044-B872-77C6772AAC0E}"/>
              </a:ext>
            </a:extLst>
          </p:cNvPr>
          <p:cNvSpPr txBox="1"/>
          <p:nvPr/>
        </p:nvSpPr>
        <p:spPr>
          <a:xfrm>
            <a:off x="7414701" y="4073732"/>
            <a:ext cx="4134465" cy="369332"/>
          </a:xfrm>
          <a:prstGeom prst="rect">
            <a:avLst/>
          </a:prstGeom>
          <a:noFill/>
        </p:spPr>
        <p:txBody>
          <a:bodyPr wrap="none" rtlCol="0">
            <a:spAutoFit/>
          </a:bodyPr>
          <a:lstStyle/>
          <a:p>
            <a:r>
              <a:rPr kumimoji="1" lang="en-US" altLang="zh-CN" b="1" dirty="0"/>
              <a:t>Necessary</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for</a:t>
            </a:r>
            <a:r>
              <a:rPr kumimoji="1" lang="zh-CN" altLang="en-US" dirty="0"/>
              <a:t> </a:t>
            </a:r>
            <a:r>
              <a:rPr kumimoji="1" lang="en-US" altLang="zh-CN" b="1" dirty="0"/>
              <a:t>utility</a:t>
            </a:r>
            <a:endParaRPr kumimoji="1" lang="zh-CN" altLang="en-US" b="1" dirty="0"/>
          </a:p>
        </p:txBody>
      </p:sp>
      <p:sp>
        <p:nvSpPr>
          <p:cNvPr id="7" name="文本框 6">
            <a:extLst>
              <a:ext uri="{FF2B5EF4-FFF2-40B4-BE49-F238E27FC236}">
                <a16:creationId xmlns:a16="http://schemas.microsoft.com/office/drawing/2014/main" id="{CA5FE61C-93B9-187C-142C-7302F25C2B04}"/>
              </a:ext>
            </a:extLst>
          </p:cNvPr>
          <p:cNvSpPr txBox="1"/>
          <p:nvPr/>
        </p:nvSpPr>
        <p:spPr>
          <a:xfrm>
            <a:off x="7444952" y="4644938"/>
            <a:ext cx="4234814" cy="369332"/>
          </a:xfrm>
          <a:prstGeom prst="rect">
            <a:avLst/>
          </a:prstGeom>
          <a:noFill/>
        </p:spPr>
        <p:txBody>
          <a:bodyPr wrap="none" rtlCol="0">
            <a:spAutoFit/>
          </a:bodyPr>
          <a:lstStyle/>
          <a:p>
            <a:r>
              <a:rPr kumimoji="1" lang="en-US" altLang="zh-CN" b="1" dirty="0"/>
              <a:t>Minimum</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for</a:t>
            </a:r>
            <a:r>
              <a:rPr kumimoji="1" lang="zh-CN" altLang="en-US" dirty="0"/>
              <a:t> </a:t>
            </a:r>
            <a:r>
              <a:rPr kumimoji="1" lang="en-US" altLang="zh-CN" b="1" dirty="0"/>
              <a:t>privacy</a:t>
            </a:r>
            <a:endParaRPr kumimoji="1" lang="zh-CN" altLang="en-US" b="1" dirty="0"/>
          </a:p>
        </p:txBody>
      </p:sp>
      <p:sp>
        <p:nvSpPr>
          <p:cNvPr id="11" name="文本框 10">
            <a:extLst>
              <a:ext uri="{FF2B5EF4-FFF2-40B4-BE49-F238E27FC236}">
                <a16:creationId xmlns:a16="http://schemas.microsoft.com/office/drawing/2014/main" id="{69E8334B-03A0-95EC-4238-EA4FFD8839E4}"/>
              </a:ext>
            </a:extLst>
          </p:cNvPr>
          <p:cNvSpPr txBox="1"/>
          <p:nvPr/>
        </p:nvSpPr>
        <p:spPr>
          <a:xfrm>
            <a:off x="5577895" y="4052180"/>
            <a:ext cx="1364476" cy="400110"/>
          </a:xfrm>
          <a:prstGeom prst="rect">
            <a:avLst/>
          </a:prstGeom>
          <a:solidFill>
            <a:srgbClr val="FAEFDD"/>
          </a:solidFill>
        </p:spPr>
        <p:txBody>
          <a:bodyPr wrap="none" rtlCol="0">
            <a:spAutoFit/>
          </a:bodyPr>
          <a:lstStyle/>
          <a:p>
            <a:r>
              <a:rPr kumimoji="1" lang="en-US" altLang="zh-CN" sz="2000" i="1" dirty="0">
                <a:latin typeface="Times New Roman" panose="02020603050405020304" pitchFamily="18" charset="0"/>
                <a:cs typeface="Times New Roman" panose="02020603050405020304" pitchFamily="18" charset="0"/>
              </a:rPr>
              <a:t>(necessary)</a:t>
            </a:r>
            <a:endParaRPr kumimoji="1" lang="zh-CN" altLang="en-US" sz="2000" i="1" dirty="0">
              <a:latin typeface="Times New Roman" panose="02020603050405020304" pitchFamily="18" charset="0"/>
              <a:cs typeface="Times New Roman" panose="02020603050405020304" pitchFamily="18" charset="0"/>
            </a:endParaRPr>
          </a:p>
        </p:txBody>
      </p:sp>
      <p:sp>
        <p:nvSpPr>
          <p:cNvPr id="13" name="文本框 3">
            <a:extLst>
              <a:ext uri="{FF2B5EF4-FFF2-40B4-BE49-F238E27FC236}">
                <a16:creationId xmlns:a16="http://schemas.microsoft.com/office/drawing/2014/main" id="{76688DB1-DC40-A40E-CFF8-36F569CD724A}"/>
              </a:ext>
            </a:extLst>
          </p:cNvPr>
          <p:cNvSpPr txBox="1"/>
          <p:nvPr/>
        </p:nvSpPr>
        <p:spPr>
          <a:xfrm>
            <a:off x="5585845" y="4568683"/>
            <a:ext cx="1542391" cy="400110"/>
          </a:xfrm>
          <a:prstGeom prst="rect">
            <a:avLst/>
          </a:prstGeom>
          <a:solidFill>
            <a:srgbClr val="FAEFDD"/>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i="1" dirty="0">
                <a:latin typeface="Times New Roman" panose="02020603050405020304" pitchFamily="18" charset="0"/>
                <a:cs typeface="Times New Roman" panose="02020603050405020304" pitchFamily="18" charset="0"/>
              </a:rPr>
              <a:t>(minimum)</a:t>
            </a:r>
            <a:endParaRPr kumimoji="1" lang="zh-CN" altLang="en-US" sz="20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10143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B07F05F4-465F-DE3C-BDED-8ADC8B290711}"/>
                  </a:ext>
                </a:extLst>
              </p:cNvPr>
              <p:cNvSpPr>
                <a:spLocks noGrp="1"/>
              </p:cNvSpPr>
              <p:nvPr>
                <p:ph idx="1"/>
              </p:nvPr>
            </p:nvSpPr>
            <p:spPr>
              <a:xfrm>
                <a:off x="830248" y="1614783"/>
                <a:ext cx="10515600" cy="2138233"/>
              </a:xfrm>
            </p:spPr>
            <p:txBody>
              <a:bodyPr>
                <a:normAutofit/>
              </a:bodyPr>
              <a:lstStyle/>
              <a:p>
                <a:pPr marL="0" indent="0">
                  <a:buNone/>
                </a:pPr>
                <a:r>
                  <a:rPr kumimoji="1" lang="en-US" altLang="zh-CN" sz="2000" dirty="0"/>
                  <a:t>We</a:t>
                </a:r>
                <a:r>
                  <a:rPr kumimoji="1" lang="zh-CN" altLang="en-US" sz="2000" dirty="0"/>
                  <a:t> </a:t>
                </a:r>
                <a:r>
                  <a:rPr kumimoji="1" lang="en-US" altLang="zh-CN" sz="2000" dirty="0"/>
                  <a:t>demonstrate</a:t>
                </a:r>
                <a:r>
                  <a:rPr kumimoji="1" lang="zh-CN" altLang="en-US" sz="2000" dirty="0"/>
                  <a:t> </a:t>
                </a:r>
                <a:r>
                  <a:rPr kumimoji="1" lang="en-US" altLang="zh-CN" sz="2000" dirty="0"/>
                  <a:t>that</a:t>
                </a:r>
                <a:r>
                  <a:rPr kumimoji="1" lang="zh-CN" altLang="en-US" sz="2000" dirty="0"/>
                  <a:t> </a:t>
                </a:r>
                <a:r>
                  <a:rPr kumimoji="1" lang="en-US" altLang="zh-CN" sz="2000" dirty="0"/>
                  <a:t>the</a:t>
                </a:r>
                <a:r>
                  <a:rPr kumimoji="1" lang="zh-CN" altLang="en-US" sz="2000" dirty="0"/>
                  <a:t> </a:t>
                </a:r>
                <a:r>
                  <a:rPr kumimoji="1" lang="en-US" altLang="zh-CN" sz="2000" dirty="0"/>
                  <a:t>proposed CLC objective can be reduced to the </a:t>
                </a:r>
                <a:r>
                  <a:rPr kumimoji="1" lang="en-US" altLang="zh-CN" sz="2000" b="1" dirty="0"/>
                  <a:t>LogitBoost</a:t>
                </a:r>
                <a:r>
                  <a:rPr kumimoji="1" lang="zh-CN" altLang="en-US" sz="2000" b="1" dirty="0"/>
                  <a:t> </a:t>
                </a:r>
                <a:r>
                  <a:rPr kumimoji="1" lang="en-US" altLang="zh-CN" sz="2000" dirty="0"/>
                  <a:t>[Yoav</a:t>
                </a:r>
                <a:r>
                  <a:rPr kumimoji="1" lang="zh-CN" altLang="en-US" sz="2000" dirty="0"/>
                  <a:t> </a:t>
                </a:r>
                <a:r>
                  <a:rPr kumimoji="1" lang="en-US" altLang="zh-CN" sz="2000" dirty="0"/>
                  <a:t>and</a:t>
                </a:r>
                <a:r>
                  <a:rPr kumimoji="1" lang="zh-CN" altLang="en-US" sz="2000" dirty="0"/>
                  <a:t> </a:t>
                </a:r>
                <a:r>
                  <a:rPr kumimoji="1" lang="en-US" altLang="zh-CN" sz="2000" dirty="0"/>
                  <a:t>Robert,</a:t>
                </a:r>
                <a:r>
                  <a:rPr kumimoji="1" lang="zh-CN" altLang="en-US" sz="2000" dirty="0"/>
                  <a:t> </a:t>
                </a:r>
                <a:r>
                  <a:rPr kumimoji="1" lang="en-US" altLang="zh-CN" sz="2000" dirty="0"/>
                  <a:t>1997] objective and solved via the Newton Method. </a:t>
                </a:r>
              </a:p>
              <a:p>
                <a:pPr marL="0" indent="0">
                  <a:buNone/>
                </a:pPr>
                <a:r>
                  <a:rPr kumimoji="1" lang="en-US" altLang="zh-CN" sz="2000" dirty="0"/>
                  <a:t>The</a:t>
                </a:r>
                <a:r>
                  <a:rPr kumimoji="1" lang="zh-CN" altLang="en-US" sz="2000" dirty="0"/>
                  <a:t> </a:t>
                </a:r>
                <a:r>
                  <a:rPr kumimoji="1" lang="en-US" altLang="zh-CN" sz="2000" dirty="0"/>
                  <a:t>optimized</a:t>
                </a:r>
                <a:r>
                  <a:rPr kumimoji="1" lang="zh-CN" altLang="en-US" sz="2000" dirty="0"/>
                  <a:t> </a:t>
                </a:r>
                <a:r>
                  <a:rPr kumimoji="1" lang="en-US" altLang="zh-CN" sz="2000" dirty="0"/>
                  <a:t>joint</a:t>
                </a:r>
                <a:r>
                  <a:rPr kumimoji="1" lang="zh-CN" altLang="en-US" sz="2000" dirty="0"/>
                  <a:t> </a:t>
                </a:r>
                <a:r>
                  <a:rPr kumimoji="1" lang="en-US" altLang="zh-CN" sz="2000" dirty="0"/>
                  <a:t>distribution</a:t>
                </a:r>
                <a:r>
                  <a:rPr kumimoji="1" lang="zh-CN" altLang="en-US" sz="2000" dirty="0"/>
                  <a:t> </a:t>
                </a:r>
                <a14:m>
                  <m:oMath xmlns:m="http://schemas.openxmlformats.org/officeDocument/2006/math">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𝑝</m:t>
                        </m:r>
                      </m:e>
                      <m:sub>
                        <m:r>
                          <a:rPr kumimoji="1" lang="en-US" altLang="zh-CN" sz="2000" b="0" i="1" smtClean="0">
                            <a:latin typeface="Cambria Math" panose="02040503050406030204" pitchFamily="18" charset="0"/>
                          </a:rPr>
                          <m:t>𝑐𝑙𝑐</m:t>
                        </m:r>
                      </m:sub>
                    </m:sSub>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𝑦</m:t>
                    </m:r>
                    <m:r>
                      <a:rPr kumimoji="1" lang="en-US" altLang="zh-CN" sz="2000" b="0" i="1" smtClean="0">
                        <a:latin typeface="Cambria Math" panose="02040503050406030204" pitchFamily="18" charset="0"/>
                      </a:rPr>
                      <m:t>)</m:t>
                    </m:r>
                  </m:oMath>
                </a14:m>
                <a:r>
                  <a:rPr kumimoji="1" lang="zh-CN" altLang="en-US" sz="2000" dirty="0"/>
                  <a:t> </a:t>
                </a:r>
                <a:r>
                  <a:rPr kumimoji="1" lang="en-US" altLang="zh-CN" sz="2000" dirty="0"/>
                  <a:t>provides</a:t>
                </a:r>
                <a:r>
                  <a:rPr kumimoji="1" lang="zh-CN" altLang="en-US" sz="2000" dirty="0"/>
                  <a:t> </a:t>
                </a:r>
                <a:r>
                  <a:rPr kumimoji="1" lang="en-US" altLang="zh-CN" sz="2000" dirty="0"/>
                  <a:t>weights</a:t>
                </a:r>
                <a:r>
                  <a:rPr kumimoji="1" lang="zh-CN" altLang="en-US" sz="2000" dirty="0"/>
                  <a:t> </a:t>
                </a:r>
                <a:r>
                  <a:rPr kumimoji="1" lang="en-US" altLang="zh-CN" sz="2000" dirty="0"/>
                  <a:t>and</a:t>
                </a:r>
                <a:r>
                  <a:rPr kumimoji="1" lang="zh-CN" altLang="en-US" sz="2000" dirty="0"/>
                  <a:t> </a:t>
                </a:r>
                <a:r>
                  <a:rPr kumimoji="1" lang="en-US" altLang="zh-CN" sz="2000" dirty="0"/>
                  <a:t>pseudo-residuals</a:t>
                </a:r>
                <a:r>
                  <a:rPr kumimoji="1" lang="zh-CN" altLang="en-US" sz="2000" dirty="0"/>
                  <a:t> </a:t>
                </a:r>
                <a14:m>
                  <m:oMath xmlns:m="http://schemas.openxmlformats.org/officeDocument/2006/math">
                    <m:sSub>
                      <m:sSubPr>
                        <m:ctrlPr>
                          <a:rPr kumimoji="1" lang="en-US" altLang="zh-CN" sz="2000" b="0" i="1" smtClean="0">
                            <a:latin typeface="Cambria Math" panose="02040503050406030204" pitchFamily="18" charset="0"/>
                          </a:rPr>
                        </m:ctrlPr>
                      </m:sSubPr>
                      <m:e>
                        <m:r>
                          <m:rPr>
                            <m:sty m:val="p"/>
                          </m:rPr>
                          <a:rPr kumimoji="1" lang="en-US" altLang="zh-CN" sz="2000" b="0" i="0" smtClean="0">
                            <a:latin typeface="Cambria Math" panose="02040503050406030204" pitchFamily="18" charset="0"/>
                          </a:rPr>
                          <m:t>D</m:t>
                        </m:r>
                      </m:e>
                      <m:sub>
                        <m:r>
                          <a:rPr kumimoji="1" lang="en-US" altLang="zh-CN" sz="2000" b="0" i="1" smtClean="0">
                            <a:latin typeface="Cambria Math" panose="02040503050406030204" pitchFamily="18" charset="0"/>
                          </a:rPr>
                          <m:t>𝑐𝑙𝑐</m:t>
                        </m:r>
                      </m:sub>
                    </m:sSub>
                    <m:r>
                      <a:rPr kumimoji="1" lang="en-US" altLang="zh-CN" sz="2000" b="0" i="0" smtClean="0">
                        <a:latin typeface="Cambria Math" panose="02040503050406030204" pitchFamily="18" charset="0"/>
                      </a:rPr>
                      <m:t>=(</m:t>
                    </m:r>
                    <m:r>
                      <m:rPr>
                        <m:sty m:val="p"/>
                      </m:rPr>
                      <a:rPr kumimoji="1" lang="en-US" altLang="zh-CN" sz="2000" b="0" i="0" smtClean="0">
                        <a:latin typeface="Cambria Math" panose="02040503050406030204" pitchFamily="18" charset="0"/>
                      </a:rPr>
                      <m:t>w</m:t>
                    </m:r>
                    <m:r>
                      <a:rPr kumimoji="1" lang="en-US" altLang="zh-CN" sz="2000" b="0" i="0" smtClean="0">
                        <a:latin typeface="Cambria Math" panose="02040503050406030204" pitchFamily="18" charset="0"/>
                      </a:rPr>
                      <m:t>,</m:t>
                    </m:r>
                    <m:r>
                      <a:rPr kumimoji="1" lang="en-US" altLang="zh-CN" sz="2000" b="0" i="1" smtClean="0">
                        <a:latin typeface="Cambria Math" panose="02040503050406030204" pitchFamily="18" charset="0"/>
                      </a:rPr>
                      <m:t>𝑟</m:t>
                    </m:r>
                    <m:r>
                      <a:rPr kumimoji="1" lang="en-US" altLang="zh-CN" sz="2000" b="0" i="1" smtClean="0">
                        <a:latin typeface="Cambria Math" panose="02040503050406030204" pitchFamily="18" charset="0"/>
                      </a:rPr>
                      <m:t>)</m:t>
                    </m:r>
                  </m:oMath>
                </a14:m>
                <a:r>
                  <a:rPr kumimoji="1" lang="zh-CN" altLang="en-US" sz="2000" dirty="0"/>
                  <a:t> </a:t>
                </a:r>
                <a:r>
                  <a:rPr kumimoji="1" lang="en-US" altLang="zh-CN" sz="2000" dirty="0"/>
                  <a:t>of</a:t>
                </a:r>
                <a:r>
                  <a:rPr kumimoji="1" lang="zh-CN" altLang="en-US" sz="2000" dirty="0"/>
                  <a:t> </a:t>
                </a:r>
                <a:r>
                  <a:rPr kumimoji="1" lang="en-US" altLang="zh-CN" sz="2000" dirty="0"/>
                  <a:t>training</a:t>
                </a:r>
                <a:r>
                  <a:rPr kumimoji="1" lang="zh-CN" altLang="en-US" sz="2000" dirty="0"/>
                  <a:t> </a:t>
                </a:r>
                <a:r>
                  <a:rPr kumimoji="1" lang="en-US" altLang="zh-CN" sz="2000" dirty="0"/>
                  <a:t>data</a:t>
                </a:r>
                <a:r>
                  <a:rPr kumimoji="1" lang="zh-CN" altLang="en-US" sz="2000" dirty="0"/>
                  <a:t> </a:t>
                </a:r>
                <a:r>
                  <a:rPr kumimoji="1" lang="en-US" altLang="zh-CN" sz="2000" dirty="0"/>
                  <a:t>to</a:t>
                </a:r>
                <a:r>
                  <a:rPr kumimoji="1" lang="zh-CN" altLang="en-US" sz="2000" dirty="0"/>
                  <a:t> </a:t>
                </a:r>
                <a:r>
                  <a:rPr kumimoji="1" lang="en-US" altLang="zh-CN" sz="2000" dirty="0"/>
                  <a:t>train</a:t>
                </a:r>
                <a:r>
                  <a:rPr kumimoji="1" lang="zh-CN" altLang="en-US" sz="2000" dirty="0"/>
                  <a:t> </a:t>
                </a:r>
                <a:r>
                  <a:rPr kumimoji="1" lang="en-US" altLang="zh-CN" sz="2000" dirty="0"/>
                  <a:t>passive</a:t>
                </a:r>
                <a:r>
                  <a:rPr kumimoji="1" lang="zh-CN" altLang="en-US" sz="2000" dirty="0"/>
                  <a:t> </a:t>
                </a:r>
                <a:r>
                  <a:rPr kumimoji="1" lang="en-US" altLang="zh-CN" sz="2000" dirty="0"/>
                  <a:t>party’s</a:t>
                </a:r>
                <a:r>
                  <a:rPr kumimoji="1" lang="zh-CN" altLang="en-US" sz="2000" dirty="0"/>
                  <a:t> </a:t>
                </a:r>
                <a:r>
                  <a:rPr kumimoji="1" lang="en-US" altLang="zh-CN" sz="2000" dirty="0"/>
                  <a:t>bottom</a:t>
                </a:r>
                <a:r>
                  <a:rPr kumimoji="1" lang="zh-CN" altLang="en-US" sz="2000" dirty="0"/>
                  <a:t> </a:t>
                </a:r>
                <a:r>
                  <a:rPr kumimoji="1" lang="en-US" altLang="zh-CN" sz="2000" dirty="0"/>
                  <a:t>model.</a:t>
                </a:r>
              </a:p>
              <a:p>
                <a:pPr marL="0" indent="0">
                  <a:buNone/>
                </a:pPr>
                <a:endParaRPr kumimoji="1" lang="en-US" altLang="zh-CN" sz="2000" dirty="0"/>
              </a:p>
            </p:txBody>
          </p:sp>
        </mc:Choice>
        <mc:Fallback xmlns="">
          <p:sp>
            <p:nvSpPr>
              <p:cNvPr id="3" name="内容占位符 2">
                <a:extLst>
                  <a:ext uri="{FF2B5EF4-FFF2-40B4-BE49-F238E27FC236}">
                    <a16:creationId xmlns:a16="http://schemas.microsoft.com/office/drawing/2014/main" id="{B07F05F4-465F-DE3C-BDED-8ADC8B290711}"/>
                  </a:ext>
                </a:extLst>
              </p:cNvPr>
              <p:cNvSpPr>
                <a:spLocks noGrp="1" noRot="1" noChangeAspect="1" noMove="1" noResize="1" noEditPoints="1" noAdjustHandles="1" noChangeArrowheads="1" noChangeShapeType="1" noTextEdit="1"/>
              </p:cNvSpPr>
              <p:nvPr>
                <p:ph idx="1"/>
              </p:nvPr>
            </p:nvSpPr>
            <p:spPr>
              <a:xfrm>
                <a:off x="830248" y="1614783"/>
                <a:ext cx="10515600" cy="2138233"/>
              </a:xfrm>
              <a:blipFill>
                <a:blip r:embed="rId3"/>
                <a:stretch>
                  <a:fillRect l="-603" t="-3550"/>
                </a:stretch>
              </a:blipFill>
            </p:spPr>
            <p:txBody>
              <a:bodyPr/>
              <a:lstStyle/>
              <a:p>
                <a:r>
                  <a:rPr lang="zh-CN" altLang="en-US">
                    <a:noFill/>
                  </a:rPr>
                  <a:t> </a:t>
                </a:r>
              </a:p>
            </p:txBody>
          </p:sp>
        </mc:Fallback>
      </mc:AlternateContent>
      <p:pic>
        <p:nvPicPr>
          <p:cNvPr id="10" name="图片 9">
            <a:extLst>
              <a:ext uri="{FF2B5EF4-FFF2-40B4-BE49-F238E27FC236}">
                <a16:creationId xmlns:a16="http://schemas.microsoft.com/office/drawing/2014/main" id="{3F529522-59BA-61B3-4E13-CCA3846C5ABC}"/>
              </a:ext>
            </a:extLst>
          </p:cNvPr>
          <p:cNvPicPr>
            <a:picLocks noChangeAspect="1"/>
          </p:cNvPicPr>
          <p:nvPr/>
        </p:nvPicPr>
        <p:blipFill rotWithShape="1">
          <a:blip r:embed="rId4"/>
          <a:srcRect b="23306"/>
          <a:stretch/>
        </p:blipFill>
        <p:spPr>
          <a:xfrm>
            <a:off x="995082" y="3219735"/>
            <a:ext cx="4990126" cy="1820757"/>
          </a:xfrm>
          <a:prstGeom prst="rect">
            <a:avLst/>
          </a:prstGeom>
        </p:spPr>
      </p:pic>
      <p:pic>
        <p:nvPicPr>
          <p:cNvPr id="4" name="图片 3">
            <a:extLst>
              <a:ext uri="{FF2B5EF4-FFF2-40B4-BE49-F238E27FC236}">
                <a16:creationId xmlns:a16="http://schemas.microsoft.com/office/drawing/2014/main" id="{60BEDBFA-73ED-23B1-19A1-C1F9B97FAF80}"/>
              </a:ext>
            </a:extLst>
          </p:cNvPr>
          <p:cNvPicPr>
            <a:picLocks noChangeAspect="1"/>
          </p:cNvPicPr>
          <p:nvPr/>
        </p:nvPicPr>
        <p:blipFill>
          <a:blip r:embed="rId5"/>
          <a:stretch>
            <a:fillRect/>
          </a:stretch>
        </p:blipFill>
        <p:spPr>
          <a:xfrm>
            <a:off x="6312748" y="3225299"/>
            <a:ext cx="5212561" cy="1588741"/>
          </a:xfrm>
          <a:prstGeom prst="rect">
            <a:avLst/>
          </a:prstGeom>
        </p:spPr>
      </p:pic>
      <p:sp>
        <p:nvSpPr>
          <p:cNvPr id="5" name="文本框 4">
            <a:extLst>
              <a:ext uri="{FF2B5EF4-FFF2-40B4-BE49-F238E27FC236}">
                <a16:creationId xmlns:a16="http://schemas.microsoft.com/office/drawing/2014/main" id="{2B3C72BF-0CFA-18F7-DB5D-089731B97F9F}"/>
              </a:ext>
            </a:extLst>
          </p:cNvPr>
          <p:cNvSpPr txBox="1"/>
          <p:nvPr/>
        </p:nvSpPr>
        <p:spPr>
          <a:xfrm>
            <a:off x="723462" y="6342672"/>
            <a:ext cx="10729171" cy="461665"/>
          </a:xfrm>
          <a:prstGeom prst="rect">
            <a:avLst/>
          </a:prstGeom>
          <a:noFill/>
        </p:spPr>
        <p:txBody>
          <a:bodyPr wrap="square" rtlCol="0">
            <a:spAutoFit/>
          </a:bodyPr>
          <a:lstStyle/>
          <a:p>
            <a:r>
              <a:rPr kumimoji="1" lang="en-US" altLang="zh-CN" sz="1200" dirty="0">
                <a:solidFill>
                  <a:schemeClr val="tx1">
                    <a:lumMod val="65000"/>
                    <a:lumOff val="35000"/>
                  </a:schemeClr>
                </a:solidFill>
              </a:rPr>
              <a:t>Yoav Freund and Robert E </a:t>
            </a:r>
            <a:r>
              <a:rPr kumimoji="1" lang="en-US" altLang="zh-CN" sz="1200" dirty="0" err="1">
                <a:solidFill>
                  <a:schemeClr val="tx1">
                    <a:lumMod val="65000"/>
                    <a:lumOff val="35000"/>
                  </a:schemeClr>
                </a:solidFill>
              </a:rPr>
              <a:t>Schapire</a:t>
            </a:r>
            <a:r>
              <a:rPr kumimoji="1" lang="en-US" altLang="zh-CN" sz="1200" dirty="0">
                <a:solidFill>
                  <a:schemeClr val="tx1">
                    <a:lumMod val="65000"/>
                    <a:lumOff val="35000"/>
                  </a:schemeClr>
                </a:solidFill>
              </a:rPr>
              <a:t>. A Decision-Theoretic Generalization of On-Line Learning and an Application to Boosting. Journal of Computer and System Sciences, 55(1):119–139, 1997. </a:t>
            </a:r>
          </a:p>
        </p:txBody>
      </p:sp>
      <p:sp>
        <p:nvSpPr>
          <p:cNvPr id="6" name="矩形 5">
            <a:extLst>
              <a:ext uri="{FF2B5EF4-FFF2-40B4-BE49-F238E27FC236}">
                <a16:creationId xmlns:a16="http://schemas.microsoft.com/office/drawing/2014/main" id="{D6E0EB2D-295B-39E9-AC5B-E215758F99C7}"/>
              </a:ext>
            </a:extLst>
          </p:cNvPr>
          <p:cNvSpPr/>
          <p:nvPr/>
        </p:nvSpPr>
        <p:spPr>
          <a:xfrm>
            <a:off x="6308802" y="3968318"/>
            <a:ext cx="5139127" cy="634393"/>
          </a:xfrm>
          <a:prstGeom prst="rect">
            <a:avLst/>
          </a:prstGeom>
          <a:solidFill>
            <a:srgbClr val="EDC37A">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7" name="图片 6">
            <a:extLst>
              <a:ext uri="{FF2B5EF4-FFF2-40B4-BE49-F238E27FC236}">
                <a16:creationId xmlns:a16="http://schemas.microsoft.com/office/drawing/2014/main" id="{92833FEB-3CDE-E1AB-A4BC-C9F22A71B843}"/>
              </a:ext>
            </a:extLst>
          </p:cNvPr>
          <p:cNvPicPr>
            <a:picLocks noChangeAspect="1"/>
          </p:cNvPicPr>
          <p:nvPr/>
        </p:nvPicPr>
        <p:blipFill>
          <a:blip r:embed="rId6"/>
          <a:stretch>
            <a:fillRect/>
          </a:stretch>
        </p:blipFill>
        <p:spPr>
          <a:xfrm>
            <a:off x="6206794" y="5043487"/>
            <a:ext cx="5576947" cy="997895"/>
          </a:xfrm>
          <a:prstGeom prst="rect">
            <a:avLst/>
          </a:prstGeom>
        </p:spPr>
      </p:pic>
      <p:sp>
        <p:nvSpPr>
          <p:cNvPr id="8" name="灯片编号占位符 7">
            <a:extLst>
              <a:ext uri="{FF2B5EF4-FFF2-40B4-BE49-F238E27FC236}">
                <a16:creationId xmlns:a16="http://schemas.microsoft.com/office/drawing/2014/main" id="{575BC52E-8987-D18D-080F-3A19C3700924}"/>
              </a:ext>
            </a:extLst>
          </p:cNvPr>
          <p:cNvSpPr>
            <a:spLocks noGrp="1"/>
          </p:cNvSpPr>
          <p:nvPr>
            <p:ph type="sldNum" sz="quarter" idx="12"/>
          </p:nvPr>
        </p:nvSpPr>
        <p:spPr/>
        <p:txBody>
          <a:bodyPr/>
          <a:lstStyle/>
          <a:p>
            <a:fld id="{48D46A22-E014-804A-84FE-10C5E6310D15}" type="slidenum">
              <a:rPr kumimoji="1" lang="zh-CN" altLang="en-US" smtClean="0"/>
              <a:t>33</a:t>
            </a:fld>
            <a:endParaRPr kumimoji="1" lang="zh-CN" altLang="en-US"/>
          </a:p>
        </p:txBody>
      </p:sp>
      <p:sp>
        <p:nvSpPr>
          <p:cNvPr id="12" name="标题 1">
            <a:extLst>
              <a:ext uri="{FF2B5EF4-FFF2-40B4-BE49-F238E27FC236}">
                <a16:creationId xmlns:a16="http://schemas.microsoft.com/office/drawing/2014/main" id="{4D635FCF-7AC1-40C0-28CC-7C0AFA3B2DA5}"/>
              </a:ext>
            </a:extLst>
          </p:cNvPr>
          <p:cNvSpPr>
            <a:spLocks noGrp="1"/>
          </p:cNvSpPr>
          <p:nvPr>
            <p:ph type="title"/>
          </p:nvPr>
        </p:nvSpPr>
        <p:spPr>
          <a:xfrm>
            <a:off x="838199" y="362716"/>
            <a:ext cx="10515600" cy="1325563"/>
          </a:xfrm>
        </p:spPr>
        <p:txBody>
          <a:bodyPr>
            <a:normAutofit/>
          </a:bodyPr>
          <a:lstStyle/>
          <a:p>
            <a:r>
              <a:rPr kumimoji="1" lang="en-US" altLang="zh-CN" sz="4000" dirty="0"/>
              <a:t>Complementary Label Coding (CLC)</a:t>
            </a:r>
            <a:endParaRPr kumimoji="1" lang="zh-CN" altLang="en-US" sz="4000" dirty="0"/>
          </a:p>
        </p:txBody>
      </p:sp>
      <p:sp>
        <p:nvSpPr>
          <p:cNvPr id="2" name="文本框 1">
            <a:extLst>
              <a:ext uri="{FF2B5EF4-FFF2-40B4-BE49-F238E27FC236}">
                <a16:creationId xmlns:a16="http://schemas.microsoft.com/office/drawing/2014/main" id="{CECF58C3-F292-2F2C-4857-61329B784733}"/>
              </a:ext>
            </a:extLst>
          </p:cNvPr>
          <p:cNvSpPr txBox="1"/>
          <p:nvPr/>
        </p:nvSpPr>
        <p:spPr>
          <a:xfrm>
            <a:off x="6308802" y="4550605"/>
            <a:ext cx="1685974" cy="369332"/>
          </a:xfrm>
          <a:prstGeom prst="rect">
            <a:avLst/>
          </a:prstGeom>
          <a:solidFill>
            <a:srgbClr val="FAEFDD"/>
          </a:solidFill>
        </p:spPr>
        <p:txBody>
          <a:bodyPr wrap="none" rtlCol="0">
            <a:spAutoFit/>
          </a:bodyPr>
          <a:lstStyle/>
          <a:p>
            <a:r>
              <a:rPr kumimoji="1" lang="en-US" altLang="zh-CN" dirty="0"/>
              <a:t>Sample</a:t>
            </a:r>
            <a:r>
              <a:rPr kumimoji="1" lang="zh-CN" altLang="en-US" dirty="0"/>
              <a:t> </a:t>
            </a:r>
            <a:r>
              <a:rPr kumimoji="1" lang="en-US" altLang="zh-CN" dirty="0"/>
              <a:t>weights</a:t>
            </a:r>
            <a:endParaRPr kumimoji="1" lang="zh-CN" altLang="en-US" dirty="0"/>
          </a:p>
        </p:txBody>
      </p:sp>
      <p:sp>
        <p:nvSpPr>
          <p:cNvPr id="9" name="文本框 8">
            <a:extLst>
              <a:ext uri="{FF2B5EF4-FFF2-40B4-BE49-F238E27FC236}">
                <a16:creationId xmlns:a16="http://schemas.microsoft.com/office/drawing/2014/main" id="{45FA471C-D0B6-F414-8809-5C25A9B7E94F}"/>
              </a:ext>
            </a:extLst>
          </p:cNvPr>
          <p:cNvSpPr txBox="1"/>
          <p:nvPr/>
        </p:nvSpPr>
        <p:spPr>
          <a:xfrm>
            <a:off x="9081108" y="4559567"/>
            <a:ext cx="1803442" cy="369332"/>
          </a:xfrm>
          <a:prstGeom prst="rect">
            <a:avLst/>
          </a:prstGeom>
          <a:solidFill>
            <a:srgbClr val="FAEFDD"/>
          </a:solidFill>
        </p:spPr>
        <p:txBody>
          <a:bodyPr wrap="none" rtlCol="0">
            <a:spAutoFit/>
          </a:bodyPr>
          <a:lstStyle/>
          <a:p>
            <a:r>
              <a:rPr kumimoji="1" lang="en-US" altLang="zh-CN" dirty="0"/>
              <a:t>Pseudo-residuals</a:t>
            </a:r>
            <a:endParaRPr kumimoji="1" lang="zh-CN" altLang="en-US" dirty="0"/>
          </a:p>
        </p:txBody>
      </p:sp>
    </p:spTree>
    <p:extLst>
      <p:ext uri="{BB962C8B-B14F-4D97-AF65-F5344CB8AC3E}">
        <p14:creationId xmlns:p14="http://schemas.microsoft.com/office/powerpoint/2010/main" val="32134255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3D00FEE5-1BFE-CD3F-5E67-465D06B0B44E}"/>
              </a:ext>
            </a:extLst>
          </p:cNvPr>
          <p:cNvSpPr>
            <a:spLocks noGrp="1"/>
          </p:cNvSpPr>
          <p:nvPr>
            <p:ph type="title"/>
          </p:nvPr>
        </p:nvSpPr>
        <p:spPr/>
        <p:txBody>
          <a:bodyPr>
            <a:normAutofit/>
          </a:bodyPr>
          <a:lstStyle/>
          <a:p>
            <a:r>
              <a:rPr lang="en-US" altLang="zh-CN" sz="4000" dirty="0"/>
              <a:t>Protect Label Privacy</a:t>
            </a:r>
            <a:r>
              <a:rPr lang="zh-CN" altLang="en-US" sz="4000" dirty="0"/>
              <a:t> </a:t>
            </a:r>
            <a:r>
              <a:rPr lang="en-US" altLang="zh-CN" sz="4000" dirty="0"/>
              <a:t>via CLC</a:t>
            </a:r>
            <a:endParaRPr lang="zh-CN" altLang="en-US" sz="4000" dirty="0"/>
          </a:p>
        </p:txBody>
      </p:sp>
      <p:sp>
        <p:nvSpPr>
          <p:cNvPr id="13" name="文本框 12">
            <a:extLst>
              <a:ext uri="{FF2B5EF4-FFF2-40B4-BE49-F238E27FC236}">
                <a16:creationId xmlns:a16="http://schemas.microsoft.com/office/drawing/2014/main" id="{7E028AB3-DAE3-42B5-AF89-506053F2BF45}"/>
              </a:ext>
            </a:extLst>
          </p:cNvPr>
          <p:cNvSpPr txBox="1"/>
          <p:nvPr/>
        </p:nvSpPr>
        <p:spPr>
          <a:xfrm>
            <a:off x="7304735" y="5776585"/>
            <a:ext cx="2582054" cy="369332"/>
          </a:xfrm>
          <a:prstGeom prst="rect">
            <a:avLst/>
          </a:prstGeom>
          <a:noFill/>
        </p:spPr>
        <p:txBody>
          <a:bodyPr wrap="none" rtlCol="0">
            <a:spAutoFit/>
          </a:bodyPr>
          <a:lstStyle/>
          <a:p>
            <a:r>
              <a:rPr kumimoji="1" lang="en-US" altLang="zh-CN" dirty="0"/>
              <a:t>Figure 4.3: CLC-based VFL</a:t>
            </a:r>
            <a:endParaRPr kumimoji="1" lang="zh-CN" altLang="en-US" dirty="0"/>
          </a:p>
        </p:txBody>
      </p:sp>
      <mc:AlternateContent xmlns:mc="http://schemas.openxmlformats.org/markup-compatibility/2006" xmlns:a14="http://schemas.microsoft.com/office/drawing/2010/main">
        <mc:Choice Requires="a14">
          <p:sp>
            <p:nvSpPr>
              <p:cNvPr id="14" name="内容占位符 2">
                <a:extLst>
                  <a:ext uri="{FF2B5EF4-FFF2-40B4-BE49-F238E27FC236}">
                    <a16:creationId xmlns:a16="http://schemas.microsoft.com/office/drawing/2014/main" id="{D3E4EE04-AA92-AD56-EC8F-444A41E7F977}"/>
                  </a:ext>
                </a:extLst>
              </p:cNvPr>
              <p:cNvSpPr txBox="1">
                <a:spLocks/>
              </p:cNvSpPr>
              <p:nvPr/>
            </p:nvSpPr>
            <p:spPr>
              <a:xfrm>
                <a:off x="838199" y="2061658"/>
                <a:ext cx="5025231" cy="38923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Active party learns label </a:t>
                </a:r>
                <a14:m>
                  <m:oMath xmlns:m="http://schemas.openxmlformats.org/officeDocument/2006/math">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𝐷</m:t>
                        </m:r>
                      </m:e>
                      <m:sub>
                        <m:r>
                          <a:rPr kumimoji="1" lang="en-US" altLang="zh-CN" b="0" i="1" smtClean="0">
                            <a:latin typeface="Cambria Math" panose="02040503050406030204" pitchFamily="18" charset="0"/>
                          </a:rPr>
                          <m:t>𝑔𝑡</m:t>
                        </m:r>
                      </m:sub>
                    </m:sSub>
                    <m:r>
                      <a:rPr kumimoji="1" lang="en-US" altLang="zh-CN" b="0" i="1" smtClean="0">
                        <a:latin typeface="Cambria Math" panose="02040503050406030204" pitchFamily="18" charset="0"/>
                      </a:rPr>
                      <m:t>=(1,</m:t>
                    </m:r>
                    <m:r>
                      <a:rPr kumimoji="1" lang="en-US" altLang="zh-CN" b="0" i="1" smtClean="0">
                        <a:latin typeface="Cambria Math" panose="02040503050406030204" pitchFamily="18" charset="0"/>
                      </a:rPr>
                      <m:t>𝑦</m:t>
                    </m:r>
                    <m:r>
                      <a:rPr kumimoji="1" lang="en-US" altLang="zh-CN" b="0" i="1" smtClean="0">
                        <a:latin typeface="Cambria Math" panose="02040503050406030204" pitchFamily="18" charset="0"/>
                      </a:rPr>
                      <m:t>)</m:t>
                    </m:r>
                  </m:oMath>
                </a14:m>
                <a:r>
                  <a:rPr kumimoji="1" lang="en-US" altLang="zh-CN" dirty="0"/>
                  <a:t>:</a:t>
                </a:r>
              </a:p>
              <a:p>
                <a:endParaRPr kumimoji="1" lang="en-US" altLang="zh-CN" dirty="0"/>
              </a:p>
              <a:p>
                <a:pPr marL="0" indent="0">
                  <a:buNone/>
                </a:pPr>
                <a:endParaRPr kumimoji="1" lang="en-US" altLang="zh-CN" dirty="0"/>
              </a:p>
              <a:p>
                <a:r>
                  <a:rPr kumimoji="1" lang="en-US" altLang="zh-CN" dirty="0"/>
                  <a:t>Passive party learns re-weighted</a:t>
                </a:r>
                <a:r>
                  <a:rPr kumimoji="1" lang="zh-CN" altLang="en-US" dirty="0"/>
                  <a:t> </a:t>
                </a:r>
                <a:r>
                  <a:rPr kumimoji="1" lang="en-US" altLang="zh-CN" dirty="0"/>
                  <a:t>pseudo-residuals </a:t>
                </a:r>
                <a14:m>
                  <m:oMath xmlns:m="http://schemas.openxmlformats.org/officeDocument/2006/math">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𝐷</m:t>
                        </m:r>
                      </m:e>
                      <m:sub>
                        <m:r>
                          <a:rPr kumimoji="1" lang="en-US" altLang="zh-CN" b="0" i="1" smtClean="0">
                            <a:latin typeface="Cambria Math" panose="02040503050406030204" pitchFamily="18" charset="0"/>
                          </a:rPr>
                          <m:t>𝑐𝑙𝑐</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𝑤</m:t>
                    </m:r>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𝑟</m:t>
                    </m:r>
                    <m:r>
                      <a:rPr kumimoji="1" lang="en-US" altLang="zh-CN" b="0" i="1" smtClean="0">
                        <a:latin typeface="Cambria Math" panose="02040503050406030204" pitchFamily="18" charset="0"/>
                      </a:rPr>
                      <m:t>)</m:t>
                    </m:r>
                  </m:oMath>
                </a14:m>
                <a:r>
                  <a:rPr kumimoji="1" lang="en-US" altLang="zh-CN" dirty="0"/>
                  <a:t>:</a:t>
                </a:r>
              </a:p>
              <a:p>
                <a:endParaRPr kumimoji="1" lang="en-US" altLang="zh-CN" dirty="0"/>
              </a:p>
              <a:p>
                <a:endParaRPr kumimoji="1" lang="en-US" altLang="zh-CN" dirty="0"/>
              </a:p>
              <a:p>
                <a:r>
                  <a:rPr kumimoji="1" lang="en-US" altLang="zh-CN" dirty="0"/>
                  <a:t>Federated model is the sum of local prediction and passive residuals:</a:t>
                </a:r>
              </a:p>
              <a:p>
                <a:endParaRPr kumimoji="1" lang="en-US" altLang="zh-CN" dirty="0"/>
              </a:p>
              <a:p>
                <a:endParaRPr kumimoji="1" lang="en-US" altLang="zh-CN" dirty="0"/>
              </a:p>
            </p:txBody>
          </p:sp>
        </mc:Choice>
        <mc:Fallback xmlns="">
          <p:sp>
            <p:nvSpPr>
              <p:cNvPr id="14" name="内容占位符 2">
                <a:extLst>
                  <a:ext uri="{FF2B5EF4-FFF2-40B4-BE49-F238E27FC236}">
                    <a16:creationId xmlns:a16="http://schemas.microsoft.com/office/drawing/2014/main" id="{D3E4EE04-AA92-AD56-EC8F-444A41E7F977}"/>
                  </a:ext>
                </a:extLst>
              </p:cNvPr>
              <p:cNvSpPr txBox="1">
                <a:spLocks noRot="1" noChangeAspect="1" noMove="1" noResize="1" noEditPoints="1" noAdjustHandles="1" noChangeArrowheads="1" noChangeShapeType="1" noTextEdit="1"/>
              </p:cNvSpPr>
              <p:nvPr/>
            </p:nvSpPr>
            <p:spPr>
              <a:xfrm>
                <a:off x="838199" y="2061658"/>
                <a:ext cx="5025231" cy="3892333"/>
              </a:xfrm>
              <a:prstGeom prst="rect">
                <a:avLst/>
              </a:prstGeom>
              <a:blipFill>
                <a:blip r:embed="rId3"/>
                <a:stretch>
                  <a:fillRect l="-1008" t="-1629"/>
                </a:stretch>
              </a:blipFill>
            </p:spPr>
            <p:txBody>
              <a:bodyPr/>
              <a:lstStyle/>
              <a:p>
                <a:r>
                  <a:rPr lang="zh-CN" altLang="en-US">
                    <a:noFill/>
                  </a:rPr>
                  <a:t> </a:t>
                </a:r>
              </a:p>
            </p:txBody>
          </p:sp>
        </mc:Fallback>
      </mc:AlternateContent>
      <p:pic>
        <p:nvPicPr>
          <p:cNvPr id="16" name="图片 15">
            <a:extLst>
              <a:ext uri="{FF2B5EF4-FFF2-40B4-BE49-F238E27FC236}">
                <a16:creationId xmlns:a16="http://schemas.microsoft.com/office/drawing/2014/main" id="{3622BC5F-4616-74E3-907B-B39A42A52D0B}"/>
              </a:ext>
            </a:extLst>
          </p:cNvPr>
          <p:cNvPicPr>
            <a:picLocks noChangeAspect="1"/>
          </p:cNvPicPr>
          <p:nvPr/>
        </p:nvPicPr>
        <p:blipFill>
          <a:blip r:embed="rId4"/>
          <a:stretch>
            <a:fillRect/>
          </a:stretch>
        </p:blipFill>
        <p:spPr>
          <a:xfrm>
            <a:off x="1896152" y="2454580"/>
            <a:ext cx="2528747" cy="724452"/>
          </a:xfrm>
          <a:prstGeom prst="rect">
            <a:avLst/>
          </a:prstGeom>
        </p:spPr>
      </p:pic>
      <p:pic>
        <p:nvPicPr>
          <p:cNvPr id="17" name="图片 16">
            <a:extLst>
              <a:ext uri="{FF2B5EF4-FFF2-40B4-BE49-F238E27FC236}">
                <a16:creationId xmlns:a16="http://schemas.microsoft.com/office/drawing/2014/main" id="{B4B90AB0-0277-B050-8EDC-4F5C1F0533F3}"/>
              </a:ext>
            </a:extLst>
          </p:cNvPr>
          <p:cNvPicPr>
            <a:picLocks noChangeAspect="1"/>
          </p:cNvPicPr>
          <p:nvPr/>
        </p:nvPicPr>
        <p:blipFill>
          <a:blip r:embed="rId5"/>
          <a:stretch>
            <a:fillRect/>
          </a:stretch>
        </p:blipFill>
        <p:spPr>
          <a:xfrm>
            <a:off x="1896152" y="4007824"/>
            <a:ext cx="2565400" cy="590550"/>
          </a:xfrm>
          <a:prstGeom prst="rect">
            <a:avLst/>
          </a:prstGeom>
        </p:spPr>
      </p:pic>
      <p:pic>
        <p:nvPicPr>
          <p:cNvPr id="24" name="图片 23">
            <a:extLst>
              <a:ext uri="{FF2B5EF4-FFF2-40B4-BE49-F238E27FC236}">
                <a16:creationId xmlns:a16="http://schemas.microsoft.com/office/drawing/2014/main" id="{2CAED919-159D-DD07-8898-D32B32B0781A}"/>
              </a:ext>
            </a:extLst>
          </p:cNvPr>
          <p:cNvPicPr>
            <a:picLocks noChangeAspect="1"/>
          </p:cNvPicPr>
          <p:nvPr/>
        </p:nvPicPr>
        <p:blipFill>
          <a:blip r:embed="rId6"/>
          <a:stretch>
            <a:fillRect/>
          </a:stretch>
        </p:blipFill>
        <p:spPr>
          <a:xfrm>
            <a:off x="1896152" y="5592939"/>
            <a:ext cx="2565400" cy="307848"/>
          </a:xfrm>
          <a:prstGeom prst="rect">
            <a:avLst/>
          </a:prstGeom>
        </p:spPr>
      </p:pic>
      <p:pic>
        <p:nvPicPr>
          <p:cNvPr id="3" name="图片 2">
            <a:extLst>
              <a:ext uri="{FF2B5EF4-FFF2-40B4-BE49-F238E27FC236}">
                <a16:creationId xmlns:a16="http://schemas.microsoft.com/office/drawing/2014/main" id="{8ABDE59A-64C8-8825-D264-7615543ECBAF}"/>
              </a:ext>
            </a:extLst>
          </p:cNvPr>
          <p:cNvPicPr>
            <a:picLocks noChangeAspect="1"/>
          </p:cNvPicPr>
          <p:nvPr/>
        </p:nvPicPr>
        <p:blipFill>
          <a:blip r:embed="rId7"/>
          <a:stretch>
            <a:fillRect/>
          </a:stretch>
        </p:blipFill>
        <p:spPr>
          <a:xfrm>
            <a:off x="5863430" y="1874334"/>
            <a:ext cx="5572358" cy="3718605"/>
          </a:xfrm>
          <a:prstGeom prst="rect">
            <a:avLst/>
          </a:prstGeom>
        </p:spPr>
      </p:pic>
      <p:sp>
        <p:nvSpPr>
          <p:cNvPr id="2" name="灯片编号占位符 1">
            <a:extLst>
              <a:ext uri="{FF2B5EF4-FFF2-40B4-BE49-F238E27FC236}">
                <a16:creationId xmlns:a16="http://schemas.microsoft.com/office/drawing/2014/main" id="{2E468FE2-F27D-565C-641D-57B4F7452228}"/>
              </a:ext>
            </a:extLst>
          </p:cNvPr>
          <p:cNvSpPr>
            <a:spLocks noGrp="1"/>
          </p:cNvSpPr>
          <p:nvPr>
            <p:ph type="sldNum" sz="quarter" idx="12"/>
          </p:nvPr>
        </p:nvSpPr>
        <p:spPr/>
        <p:txBody>
          <a:bodyPr/>
          <a:lstStyle/>
          <a:p>
            <a:fld id="{48D46A22-E014-804A-84FE-10C5E6310D15}" type="slidenum">
              <a:rPr kumimoji="1" lang="zh-CN" altLang="en-US" smtClean="0"/>
              <a:t>34</a:t>
            </a:fld>
            <a:endParaRPr kumimoji="1" lang="zh-CN" altLang="en-US"/>
          </a:p>
        </p:txBody>
      </p:sp>
    </p:spTree>
    <p:extLst>
      <p:ext uri="{BB962C8B-B14F-4D97-AF65-F5344CB8AC3E}">
        <p14:creationId xmlns:p14="http://schemas.microsoft.com/office/powerpoint/2010/main" val="34977980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2212F4-EDD4-750B-EB25-EA0C8583AD8F}"/>
              </a:ext>
            </a:extLst>
          </p:cNvPr>
          <p:cNvSpPr>
            <a:spLocks noGrp="1"/>
          </p:cNvSpPr>
          <p:nvPr>
            <p:ph type="title"/>
          </p:nvPr>
        </p:nvSpPr>
        <p:spPr/>
        <p:txBody>
          <a:bodyPr>
            <a:normAutofit/>
          </a:bodyPr>
          <a:lstStyle/>
          <a:p>
            <a:r>
              <a:rPr lang="en-US" altLang="zh-CN" sz="4000" dirty="0"/>
              <a:t>CKD for</a:t>
            </a:r>
            <a:r>
              <a:rPr lang="zh-CN" altLang="en-US" sz="4000" dirty="0"/>
              <a:t> </a:t>
            </a:r>
            <a:r>
              <a:rPr lang="en-US" altLang="zh-CN" sz="4000" dirty="0"/>
              <a:t>Robust</a:t>
            </a:r>
            <a:r>
              <a:rPr lang="zh-CN" altLang="en-US" sz="4000" dirty="0"/>
              <a:t> </a:t>
            </a:r>
            <a:r>
              <a:rPr lang="en-US" altLang="zh-CN" sz="4000" dirty="0"/>
              <a:t>Model</a:t>
            </a:r>
            <a:r>
              <a:rPr lang="zh-CN" altLang="en-US" sz="4000" dirty="0"/>
              <a:t> </a:t>
            </a:r>
            <a:r>
              <a:rPr lang="en-US" altLang="zh-CN" sz="4000" dirty="0"/>
              <a:t>Inference</a:t>
            </a:r>
            <a:endParaRPr kumimoji="1" lang="zh-CN" altLang="en-US" sz="4000" dirty="0"/>
          </a:p>
        </p:txBody>
      </p:sp>
      <p:pic>
        <p:nvPicPr>
          <p:cNvPr id="5" name="图片 4">
            <a:extLst>
              <a:ext uri="{FF2B5EF4-FFF2-40B4-BE49-F238E27FC236}">
                <a16:creationId xmlns:a16="http://schemas.microsoft.com/office/drawing/2014/main" id="{04585BB1-22E1-D881-56BC-3AA6B0A63CF3}"/>
              </a:ext>
            </a:extLst>
          </p:cNvPr>
          <p:cNvPicPr>
            <a:picLocks noChangeAspect="1"/>
          </p:cNvPicPr>
          <p:nvPr/>
        </p:nvPicPr>
        <p:blipFill>
          <a:blip r:embed="rId3"/>
          <a:stretch>
            <a:fillRect/>
          </a:stretch>
        </p:blipFill>
        <p:spPr>
          <a:xfrm>
            <a:off x="6348566" y="1825625"/>
            <a:ext cx="5338171" cy="3758657"/>
          </a:xfrm>
          <a:prstGeom prst="rect">
            <a:avLst/>
          </a:prstGeom>
        </p:spPr>
      </p:pic>
      <p:sp>
        <p:nvSpPr>
          <p:cNvPr id="3" name="内容占位符 2">
            <a:extLst>
              <a:ext uri="{FF2B5EF4-FFF2-40B4-BE49-F238E27FC236}">
                <a16:creationId xmlns:a16="http://schemas.microsoft.com/office/drawing/2014/main" id="{C6468591-9FD5-61E8-4807-425F3FAF33F1}"/>
              </a:ext>
            </a:extLst>
          </p:cNvPr>
          <p:cNvSpPr txBox="1">
            <a:spLocks/>
          </p:cNvSpPr>
          <p:nvPr/>
        </p:nvSpPr>
        <p:spPr>
          <a:xfrm>
            <a:off x="833572" y="1724815"/>
            <a:ext cx="5262428" cy="1162491"/>
          </a:xfrm>
          <a:prstGeom prst="rect">
            <a:avLst/>
          </a:prstGeom>
        </p:spPr>
        <p:txBody>
          <a:bodyPr vert="horz" lIns="91440" tIns="45720" rIns="91440" bIns="4572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dirty="0"/>
              <a:t>To</a:t>
            </a:r>
            <a:r>
              <a:rPr kumimoji="1" lang="zh-CN" altLang="en-US" sz="2000" dirty="0"/>
              <a:t> </a:t>
            </a:r>
            <a:r>
              <a:rPr kumimoji="1" lang="en-US" altLang="zh-CN" sz="2000" dirty="0"/>
              <a:t>address</a:t>
            </a:r>
            <a:r>
              <a:rPr kumimoji="1" lang="zh-CN" altLang="en-US" sz="2000" dirty="0"/>
              <a:t> </a:t>
            </a:r>
            <a:r>
              <a:rPr kumimoji="1" lang="en-US" altLang="zh-CN" sz="2000" dirty="0"/>
              <a:t>robustness</a:t>
            </a:r>
            <a:r>
              <a:rPr kumimoji="1" lang="zh-CN" altLang="en-US" sz="2000" dirty="0"/>
              <a:t> </a:t>
            </a:r>
            <a:r>
              <a:rPr kumimoji="1" lang="en-US" altLang="zh-CN" sz="2000" dirty="0"/>
              <a:t>against</a:t>
            </a:r>
            <a:r>
              <a:rPr kumimoji="1" lang="zh-CN" altLang="en-US" sz="2000" dirty="0"/>
              <a:t> </a:t>
            </a:r>
            <a:r>
              <a:rPr kumimoji="1" lang="en-US" altLang="zh-CN" sz="2000" dirty="0"/>
              <a:t>partially-aligned</a:t>
            </a:r>
            <a:r>
              <a:rPr kumimoji="1" lang="zh-CN" altLang="en-US" sz="2000" dirty="0"/>
              <a:t> </a:t>
            </a:r>
            <a:r>
              <a:rPr kumimoji="1" lang="en-US" altLang="zh-CN" sz="2000" dirty="0"/>
              <a:t>data,</a:t>
            </a:r>
            <a:r>
              <a:rPr kumimoji="1" lang="zh-CN" altLang="en-US" sz="2000" dirty="0"/>
              <a:t> </a:t>
            </a:r>
            <a:r>
              <a:rPr kumimoji="1" lang="en-US" altLang="zh-CN" sz="2000" dirty="0"/>
              <a:t>we use</a:t>
            </a:r>
            <a:r>
              <a:rPr kumimoji="1" lang="zh-CN" altLang="en-US" sz="2000" dirty="0"/>
              <a:t> </a:t>
            </a:r>
            <a:r>
              <a:rPr kumimoji="1" lang="en-US" altLang="zh-CN" sz="2000" b="1" dirty="0"/>
              <a:t>online</a:t>
            </a:r>
            <a:r>
              <a:rPr kumimoji="1" lang="en-US" altLang="zh-CN" sz="2000" dirty="0"/>
              <a:t> </a:t>
            </a:r>
            <a:r>
              <a:rPr kumimoji="1" lang="en-US" altLang="zh-CN" sz="2000" b="1" dirty="0"/>
              <a:t>ensemble distillation </a:t>
            </a:r>
            <a:r>
              <a:rPr kumimoji="1" lang="en-US" altLang="zh-CN" sz="2000" dirty="0"/>
              <a:t>to distill the aggregated residual among</a:t>
            </a:r>
            <a:r>
              <a:rPr kumimoji="1" lang="zh-CN" altLang="en-US" sz="2000" dirty="0"/>
              <a:t> </a:t>
            </a:r>
            <a:r>
              <a:rPr kumimoji="1" lang="en-US" altLang="zh-CN" sz="2000" dirty="0"/>
              <a:t>parties.</a:t>
            </a:r>
          </a:p>
          <a:p>
            <a:endParaRPr kumimoji="1" lang="en-US" altLang="zh-CN" sz="2000" dirty="0"/>
          </a:p>
          <a:p>
            <a:endParaRPr kumimoji="1" lang="zh-CN" altLang="en-US" sz="2000" dirty="0"/>
          </a:p>
        </p:txBody>
      </p:sp>
      <p:sp>
        <p:nvSpPr>
          <p:cNvPr id="7" name="文本框 19">
            <a:extLst>
              <a:ext uri="{FF2B5EF4-FFF2-40B4-BE49-F238E27FC236}">
                <a16:creationId xmlns:a16="http://schemas.microsoft.com/office/drawing/2014/main" id="{761A8628-5D51-3B77-038C-6713F1F5F35B}"/>
              </a:ext>
            </a:extLst>
          </p:cNvPr>
          <p:cNvSpPr txBox="1"/>
          <p:nvPr/>
        </p:nvSpPr>
        <p:spPr>
          <a:xfrm>
            <a:off x="817758" y="5495985"/>
            <a:ext cx="543532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dirty="0"/>
              <a:t>Passive-to-passive distillation:</a:t>
            </a:r>
            <a:endParaRPr kumimoji="1" lang="zh-CN" altLang="en-US" sz="2000" dirty="0"/>
          </a:p>
        </p:txBody>
      </p:sp>
      <p:pic>
        <p:nvPicPr>
          <p:cNvPr id="9" name="图片 8">
            <a:extLst>
              <a:ext uri="{FF2B5EF4-FFF2-40B4-BE49-F238E27FC236}">
                <a16:creationId xmlns:a16="http://schemas.microsoft.com/office/drawing/2014/main" id="{4EF34EB4-B74B-F7C9-30A4-CCF8E1C9DE2C}"/>
              </a:ext>
            </a:extLst>
          </p:cNvPr>
          <p:cNvPicPr>
            <a:picLocks noChangeAspect="1"/>
          </p:cNvPicPr>
          <p:nvPr/>
        </p:nvPicPr>
        <p:blipFill>
          <a:blip r:embed="rId4"/>
          <a:stretch>
            <a:fillRect/>
          </a:stretch>
        </p:blipFill>
        <p:spPr>
          <a:xfrm>
            <a:off x="1031660" y="5875460"/>
            <a:ext cx="4326324" cy="552583"/>
          </a:xfrm>
          <a:prstGeom prst="rect">
            <a:avLst/>
          </a:prstGeom>
        </p:spPr>
      </p:pic>
      <p:sp>
        <p:nvSpPr>
          <p:cNvPr id="10" name="文本框 9">
            <a:extLst>
              <a:ext uri="{FF2B5EF4-FFF2-40B4-BE49-F238E27FC236}">
                <a16:creationId xmlns:a16="http://schemas.microsoft.com/office/drawing/2014/main" id="{C55E0A5B-1D60-AC64-D7F8-C50C9D11E82D}"/>
              </a:ext>
            </a:extLst>
          </p:cNvPr>
          <p:cNvSpPr txBox="1"/>
          <p:nvPr/>
        </p:nvSpPr>
        <p:spPr>
          <a:xfrm>
            <a:off x="7004649" y="5719219"/>
            <a:ext cx="3743332" cy="369332"/>
          </a:xfrm>
          <a:prstGeom prst="rect">
            <a:avLst/>
          </a:prstGeom>
          <a:noFill/>
        </p:spPr>
        <p:txBody>
          <a:bodyPr wrap="none" rtlCol="0">
            <a:spAutoFit/>
          </a:bodyPr>
          <a:lstStyle/>
          <a:p>
            <a:r>
              <a:rPr kumimoji="1" lang="en-US" altLang="zh-CN" dirty="0"/>
              <a:t>Figure 4.4: Overview of proposed CKD</a:t>
            </a:r>
            <a:endParaRPr kumimoji="1" lang="zh-CN" altLang="en-US" dirty="0"/>
          </a:p>
        </p:txBody>
      </p:sp>
      <p:pic>
        <p:nvPicPr>
          <p:cNvPr id="12" name="图片 11">
            <a:extLst>
              <a:ext uri="{FF2B5EF4-FFF2-40B4-BE49-F238E27FC236}">
                <a16:creationId xmlns:a16="http://schemas.microsoft.com/office/drawing/2014/main" id="{AF58973D-1D71-B53E-9839-56E4831CBE66}"/>
              </a:ext>
            </a:extLst>
          </p:cNvPr>
          <p:cNvPicPr>
            <a:picLocks noChangeAspect="1"/>
          </p:cNvPicPr>
          <p:nvPr/>
        </p:nvPicPr>
        <p:blipFill>
          <a:blip r:embed="rId5"/>
          <a:stretch>
            <a:fillRect/>
          </a:stretch>
        </p:blipFill>
        <p:spPr>
          <a:xfrm>
            <a:off x="968049" y="3442472"/>
            <a:ext cx="4518352" cy="900241"/>
          </a:xfrm>
          <a:prstGeom prst="rect">
            <a:avLst/>
          </a:prstGeom>
        </p:spPr>
      </p:pic>
      <p:sp>
        <p:nvSpPr>
          <p:cNvPr id="6" name="文本框 5">
            <a:extLst>
              <a:ext uri="{FF2B5EF4-FFF2-40B4-BE49-F238E27FC236}">
                <a16:creationId xmlns:a16="http://schemas.microsoft.com/office/drawing/2014/main" id="{796904B6-C72D-B689-56CC-42317FF094DA}"/>
              </a:ext>
            </a:extLst>
          </p:cNvPr>
          <p:cNvSpPr txBox="1"/>
          <p:nvPr/>
        </p:nvSpPr>
        <p:spPr>
          <a:xfrm>
            <a:off x="833572" y="3091288"/>
            <a:ext cx="4518352" cy="400110"/>
          </a:xfrm>
          <a:prstGeom prst="rect">
            <a:avLst/>
          </a:prstGeom>
          <a:noFill/>
        </p:spPr>
        <p:txBody>
          <a:bodyPr wrap="square">
            <a:spAutoFit/>
          </a:bodyPr>
          <a:lstStyle/>
          <a:p>
            <a:r>
              <a:rPr kumimoji="1" lang="en-US" altLang="zh-CN" sz="2000" dirty="0"/>
              <a:t>Robustly</a:t>
            </a:r>
            <a:r>
              <a:rPr kumimoji="1" lang="zh-CN" altLang="en-US" sz="2000" dirty="0"/>
              <a:t> </a:t>
            </a:r>
            <a:r>
              <a:rPr kumimoji="1" lang="en-US" altLang="zh-CN" sz="2000" dirty="0"/>
              <a:t>aggregated teacher residuals:</a:t>
            </a:r>
            <a:endParaRPr kumimoji="1" lang="zh-CN" altLang="en-US" sz="2000" dirty="0"/>
          </a:p>
        </p:txBody>
      </p:sp>
      <p:sp>
        <p:nvSpPr>
          <p:cNvPr id="4" name="灯片编号占位符 3">
            <a:extLst>
              <a:ext uri="{FF2B5EF4-FFF2-40B4-BE49-F238E27FC236}">
                <a16:creationId xmlns:a16="http://schemas.microsoft.com/office/drawing/2014/main" id="{6A72014E-451C-6CC1-CE39-C03E3E7FB9FF}"/>
              </a:ext>
            </a:extLst>
          </p:cNvPr>
          <p:cNvSpPr>
            <a:spLocks noGrp="1"/>
          </p:cNvSpPr>
          <p:nvPr>
            <p:ph type="sldNum" sz="quarter" idx="12"/>
          </p:nvPr>
        </p:nvSpPr>
        <p:spPr/>
        <p:txBody>
          <a:bodyPr/>
          <a:lstStyle/>
          <a:p>
            <a:fld id="{48D46A22-E014-804A-84FE-10C5E6310D15}" type="slidenum">
              <a:rPr kumimoji="1" lang="zh-CN" altLang="en-US" smtClean="0"/>
              <a:t>35</a:t>
            </a:fld>
            <a:endParaRPr kumimoji="1" lang="zh-CN" altLang="en-US"/>
          </a:p>
        </p:txBody>
      </p:sp>
      <p:pic>
        <p:nvPicPr>
          <p:cNvPr id="8" name="图片 7">
            <a:extLst>
              <a:ext uri="{FF2B5EF4-FFF2-40B4-BE49-F238E27FC236}">
                <a16:creationId xmlns:a16="http://schemas.microsoft.com/office/drawing/2014/main" id="{E8681EF4-671E-AE7C-ED08-887F84B92772}"/>
              </a:ext>
            </a:extLst>
          </p:cNvPr>
          <p:cNvPicPr>
            <a:picLocks noChangeAspect="1"/>
          </p:cNvPicPr>
          <p:nvPr/>
        </p:nvPicPr>
        <p:blipFill>
          <a:blip r:embed="rId6"/>
          <a:stretch>
            <a:fillRect/>
          </a:stretch>
        </p:blipFill>
        <p:spPr>
          <a:xfrm>
            <a:off x="1031660" y="4860433"/>
            <a:ext cx="4004567" cy="544427"/>
          </a:xfrm>
          <a:prstGeom prst="rect">
            <a:avLst/>
          </a:prstGeom>
        </p:spPr>
      </p:pic>
      <p:sp>
        <p:nvSpPr>
          <p:cNvPr id="11" name="文本框 19">
            <a:extLst>
              <a:ext uri="{FF2B5EF4-FFF2-40B4-BE49-F238E27FC236}">
                <a16:creationId xmlns:a16="http://schemas.microsoft.com/office/drawing/2014/main" id="{2A515E2D-DA60-FC90-6A60-CA5EBCCD6401}"/>
              </a:ext>
            </a:extLst>
          </p:cNvPr>
          <p:cNvSpPr txBox="1"/>
          <p:nvPr/>
        </p:nvSpPr>
        <p:spPr>
          <a:xfrm>
            <a:off x="817757" y="4513231"/>
            <a:ext cx="543532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000" dirty="0"/>
              <a:t>Passive-to-active distillation:</a:t>
            </a:r>
            <a:endParaRPr kumimoji="1" lang="zh-CN" altLang="en-US" sz="2000" dirty="0"/>
          </a:p>
        </p:txBody>
      </p:sp>
    </p:spTree>
    <p:extLst>
      <p:ext uri="{BB962C8B-B14F-4D97-AF65-F5344CB8AC3E}">
        <p14:creationId xmlns:p14="http://schemas.microsoft.com/office/powerpoint/2010/main" val="19021085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3CC0B5-B6B1-D1DB-F471-11235ECC54F3}"/>
              </a:ext>
            </a:extLst>
          </p:cNvPr>
          <p:cNvSpPr>
            <a:spLocks noGrp="1"/>
          </p:cNvSpPr>
          <p:nvPr>
            <p:ph type="title"/>
          </p:nvPr>
        </p:nvSpPr>
        <p:spPr/>
        <p:txBody>
          <a:bodyPr>
            <a:normAutofit/>
          </a:bodyPr>
          <a:lstStyle/>
          <a:p>
            <a:r>
              <a:rPr kumimoji="1" lang="en-US" altLang="zh-CN" sz="4000" dirty="0"/>
              <a:t>Experiments:</a:t>
            </a:r>
            <a:r>
              <a:rPr kumimoji="1" lang="zh-CN" altLang="en-US" sz="4000" dirty="0"/>
              <a:t> </a:t>
            </a:r>
            <a:r>
              <a:rPr kumimoji="1" lang="en-US" altLang="zh-CN" sz="4000" dirty="0"/>
              <a:t>Privacy-Robustness Trade-off</a:t>
            </a:r>
            <a:endParaRPr kumimoji="1" lang="zh-CN" altLang="en-US" sz="4000" dirty="0"/>
          </a:p>
        </p:txBody>
      </p:sp>
      <p:sp>
        <p:nvSpPr>
          <p:cNvPr id="3" name="内容占位符 2">
            <a:extLst>
              <a:ext uri="{FF2B5EF4-FFF2-40B4-BE49-F238E27FC236}">
                <a16:creationId xmlns:a16="http://schemas.microsoft.com/office/drawing/2014/main" id="{354E6D24-0829-6640-8CF1-55C55CD5B31C}"/>
              </a:ext>
            </a:extLst>
          </p:cNvPr>
          <p:cNvSpPr>
            <a:spLocks noGrp="1"/>
          </p:cNvSpPr>
          <p:nvPr>
            <p:ph idx="1"/>
          </p:nvPr>
        </p:nvSpPr>
        <p:spPr>
          <a:xfrm>
            <a:off x="838200" y="1825625"/>
            <a:ext cx="10515600" cy="1435761"/>
          </a:xfrm>
        </p:spPr>
        <p:txBody>
          <a:bodyPr>
            <a:normAutofit/>
          </a:bodyPr>
          <a:lstStyle/>
          <a:p>
            <a:r>
              <a:rPr kumimoji="1" lang="en-US" altLang="zh-CN" sz="2200" dirty="0"/>
              <a:t>The comparative results of utility and privacy on four datasets.</a:t>
            </a:r>
          </a:p>
          <a:p>
            <a:r>
              <a:rPr kumimoji="1" lang="en-US" altLang="zh-CN" sz="2200" dirty="0"/>
              <a:t>CKD protects label privacy via CLC and improves robustness</a:t>
            </a:r>
            <a:r>
              <a:rPr kumimoji="1" lang="zh-CN" altLang="en-US" sz="2200" dirty="0"/>
              <a:t> </a:t>
            </a:r>
            <a:r>
              <a:rPr kumimoji="1" lang="en-US" altLang="zh-CN" sz="2200" dirty="0"/>
              <a:t>(utility) via distilling knowledge to the local model. </a:t>
            </a:r>
            <a:endParaRPr kumimoji="1" lang="zh-CN" altLang="en-US" sz="2200" dirty="0"/>
          </a:p>
        </p:txBody>
      </p:sp>
      <p:pic>
        <p:nvPicPr>
          <p:cNvPr id="5" name="图片 4">
            <a:extLst>
              <a:ext uri="{FF2B5EF4-FFF2-40B4-BE49-F238E27FC236}">
                <a16:creationId xmlns:a16="http://schemas.microsoft.com/office/drawing/2014/main" id="{5979A4DB-2686-CCBD-88FA-47F40860C275}"/>
              </a:ext>
            </a:extLst>
          </p:cNvPr>
          <p:cNvPicPr>
            <a:picLocks noChangeAspect="1"/>
          </p:cNvPicPr>
          <p:nvPr/>
        </p:nvPicPr>
        <p:blipFill>
          <a:blip r:embed="rId3"/>
          <a:stretch>
            <a:fillRect/>
          </a:stretch>
        </p:blipFill>
        <p:spPr>
          <a:xfrm>
            <a:off x="1685013" y="3596614"/>
            <a:ext cx="8660417" cy="2390718"/>
          </a:xfrm>
          <a:prstGeom prst="rect">
            <a:avLst/>
          </a:prstGeom>
        </p:spPr>
      </p:pic>
      <p:sp>
        <p:nvSpPr>
          <p:cNvPr id="4" name="灯片编号占位符 3">
            <a:extLst>
              <a:ext uri="{FF2B5EF4-FFF2-40B4-BE49-F238E27FC236}">
                <a16:creationId xmlns:a16="http://schemas.microsoft.com/office/drawing/2014/main" id="{3ED8800B-935A-7AE6-C26A-9173EE4F394A}"/>
              </a:ext>
            </a:extLst>
          </p:cNvPr>
          <p:cNvSpPr>
            <a:spLocks noGrp="1"/>
          </p:cNvSpPr>
          <p:nvPr>
            <p:ph type="sldNum" sz="quarter" idx="12"/>
          </p:nvPr>
        </p:nvSpPr>
        <p:spPr/>
        <p:txBody>
          <a:bodyPr/>
          <a:lstStyle/>
          <a:p>
            <a:fld id="{48D46A22-E014-804A-84FE-10C5E6310D15}" type="slidenum">
              <a:rPr kumimoji="1" lang="zh-CN" altLang="en-US" smtClean="0"/>
              <a:t>36</a:t>
            </a:fld>
            <a:endParaRPr kumimoji="1" lang="zh-CN" altLang="en-US"/>
          </a:p>
        </p:txBody>
      </p:sp>
    </p:spTree>
    <p:extLst>
      <p:ext uri="{BB962C8B-B14F-4D97-AF65-F5344CB8AC3E}">
        <p14:creationId xmlns:p14="http://schemas.microsoft.com/office/powerpoint/2010/main" val="41179215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688678-0033-008E-A18D-E0A2EC25F988}"/>
              </a:ext>
            </a:extLst>
          </p:cNvPr>
          <p:cNvSpPr>
            <a:spLocks noGrp="1"/>
          </p:cNvSpPr>
          <p:nvPr>
            <p:ph type="title"/>
          </p:nvPr>
        </p:nvSpPr>
        <p:spPr/>
        <p:txBody>
          <a:bodyPr>
            <a:normAutofit/>
          </a:bodyPr>
          <a:lstStyle/>
          <a:p>
            <a:r>
              <a:rPr kumimoji="1" lang="en-US" altLang="zh-CN" sz="4000" dirty="0"/>
              <a:t>Experiments:</a:t>
            </a:r>
            <a:r>
              <a:rPr kumimoji="1" lang="zh-CN" altLang="en-US" sz="4000" dirty="0"/>
              <a:t> </a:t>
            </a:r>
            <a:r>
              <a:rPr kumimoji="1" lang="en-US" altLang="zh-CN" sz="4000" dirty="0"/>
              <a:t>Impact of KD Losses</a:t>
            </a:r>
            <a:endParaRPr kumimoji="1" lang="zh-CN" altLang="en-US" sz="4000" dirty="0"/>
          </a:p>
        </p:txBody>
      </p:sp>
      <p:sp>
        <p:nvSpPr>
          <p:cNvPr id="3" name="内容占位符 2">
            <a:extLst>
              <a:ext uri="{FF2B5EF4-FFF2-40B4-BE49-F238E27FC236}">
                <a16:creationId xmlns:a16="http://schemas.microsoft.com/office/drawing/2014/main" id="{928AFFEE-030B-C9F4-EB52-083A1356C3CC}"/>
              </a:ext>
            </a:extLst>
          </p:cNvPr>
          <p:cNvSpPr>
            <a:spLocks noGrp="1"/>
          </p:cNvSpPr>
          <p:nvPr>
            <p:ph idx="1"/>
          </p:nvPr>
        </p:nvSpPr>
        <p:spPr>
          <a:xfrm>
            <a:off x="838200" y="2349314"/>
            <a:ext cx="5105796" cy="3337502"/>
          </a:xfrm>
        </p:spPr>
        <p:txBody>
          <a:bodyPr>
            <a:normAutofit/>
          </a:bodyPr>
          <a:lstStyle/>
          <a:p>
            <a:r>
              <a:rPr kumimoji="1" lang="en-US" altLang="zh-CN" sz="2200" dirty="0"/>
              <a:t>Passive-to-active KD: </a:t>
            </a:r>
          </a:p>
          <a:p>
            <a:pPr marL="457200" lvl="1" indent="0">
              <a:buNone/>
            </a:pPr>
            <a:r>
              <a:rPr kumimoji="1" lang="en-US" altLang="zh-CN" sz="2200" dirty="0"/>
              <a:t>Improve local utility and privacy by transferring complementary label knowledge. </a:t>
            </a:r>
          </a:p>
          <a:p>
            <a:r>
              <a:rPr kumimoji="1" lang="en-US" altLang="zh-CN" sz="2200" dirty="0"/>
              <a:t>Passive-to-passive KD: </a:t>
            </a:r>
          </a:p>
          <a:p>
            <a:pPr marL="457200" lvl="1" indent="0">
              <a:buNone/>
            </a:pPr>
            <a:r>
              <a:rPr kumimoji="1" lang="en-US" altLang="zh-CN" sz="2200" dirty="0"/>
              <a:t>Improve partially-aligned utility and decrease privacy.  Trade privacy for robustness. </a:t>
            </a:r>
            <a:endParaRPr kumimoji="1" lang="zh-CN" altLang="en-US" sz="2200" dirty="0"/>
          </a:p>
        </p:txBody>
      </p:sp>
      <p:pic>
        <p:nvPicPr>
          <p:cNvPr id="5" name="图片 4">
            <a:extLst>
              <a:ext uri="{FF2B5EF4-FFF2-40B4-BE49-F238E27FC236}">
                <a16:creationId xmlns:a16="http://schemas.microsoft.com/office/drawing/2014/main" id="{4F1CCE64-1406-796B-167A-9E60A4D574B2}"/>
              </a:ext>
            </a:extLst>
          </p:cNvPr>
          <p:cNvPicPr>
            <a:picLocks noChangeAspect="1"/>
          </p:cNvPicPr>
          <p:nvPr/>
        </p:nvPicPr>
        <p:blipFill>
          <a:blip r:embed="rId2"/>
          <a:stretch>
            <a:fillRect/>
          </a:stretch>
        </p:blipFill>
        <p:spPr>
          <a:xfrm>
            <a:off x="6248006" y="2349314"/>
            <a:ext cx="5105796" cy="2496376"/>
          </a:xfrm>
          <a:prstGeom prst="rect">
            <a:avLst/>
          </a:prstGeom>
        </p:spPr>
      </p:pic>
      <p:sp>
        <p:nvSpPr>
          <p:cNvPr id="4" name="灯片编号占位符 3">
            <a:extLst>
              <a:ext uri="{FF2B5EF4-FFF2-40B4-BE49-F238E27FC236}">
                <a16:creationId xmlns:a16="http://schemas.microsoft.com/office/drawing/2014/main" id="{3AC3C286-6288-B74A-0668-62BA6F187195}"/>
              </a:ext>
            </a:extLst>
          </p:cNvPr>
          <p:cNvSpPr>
            <a:spLocks noGrp="1"/>
          </p:cNvSpPr>
          <p:nvPr>
            <p:ph type="sldNum" sz="quarter" idx="12"/>
          </p:nvPr>
        </p:nvSpPr>
        <p:spPr/>
        <p:txBody>
          <a:bodyPr/>
          <a:lstStyle/>
          <a:p>
            <a:fld id="{48D46A22-E014-804A-84FE-10C5E6310D15}" type="slidenum">
              <a:rPr kumimoji="1" lang="zh-CN" altLang="en-US" smtClean="0"/>
              <a:t>37</a:t>
            </a:fld>
            <a:endParaRPr kumimoji="1" lang="zh-CN" altLang="en-US"/>
          </a:p>
        </p:txBody>
      </p:sp>
    </p:spTree>
    <p:extLst>
      <p:ext uri="{BB962C8B-B14F-4D97-AF65-F5344CB8AC3E}">
        <p14:creationId xmlns:p14="http://schemas.microsoft.com/office/powerpoint/2010/main" val="2285199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436D98-00AE-A14B-C7C2-819F48A99359}"/>
              </a:ext>
            </a:extLst>
          </p:cNvPr>
          <p:cNvSpPr>
            <a:spLocks noGrp="1"/>
          </p:cNvSpPr>
          <p:nvPr>
            <p:ph type="title"/>
          </p:nvPr>
        </p:nvSpPr>
        <p:spPr/>
        <p:txBody>
          <a:bodyPr>
            <a:normAutofit/>
          </a:bodyPr>
          <a:lstStyle/>
          <a:p>
            <a:r>
              <a:rPr kumimoji="1" lang="en-US" altLang="zh-CN" sz="4000" dirty="0"/>
              <a:t>Conclusion</a:t>
            </a:r>
            <a:endParaRPr kumimoji="1" lang="zh-CN" altLang="en-US" sz="4000" dirty="0"/>
          </a:p>
        </p:txBody>
      </p:sp>
      <p:sp>
        <p:nvSpPr>
          <p:cNvPr id="3" name="内容占位符 2">
            <a:extLst>
              <a:ext uri="{FF2B5EF4-FFF2-40B4-BE49-F238E27FC236}">
                <a16:creationId xmlns:a16="http://schemas.microsoft.com/office/drawing/2014/main" id="{EC8D9386-0D14-01DA-2CAD-10D669A40F93}"/>
              </a:ext>
            </a:extLst>
          </p:cNvPr>
          <p:cNvSpPr>
            <a:spLocks noGrp="1"/>
          </p:cNvSpPr>
          <p:nvPr>
            <p:ph idx="1"/>
          </p:nvPr>
        </p:nvSpPr>
        <p:spPr>
          <a:xfrm>
            <a:off x="838201" y="1825625"/>
            <a:ext cx="10515600" cy="4351338"/>
          </a:xfrm>
        </p:spPr>
        <p:txBody>
          <a:bodyPr>
            <a:normAutofit/>
          </a:bodyPr>
          <a:lstStyle/>
          <a:p>
            <a:r>
              <a:rPr kumimoji="1" lang="en-US" altLang="zh-CN" sz="2400" dirty="0"/>
              <a:t>Key insight:</a:t>
            </a:r>
            <a:r>
              <a:rPr kumimoji="1" lang="zh-CN" altLang="en-US" sz="2400" dirty="0"/>
              <a:t> </a:t>
            </a:r>
            <a:r>
              <a:rPr kumimoji="1" lang="en-US" altLang="zh-CN" sz="2400" dirty="0"/>
              <a:t>In</a:t>
            </a:r>
            <a:r>
              <a:rPr kumimoji="1" lang="zh-CN" altLang="en-US" sz="2400" dirty="0"/>
              <a:t> </a:t>
            </a:r>
            <a:r>
              <a:rPr kumimoji="1" lang="en-US" altLang="zh-CN" sz="2400" dirty="0"/>
              <a:t>VFL, passive parties should only learn and transfer the</a:t>
            </a:r>
            <a:r>
              <a:rPr kumimoji="1" lang="zh-CN" altLang="en-US" sz="2400" dirty="0"/>
              <a:t> </a:t>
            </a:r>
            <a:r>
              <a:rPr kumimoji="1" lang="en-US" altLang="zh-CN" sz="2400" dirty="0"/>
              <a:t>“complementary label information”, which is</a:t>
            </a:r>
            <a:r>
              <a:rPr kumimoji="1" lang="zh-CN" altLang="en-US" sz="2400" dirty="0"/>
              <a:t> </a:t>
            </a:r>
            <a:r>
              <a:rPr kumimoji="1" lang="en-US" altLang="zh-CN" sz="2400" b="1" dirty="0"/>
              <a:t>minimum-necessary</a:t>
            </a:r>
            <a:r>
              <a:rPr kumimoji="1" lang="zh-CN" altLang="en-US" sz="2400" dirty="0"/>
              <a:t> </a:t>
            </a:r>
            <a:r>
              <a:rPr kumimoji="1" lang="en-US" altLang="zh-CN" sz="2400" dirty="0"/>
              <a:t>and not</a:t>
            </a:r>
            <a:r>
              <a:rPr kumimoji="1" lang="zh-CN" altLang="en-US" sz="2400" dirty="0"/>
              <a:t> </a:t>
            </a:r>
            <a:r>
              <a:rPr kumimoji="1" lang="en-US" altLang="zh-CN" sz="2400" dirty="0"/>
              <a:t>learned by the active party’s local</a:t>
            </a:r>
            <a:r>
              <a:rPr kumimoji="1" lang="zh-CN" altLang="en-US" sz="2400" dirty="0"/>
              <a:t> </a:t>
            </a:r>
            <a:r>
              <a:rPr kumimoji="1" lang="en-US" altLang="zh-CN" sz="2400" dirty="0"/>
              <a:t>model. </a:t>
            </a:r>
          </a:p>
          <a:p>
            <a:endParaRPr kumimoji="1" lang="en-US" altLang="zh-CN" sz="2400" dirty="0"/>
          </a:p>
          <a:p>
            <a:pPr marL="0" indent="0">
              <a:buNone/>
            </a:pPr>
            <a:r>
              <a:rPr kumimoji="1" lang="en-US" altLang="zh-CN" sz="2400" dirty="0"/>
              <a:t>Contributions:</a:t>
            </a:r>
          </a:p>
          <a:p>
            <a:r>
              <a:rPr kumimoji="1" lang="en-US" altLang="zh-CN" sz="2400" dirty="0"/>
              <a:t>We introduce the Complementary Label Coding (CLC) that</a:t>
            </a:r>
            <a:r>
              <a:rPr kumimoji="1" lang="zh-CN" altLang="en-US" sz="2400" dirty="0"/>
              <a:t> </a:t>
            </a:r>
            <a:r>
              <a:rPr kumimoji="1" lang="en-US" altLang="zh-CN" sz="2400" dirty="0"/>
              <a:t>generates</a:t>
            </a:r>
            <a:r>
              <a:rPr kumimoji="1" lang="zh-CN" altLang="en-US" sz="2400" dirty="0"/>
              <a:t> </a:t>
            </a:r>
            <a:r>
              <a:rPr kumimoji="1" lang="en-US" altLang="zh-CN" sz="2400" dirty="0"/>
              <a:t>re-weighted</a:t>
            </a:r>
            <a:r>
              <a:rPr kumimoji="1" lang="zh-CN" altLang="en-US" sz="2400" dirty="0"/>
              <a:t> </a:t>
            </a:r>
            <a:r>
              <a:rPr kumimoji="1" lang="en-US" altLang="zh-CN" sz="2400" dirty="0"/>
              <a:t>pseudo-residuals for label privacy protection.</a:t>
            </a:r>
          </a:p>
          <a:p>
            <a:r>
              <a:rPr kumimoji="1" lang="en-US" altLang="zh-CN" sz="2400" dirty="0"/>
              <a:t>We propose Complementary Knowledge Distillation (CKD) to </a:t>
            </a:r>
            <a:r>
              <a:rPr kumimoji="1" lang="en-US" altLang="zh-CN" sz="2400" b="1" dirty="0"/>
              <a:t>transfer</a:t>
            </a:r>
            <a:r>
              <a:rPr kumimoji="1" lang="en-US" altLang="zh-CN" sz="2400" dirty="0"/>
              <a:t> complementary label knowledge to improve robustness.</a:t>
            </a:r>
          </a:p>
        </p:txBody>
      </p:sp>
      <p:sp>
        <p:nvSpPr>
          <p:cNvPr id="4" name="灯片编号占位符 3">
            <a:extLst>
              <a:ext uri="{FF2B5EF4-FFF2-40B4-BE49-F238E27FC236}">
                <a16:creationId xmlns:a16="http://schemas.microsoft.com/office/drawing/2014/main" id="{49E972A1-59E3-2A3E-3D5E-862CC5CF72F5}"/>
              </a:ext>
            </a:extLst>
          </p:cNvPr>
          <p:cNvSpPr>
            <a:spLocks noGrp="1"/>
          </p:cNvSpPr>
          <p:nvPr>
            <p:ph type="sldNum" sz="quarter" idx="12"/>
          </p:nvPr>
        </p:nvSpPr>
        <p:spPr/>
        <p:txBody>
          <a:bodyPr/>
          <a:lstStyle/>
          <a:p>
            <a:fld id="{48D46A22-E014-804A-84FE-10C5E6310D15}" type="slidenum">
              <a:rPr kumimoji="1" lang="zh-CN" altLang="en-US" smtClean="0"/>
              <a:t>38</a:t>
            </a:fld>
            <a:endParaRPr kumimoji="1" lang="zh-CN" altLang="en-US"/>
          </a:p>
        </p:txBody>
      </p:sp>
    </p:spTree>
    <p:extLst>
      <p:ext uri="{BB962C8B-B14F-4D97-AF65-F5344CB8AC3E}">
        <p14:creationId xmlns:p14="http://schemas.microsoft.com/office/powerpoint/2010/main" val="3516878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575F8-1ED0-2AC8-72ED-B3F6480AC8B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2C25D756-CB56-4C44-D146-B09944A66010}"/>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87F82C67-9ED1-1583-97B4-8CE30A6B324C}"/>
              </a:ext>
            </a:extLst>
          </p:cNvPr>
          <p:cNvSpPr txBox="1"/>
          <p:nvPr/>
        </p:nvSpPr>
        <p:spPr>
          <a:xfrm flipH="1">
            <a:off x="1398131" y="1416114"/>
            <a:ext cx="9395734" cy="954107"/>
          </a:xfrm>
          <a:prstGeom prst="rect">
            <a:avLst/>
          </a:prstGeom>
          <a:noFill/>
        </p:spPr>
        <p:txBody>
          <a:bodyPr wrap="square" rtlCol="0">
            <a:spAutoFit/>
          </a:bodyPr>
          <a:lstStyle/>
          <a:p>
            <a:r>
              <a:rPr lang="en-US" altLang="zh-CN" sz="2800" b="1" dirty="0">
                <a:solidFill>
                  <a:srgbClr val="D09B2C"/>
                </a:solidFill>
              </a:rPr>
              <a:t>5. VFDC:</a:t>
            </a:r>
            <a:r>
              <a:rPr lang="zh-CN" altLang="en-US" sz="2800" b="1" dirty="0">
                <a:solidFill>
                  <a:srgbClr val="D09B2C"/>
                </a:solidFill>
              </a:rPr>
              <a:t> </a:t>
            </a:r>
            <a:r>
              <a:rPr lang="en-US" altLang="zh-CN" sz="2800" b="1" dirty="0">
                <a:solidFill>
                  <a:srgbClr val="D09B2C"/>
                </a:solidFill>
              </a:rPr>
              <a:t>Secure Dataset Condensation for Privacy-Preserving and Efficient VFL</a:t>
            </a:r>
          </a:p>
        </p:txBody>
      </p:sp>
      <p:cxnSp>
        <p:nvCxnSpPr>
          <p:cNvPr id="211" name="直接连接符 210">
            <a:extLst>
              <a:ext uri="{FF2B5EF4-FFF2-40B4-BE49-F238E27FC236}">
                <a16:creationId xmlns:a16="http://schemas.microsoft.com/office/drawing/2014/main" id="{F86AC4E0-70E3-5F6F-BE16-5C486F3D108D}"/>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A5F1E8B4-7718-1FBC-AE31-B6951FB50A2A}"/>
              </a:ext>
            </a:extLst>
          </p:cNvPr>
          <p:cNvSpPr>
            <a:spLocks noGrp="1"/>
          </p:cNvSpPr>
          <p:nvPr>
            <p:ph type="sldNum" sz="quarter" idx="12"/>
          </p:nvPr>
        </p:nvSpPr>
        <p:spPr/>
        <p:txBody>
          <a:bodyPr/>
          <a:lstStyle/>
          <a:p>
            <a:fld id="{655BFCAE-ED40-45A8-B1AB-06AF831E9D67}" type="slidenum">
              <a:rPr lang="zh-CN" altLang="en-US" smtClean="0"/>
              <a:t>39</a:t>
            </a:fld>
            <a:endParaRPr lang="zh-CN" altLang="en-US" dirty="0"/>
          </a:p>
        </p:txBody>
      </p:sp>
      <p:pic>
        <p:nvPicPr>
          <p:cNvPr id="6" name="图片 5">
            <a:extLst>
              <a:ext uri="{FF2B5EF4-FFF2-40B4-BE49-F238E27FC236}">
                <a16:creationId xmlns:a16="http://schemas.microsoft.com/office/drawing/2014/main" id="{88730F07-2336-0B2A-7F26-FE5441517A85}"/>
              </a:ext>
            </a:extLst>
          </p:cNvPr>
          <p:cNvPicPr>
            <a:picLocks noChangeAspect="1"/>
          </p:cNvPicPr>
          <p:nvPr/>
        </p:nvPicPr>
        <p:blipFill>
          <a:blip r:embed="rId3"/>
          <a:stretch>
            <a:fillRect/>
          </a:stretch>
        </p:blipFill>
        <p:spPr>
          <a:xfrm>
            <a:off x="2316921" y="2537378"/>
            <a:ext cx="7558150" cy="4180393"/>
          </a:xfrm>
          <a:prstGeom prst="rect">
            <a:avLst/>
          </a:prstGeom>
        </p:spPr>
      </p:pic>
    </p:spTree>
    <p:extLst>
      <p:ext uri="{BB962C8B-B14F-4D97-AF65-F5344CB8AC3E}">
        <p14:creationId xmlns:p14="http://schemas.microsoft.com/office/powerpoint/2010/main" val="3951452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8FBA13-70C5-5443-8AB2-06AE2099F0D7}"/>
              </a:ext>
            </a:extLst>
          </p:cNvPr>
          <p:cNvSpPr>
            <a:spLocks noGrp="1"/>
          </p:cNvSpPr>
          <p:nvPr>
            <p:ph type="title"/>
          </p:nvPr>
        </p:nvSpPr>
        <p:spPr/>
        <p:txBody>
          <a:bodyPr/>
          <a:lstStyle/>
          <a:p>
            <a:r>
              <a:rPr kumimoji="1" lang="en-US" altLang="zh-CN" dirty="0"/>
              <a:t>Background</a:t>
            </a:r>
            <a:endParaRPr kumimoji="1" lang="zh-CN" altLang="en-US" dirty="0"/>
          </a:p>
        </p:txBody>
      </p:sp>
      <p:sp>
        <p:nvSpPr>
          <p:cNvPr id="3" name="内容占位符 2">
            <a:extLst>
              <a:ext uri="{FF2B5EF4-FFF2-40B4-BE49-F238E27FC236}">
                <a16:creationId xmlns:a16="http://schemas.microsoft.com/office/drawing/2014/main" id="{97B80790-0718-5648-8BA4-3A4B53FF9515}"/>
              </a:ext>
            </a:extLst>
          </p:cNvPr>
          <p:cNvSpPr>
            <a:spLocks noGrp="1"/>
          </p:cNvSpPr>
          <p:nvPr>
            <p:ph idx="1"/>
          </p:nvPr>
        </p:nvSpPr>
        <p:spPr>
          <a:xfrm>
            <a:off x="838200" y="1609058"/>
            <a:ext cx="10515600" cy="2855705"/>
          </a:xfrm>
        </p:spPr>
        <p:txBody>
          <a:bodyPr>
            <a:normAutofit/>
          </a:bodyPr>
          <a:lstStyle/>
          <a:p>
            <a:r>
              <a:rPr lang="en-US" altLang="zh-CN" sz="2400" dirty="0"/>
              <a:t>Federated Learning</a:t>
            </a:r>
            <a:r>
              <a:rPr lang="zh-CN" altLang="en-US" sz="2400" dirty="0"/>
              <a:t> </a:t>
            </a:r>
            <a:r>
              <a:rPr lang="en-US" altLang="zh-CN" sz="2400" dirty="0"/>
              <a:t>[</a:t>
            </a:r>
            <a:r>
              <a:rPr kumimoji="1" lang="en-US" altLang="zh-CN" sz="2400" dirty="0"/>
              <a:t>McMahan</a:t>
            </a:r>
            <a:r>
              <a:rPr kumimoji="1" lang="zh-CN" altLang="en-US" sz="2400" dirty="0"/>
              <a:t> </a:t>
            </a:r>
            <a:r>
              <a:rPr kumimoji="1" lang="en-US" altLang="zh-CN" sz="2400" dirty="0"/>
              <a:t>et</a:t>
            </a:r>
            <a:r>
              <a:rPr kumimoji="1" lang="zh-CN" altLang="en-US" sz="2400" dirty="0"/>
              <a:t> </a:t>
            </a:r>
            <a:r>
              <a:rPr kumimoji="1" lang="en-US" altLang="zh-CN" sz="2400" dirty="0"/>
              <a:t>al.,</a:t>
            </a:r>
            <a:r>
              <a:rPr kumimoji="1" lang="zh-CN" altLang="en-US" sz="2400" dirty="0"/>
              <a:t> </a:t>
            </a:r>
            <a:r>
              <a:rPr kumimoji="1" lang="en-US" altLang="zh-CN" sz="2400" dirty="0"/>
              <a:t>2016</a:t>
            </a:r>
            <a:r>
              <a:rPr lang="en-US" altLang="zh-CN" sz="2400" dirty="0"/>
              <a:t>] is a paradigm that enables learning from </a:t>
            </a:r>
            <a:r>
              <a:rPr lang="en-US" altLang="zh-CN" sz="2400" dirty="0">
                <a:solidFill>
                  <a:srgbClr val="D09B2C"/>
                </a:solidFill>
              </a:rPr>
              <a:t>separated parties</a:t>
            </a:r>
            <a:r>
              <a:rPr lang="en-US" altLang="zh-CN" sz="2400" dirty="0"/>
              <a:t> in a </a:t>
            </a:r>
            <a:r>
              <a:rPr lang="en-US" altLang="zh-CN" sz="2400" dirty="0">
                <a:solidFill>
                  <a:srgbClr val="D09B2C"/>
                </a:solidFill>
              </a:rPr>
              <a:t>privacy-preserving</a:t>
            </a:r>
            <a:r>
              <a:rPr lang="en-US" altLang="zh-CN" sz="2400" dirty="0"/>
              <a:t> manner. </a:t>
            </a:r>
          </a:p>
          <a:p>
            <a:pPr lvl="1">
              <a:lnSpc>
                <a:spcPct val="100000"/>
              </a:lnSpc>
            </a:pPr>
            <a:r>
              <a:rPr kumimoji="1" lang="en-US" altLang="zh-CN" dirty="0"/>
              <a:t>Data are</a:t>
            </a:r>
            <a:r>
              <a:rPr kumimoji="1" lang="zh-CN" altLang="en-US" dirty="0"/>
              <a:t> </a:t>
            </a:r>
            <a:r>
              <a:rPr kumimoji="1" lang="en-US" altLang="zh-CN" dirty="0"/>
              <a:t>distributed</a:t>
            </a:r>
            <a:r>
              <a:rPr kumimoji="1" lang="zh-CN" altLang="en-US" dirty="0"/>
              <a:t> </a:t>
            </a:r>
            <a:r>
              <a:rPr kumimoji="1" lang="en-US" altLang="zh-CN" dirty="0"/>
              <a:t>and privacy-sensitive.</a:t>
            </a:r>
          </a:p>
          <a:p>
            <a:pPr lvl="1">
              <a:lnSpc>
                <a:spcPct val="100000"/>
              </a:lnSpc>
            </a:pPr>
            <a:r>
              <a:rPr kumimoji="1" lang="en-US" altLang="zh-CN" dirty="0"/>
              <a:t>Labeled data are insufficient in each single party.</a:t>
            </a:r>
          </a:p>
          <a:p>
            <a:r>
              <a:rPr lang="en-US" altLang="zh-CN" sz="2400" dirty="0"/>
              <a:t>Vertical</a:t>
            </a:r>
            <a:r>
              <a:rPr lang="zh-CN" altLang="en-US" sz="2400" dirty="0"/>
              <a:t> </a:t>
            </a:r>
            <a:r>
              <a:rPr lang="en-US" altLang="zh-CN" sz="2400" dirty="0"/>
              <a:t>Federated Learning</a:t>
            </a:r>
            <a:r>
              <a:rPr lang="zh-CN" altLang="en-US" sz="2400" dirty="0"/>
              <a:t> </a:t>
            </a:r>
            <a:r>
              <a:rPr lang="en-US" altLang="zh-CN" sz="2400" dirty="0"/>
              <a:t>(VFL) was proposed by</a:t>
            </a:r>
            <a:r>
              <a:rPr lang="zh-CN" altLang="en-US" sz="2400" dirty="0"/>
              <a:t> </a:t>
            </a:r>
            <a:r>
              <a:rPr lang="en-US" altLang="zh-CN" sz="2400" dirty="0"/>
              <a:t>[Yang et al., 2019].</a:t>
            </a:r>
          </a:p>
          <a:p>
            <a:pPr lvl="1"/>
            <a:r>
              <a:rPr lang="en-US" altLang="zh-CN" dirty="0"/>
              <a:t>Different</a:t>
            </a:r>
            <a:r>
              <a:rPr lang="zh-CN" altLang="en-US" dirty="0"/>
              <a:t> </a:t>
            </a:r>
            <a:r>
              <a:rPr lang="en-US" altLang="zh-CN" dirty="0"/>
              <a:t>feature</a:t>
            </a:r>
            <a:r>
              <a:rPr lang="zh-CN" altLang="en-US" dirty="0"/>
              <a:t> </a:t>
            </a:r>
            <a:r>
              <a:rPr lang="en-US" altLang="zh-CN" dirty="0"/>
              <a:t>spaces</a:t>
            </a:r>
            <a:r>
              <a:rPr lang="zh-CN" altLang="en-US" dirty="0"/>
              <a:t> </a:t>
            </a:r>
            <a:r>
              <a:rPr lang="en-US" altLang="zh-CN" dirty="0"/>
              <a:t>in</a:t>
            </a:r>
            <a:r>
              <a:rPr lang="zh-CN" altLang="en-US" dirty="0"/>
              <a:t> </a:t>
            </a:r>
            <a:r>
              <a:rPr lang="en-US" altLang="zh-CN" dirty="0"/>
              <a:t>each</a:t>
            </a:r>
            <a:r>
              <a:rPr lang="zh-CN" altLang="en-US" dirty="0"/>
              <a:t> </a:t>
            </a:r>
            <a:r>
              <a:rPr lang="en-US" altLang="zh-CN" dirty="0"/>
              <a:t>party.</a:t>
            </a:r>
          </a:p>
          <a:p>
            <a:pPr lvl="1"/>
            <a:r>
              <a:rPr lang="en-US" altLang="zh-CN" dirty="0"/>
              <a:t>Common</a:t>
            </a:r>
            <a:r>
              <a:rPr lang="zh-CN" altLang="en-US" dirty="0"/>
              <a:t> </a:t>
            </a:r>
            <a:r>
              <a:rPr lang="en-US" altLang="zh-CN" dirty="0"/>
              <a:t>in</a:t>
            </a:r>
            <a:r>
              <a:rPr lang="zh-CN" altLang="en-US" dirty="0"/>
              <a:t> </a:t>
            </a:r>
            <a:r>
              <a:rPr lang="en-US" altLang="zh-CN" dirty="0"/>
              <a:t>cross-enterprise scenarios.</a:t>
            </a:r>
          </a:p>
        </p:txBody>
      </p:sp>
      <p:sp>
        <p:nvSpPr>
          <p:cNvPr id="4" name="灯片编号占位符 3">
            <a:extLst>
              <a:ext uri="{FF2B5EF4-FFF2-40B4-BE49-F238E27FC236}">
                <a16:creationId xmlns:a16="http://schemas.microsoft.com/office/drawing/2014/main" id="{4E0EA686-83C5-B845-A19B-BB0102D7E04E}"/>
              </a:ext>
            </a:extLst>
          </p:cNvPr>
          <p:cNvSpPr>
            <a:spLocks noGrp="1"/>
          </p:cNvSpPr>
          <p:nvPr>
            <p:ph type="sldNum" sz="quarter" idx="12"/>
          </p:nvPr>
        </p:nvSpPr>
        <p:spPr/>
        <p:txBody>
          <a:bodyPr/>
          <a:lstStyle/>
          <a:p>
            <a:fld id="{E8A41ABE-4B4A-A44C-B1E4-B43F2FA3ED3C}" type="slidenum">
              <a:rPr lang="en-US" smtClean="0"/>
              <a:t>4</a:t>
            </a:fld>
            <a:endParaRPr lang="en-US"/>
          </a:p>
        </p:txBody>
      </p:sp>
      <p:sp>
        <p:nvSpPr>
          <p:cNvPr id="7" name="文本框 6">
            <a:extLst>
              <a:ext uri="{FF2B5EF4-FFF2-40B4-BE49-F238E27FC236}">
                <a16:creationId xmlns:a16="http://schemas.microsoft.com/office/drawing/2014/main" id="{6049F2D0-EC09-342D-8E4A-35736D4543CE}"/>
              </a:ext>
            </a:extLst>
          </p:cNvPr>
          <p:cNvSpPr txBox="1"/>
          <p:nvPr/>
        </p:nvSpPr>
        <p:spPr>
          <a:xfrm>
            <a:off x="654090" y="6442256"/>
            <a:ext cx="11167796" cy="461665"/>
          </a:xfrm>
          <a:prstGeom prst="rect">
            <a:avLst/>
          </a:prstGeom>
          <a:noFill/>
        </p:spPr>
        <p:txBody>
          <a:bodyPr wrap="square" rtlCol="0">
            <a:spAutoFit/>
          </a:bodyPr>
          <a:lstStyle/>
          <a:p>
            <a:r>
              <a:rPr kumimoji="1" lang="en-US" altLang="zh-CN" sz="1200" dirty="0">
                <a:solidFill>
                  <a:schemeClr val="tx1">
                    <a:lumMod val="65000"/>
                    <a:lumOff val="35000"/>
                  </a:schemeClr>
                </a:solidFill>
              </a:rPr>
              <a:t>H. Brendan McMahan, Eider Moore, Daniel Ramage, and Blaise </a:t>
            </a:r>
            <a:r>
              <a:rPr kumimoji="1" lang="en-US" altLang="zh-CN" sz="1200" dirty="0" err="1">
                <a:solidFill>
                  <a:schemeClr val="tx1">
                    <a:lumMod val="65000"/>
                    <a:lumOff val="35000"/>
                  </a:schemeClr>
                </a:solidFill>
              </a:rPr>
              <a:t>Agüeray</a:t>
            </a:r>
            <a:r>
              <a:rPr kumimoji="1" lang="en-US" altLang="zh-CN" sz="1200" dirty="0">
                <a:solidFill>
                  <a:schemeClr val="tx1">
                    <a:lumMod val="65000"/>
                    <a:lumOff val="35000"/>
                  </a:schemeClr>
                </a:solidFill>
              </a:rPr>
              <a:t> </a:t>
            </a:r>
            <a:r>
              <a:rPr kumimoji="1" lang="en-US" altLang="zh-CN" sz="1200" dirty="0" err="1">
                <a:solidFill>
                  <a:schemeClr val="tx1">
                    <a:lumMod val="65000"/>
                    <a:lumOff val="35000"/>
                  </a:schemeClr>
                </a:solidFill>
              </a:rPr>
              <a:t>Arcas</a:t>
            </a:r>
            <a:r>
              <a:rPr kumimoji="1" lang="en-US" altLang="zh-CN" sz="1200" dirty="0">
                <a:solidFill>
                  <a:schemeClr val="tx1">
                    <a:lumMod val="65000"/>
                    <a:lumOff val="35000"/>
                  </a:schemeClr>
                </a:solidFill>
              </a:rPr>
              <a:t>. Federated learning of deep networks using model averaging. </a:t>
            </a:r>
            <a:r>
              <a:rPr kumimoji="1" lang="en-US" altLang="zh-CN" sz="1200" dirty="0" err="1">
                <a:solidFill>
                  <a:schemeClr val="tx1">
                    <a:lumMod val="65000"/>
                    <a:lumOff val="35000"/>
                  </a:schemeClr>
                </a:solidFill>
              </a:rPr>
              <a:t>CoRR,abs</a:t>
            </a:r>
            <a:r>
              <a:rPr kumimoji="1" lang="en-US" altLang="zh-CN" sz="1200" dirty="0">
                <a:solidFill>
                  <a:schemeClr val="tx1">
                    <a:lumMod val="65000"/>
                    <a:lumOff val="35000"/>
                  </a:schemeClr>
                </a:solidFill>
              </a:rPr>
              <a:t>/1602.05629, 2016.</a:t>
            </a:r>
          </a:p>
          <a:p>
            <a:r>
              <a:rPr kumimoji="1" lang="en-US" altLang="zh-CN" sz="1200" dirty="0"/>
              <a:t>Qiang Yang, Yang Liu, </a:t>
            </a:r>
            <a:r>
              <a:rPr kumimoji="1" lang="en-US" altLang="zh-CN" sz="1200" dirty="0" err="1"/>
              <a:t>Tianjian</a:t>
            </a:r>
            <a:r>
              <a:rPr kumimoji="1" lang="en-US" altLang="zh-CN" sz="1200" dirty="0"/>
              <a:t> Chen, and </a:t>
            </a:r>
            <a:r>
              <a:rPr kumimoji="1" lang="en-US" altLang="zh-CN" sz="1200" dirty="0" err="1"/>
              <a:t>Yongxin</a:t>
            </a:r>
            <a:r>
              <a:rPr kumimoji="1" lang="en-US" altLang="zh-CN" sz="1200" dirty="0"/>
              <a:t> Tong. Federated machine learning: Concept and applications. ACM Trans. </a:t>
            </a:r>
            <a:r>
              <a:rPr kumimoji="1" lang="en-US" altLang="zh-CN" sz="1200" dirty="0" err="1"/>
              <a:t>Intell</a:t>
            </a:r>
            <a:r>
              <a:rPr kumimoji="1" lang="en-US" altLang="zh-CN" sz="1200" dirty="0"/>
              <a:t>. Syst. Technol., 10(2), Jan 2019. </a:t>
            </a:r>
          </a:p>
        </p:txBody>
      </p:sp>
      <p:pic>
        <p:nvPicPr>
          <p:cNvPr id="28" name="图片 27" descr="电脑键盘&#10;&#10;中度可信度描述已自动生成">
            <a:extLst>
              <a:ext uri="{FF2B5EF4-FFF2-40B4-BE49-F238E27FC236}">
                <a16:creationId xmlns:a16="http://schemas.microsoft.com/office/drawing/2014/main" id="{00B37FCC-968E-8328-4D47-FBDB9F765A93}"/>
              </a:ext>
            </a:extLst>
          </p:cNvPr>
          <p:cNvPicPr>
            <a:picLocks noChangeAspect="1"/>
          </p:cNvPicPr>
          <p:nvPr/>
        </p:nvPicPr>
        <p:blipFill>
          <a:blip r:embed="rId3"/>
          <a:stretch>
            <a:fillRect/>
          </a:stretch>
        </p:blipFill>
        <p:spPr>
          <a:xfrm>
            <a:off x="3126302" y="4538428"/>
            <a:ext cx="5939395" cy="1830162"/>
          </a:xfrm>
          <a:prstGeom prst="rect">
            <a:avLst/>
          </a:prstGeom>
        </p:spPr>
      </p:pic>
      <p:sp>
        <p:nvSpPr>
          <p:cNvPr id="5" name="文本框 4">
            <a:extLst>
              <a:ext uri="{FF2B5EF4-FFF2-40B4-BE49-F238E27FC236}">
                <a16:creationId xmlns:a16="http://schemas.microsoft.com/office/drawing/2014/main" id="{4467054D-147C-6835-767C-EE4A0522F22B}"/>
              </a:ext>
            </a:extLst>
          </p:cNvPr>
          <p:cNvSpPr txBox="1"/>
          <p:nvPr/>
        </p:nvSpPr>
        <p:spPr>
          <a:xfrm>
            <a:off x="9007813" y="6147881"/>
            <a:ext cx="0" cy="0"/>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endParaRPr kumimoji="0" lang="zh-CN" altLang="en-US"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438333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6BB7F2-4DCE-67A4-459B-520B3850121C}"/>
              </a:ext>
            </a:extLst>
          </p:cNvPr>
          <p:cNvSpPr>
            <a:spLocks noGrp="1"/>
          </p:cNvSpPr>
          <p:nvPr>
            <p:ph type="title"/>
          </p:nvPr>
        </p:nvSpPr>
        <p:spPr/>
        <p:txBody>
          <a:bodyPr/>
          <a:lstStyle/>
          <a:p>
            <a:r>
              <a:rPr kumimoji="1" lang="en-US" altLang="zh-CN" dirty="0"/>
              <a:t>Motivation</a:t>
            </a:r>
            <a:endParaRPr kumimoji="1" lang="zh-CN" altLang="en-US" dirty="0"/>
          </a:p>
        </p:txBody>
      </p:sp>
      <p:sp>
        <p:nvSpPr>
          <p:cNvPr id="4" name="灯片编号占位符 3">
            <a:extLst>
              <a:ext uri="{FF2B5EF4-FFF2-40B4-BE49-F238E27FC236}">
                <a16:creationId xmlns:a16="http://schemas.microsoft.com/office/drawing/2014/main" id="{8CEE42D6-4F3A-7450-F8FB-EBAE95B4E6D4}"/>
              </a:ext>
            </a:extLst>
          </p:cNvPr>
          <p:cNvSpPr>
            <a:spLocks noGrp="1"/>
          </p:cNvSpPr>
          <p:nvPr>
            <p:ph type="sldNum" sz="quarter" idx="12"/>
          </p:nvPr>
        </p:nvSpPr>
        <p:spPr/>
        <p:txBody>
          <a:bodyPr/>
          <a:lstStyle/>
          <a:p>
            <a:fld id="{E8A41ABE-4B4A-A44C-B1E4-B43F2FA3ED3C}" type="slidenum">
              <a:rPr lang="en-US" smtClean="0"/>
              <a:t>40</a:t>
            </a:fld>
            <a:endParaRPr lang="en-US" dirty="0"/>
          </a:p>
        </p:txBody>
      </p:sp>
      <p:sp>
        <p:nvSpPr>
          <p:cNvPr id="7" name="内容占位符 5">
            <a:extLst>
              <a:ext uri="{FF2B5EF4-FFF2-40B4-BE49-F238E27FC236}">
                <a16:creationId xmlns:a16="http://schemas.microsoft.com/office/drawing/2014/main" id="{21B9B218-9492-AF2C-259A-A485B18A9EAD}"/>
              </a:ext>
            </a:extLst>
          </p:cNvPr>
          <p:cNvSpPr txBox="1">
            <a:spLocks/>
          </p:cNvSpPr>
          <p:nvPr/>
        </p:nvSpPr>
        <p:spPr>
          <a:xfrm>
            <a:off x="644820" y="1774421"/>
            <a:ext cx="4789778" cy="42955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Vanilla</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VFL</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methods</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train</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models</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on</a:t>
            </a:r>
            <a:r>
              <a:rPr kumimoji="0" lang="zh-CN" altLang="en-US"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 </a:t>
            </a:r>
            <a:r>
              <a:rPr kumimoji="0" lang="en-US" altLang="zh-CN" sz="24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entire</a:t>
            </a:r>
            <a:r>
              <a:rPr kumimoji="0" lang="zh-CN" altLang="en-US" sz="24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real</a:t>
            </a:r>
            <a:r>
              <a:rPr kumimoji="0" lang="zh-CN" altLang="en-US" sz="24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dataset.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ysClr val="windowText" lastClr="000000"/>
                </a:solidFill>
                <a:ea typeface="等线" panose="02010600030101010101" pitchFamily="2" charset="-122"/>
                <a:cs typeface="Times New Roman" panose="02020603050405020304" pitchFamily="18" charset="0"/>
              </a:rPr>
              <a:t>However, they</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face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a</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dual</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challenge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of</a:t>
            </a:r>
            <a:r>
              <a:rPr lang="zh-CN" altLang="en-US" sz="2400" dirty="0">
                <a:solidFill>
                  <a:sysClr val="windowText" lastClr="000000"/>
                </a:solidFill>
                <a:ea typeface="等线" panose="02010600030101010101" pitchFamily="2" charset="-122"/>
                <a:cs typeface="Times New Roman" panose="02020603050405020304" pitchFamily="18" charset="0"/>
              </a:rPr>
              <a:t> </a:t>
            </a:r>
            <a:endParaRPr lang="en-US" altLang="zh-CN" sz="2400" dirty="0">
              <a:solidFill>
                <a:sysClr val="windowText" lastClr="000000"/>
              </a:solidFill>
              <a:ea typeface="等线" panose="02010600030101010101" pitchFamily="2" charset="-122"/>
              <a:cs typeface="Times New Roman" panose="02020603050405020304" pitchFamily="18" charset="0"/>
            </a:endParaRPr>
          </a:p>
          <a:p>
            <a:pPr marL="914400" lvl="1" indent="-457200">
              <a:spcBef>
                <a:spcPts val="1000"/>
              </a:spcBef>
              <a:buFont typeface="+mj-lt"/>
              <a:buAutoNum type="arabicPeriod"/>
              <a:defRPr/>
            </a:pPr>
            <a:r>
              <a:rPr lang="en-US" altLang="zh-CN" dirty="0">
                <a:solidFill>
                  <a:sysClr val="windowText" lastClr="000000"/>
                </a:solidFill>
                <a:ea typeface="等线" panose="02010600030101010101" pitchFamily="2" charset="-122"/>
                <a:cs typeface="Times New Roman" panose="02020603050405020304" pitchFamily="18" charset="0"/>
              </a:rPr>
              <a:t>real-data</a:t>
            </a:r>
            <a:r>
              <a:rPr lang="zh-CN" altLang="en-US" dirty="0">
                <a:solidFill>
                  <a:sysClr val="windowText" lastClr="000000"/>
                </a:solidFill>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privacy,</a:t>
            </a:r>
            <a:endParaRPr kumimoji="0" lang="en-US" altLang="zh-CN"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a:p>
            <a:pPr marL="914400" lvl="1" indent="-457200">
              <a:spcBef>
                <a:spcPts val="1000"/>
              </a:spcBef>
              <a:buFont typeface="+mj-lt"/>
              <a:buAutoNum type="arabicPeriod"/>
              <a:defRPr/>
            </a:pPr>
            <a:r>
              <a:rPr kumimoji="0" lang="en-US" altLang="zh-CN"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training-phase</a:t>
            </a:r>
            <a:r>
              <a:rPr kumimoji="0" lang="zh-CN" altLang="en-US"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efficiency</a:t>
            </a:r>
            <a:r>
              <a:rPr kumimoji="0" lang="en-US" altLang="zh-CN" sz="2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ysClr val="windowText" lastClr="000000"/>
                </a:solidFill>
                <a:ea typeface="等线" panose="02010600030101010101" pitchFamily="2" charset="-122"/>
                <a:cs typeface="Times New Roman" panose="02020603050405020304" pitchFamily="18" charset="0"/>
              </a:rPr>
              <a:t>Therefore,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we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aim</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to</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address</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this</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dual</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challenge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by</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securely</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generating</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a</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b="1" dirty="0">
                <a:solidFill>
                  <a:sysClr val="windowText" lastClr="000000"/>
                </a:solidFill>
                <a:ea typeface="等线" panose="02010600030101010101" pitchFamily="2" charset="-122"/>
                <a:cs typeface="Times New Roman" panose="02020603050405020304" pitchFamily="18" charset="0"/>
              </a:rPr>
              <a:t>small</a:t>
            </a:r>
            <a:r>
              <a:rPr lang="zh-CN" altLang="en-US" sz="2400" b="1" dirty="0">
                <a:solidFill>
                  <a:sysClr val="windowText" lastClr="000000"/>
                </a:solidFill>
                <a:ea typeface="等线" panose="02010600030101010101" pitchFamily="2" charset="-122"/>
                <a:cs typeface="Times New Roman" panose="02020603050405020304" pitchFamily="18" charset="0"/>
              </a:rPr>
              <a:t> </a:t>
            </a:r>
            <a:r>
              <a:rPr lang="en-US" altLang="zh-CN" sz="2400" b="1" dirty="0">
                <a:solidFill>
                  <a:sysClr val="windowText" lastClr="000000"/>
                </a:solidFill>
                <a:ea typeface="等线" panose="02010600030101010101" pitchFamily="2" charset="-122"/>
                <a:cs typeface="Times New Roman" panose="02020603050405020304" pitchFamily="18" charset="0"/>
              </a:rPr>
              <a:t>synthetic</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dataset</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to</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dirty="0">
                <a:solidFill>
                  <a:sysClr val="windowText" lastClr="000000"/>
                </a:solidFill>
                <a:ea typeface="等线" panose="02010600030101010101" pitchFamily="2" charset="-122"/>
                <a:cs typeface="Times New Roman" panose="02020603050405020304" pitchFamily="18" charset="0"/>
              </a:rPr>
              <a:t>eliminate</a:t>
            </a:r>
            <a:r>
              <a:rPr lang="zh-CN" altLang="en-US" sz="2400" dirty="0">
                <a:solidFill>
                  <a:sysClr val="windowText" lastClr="000000"/>
                </a:solidFill>
                <a:ea typeface="等线" panose="02010600030101010101" pitchFamily="2" charset="-122"/>
                <a:cs typeface="Times New Roman" panose="02020603050405020304" pitchFamily="18" charset="0"/>
              </a:rPr>
              <a:t> </a:t>
            </a:r>
            <a:r>
              <a:rPr lang="en-US" altLang="zh-CN" sz="2400" b="1" dirty="0">
                <a:solidFill>
                  <a:sysClr val="windowText" lastClr="000000"/>
                </a:solidFill>
                <a:ea typeface="等线" panose="02010600030101010101" pitchFamily="2" charset="-122"/>
                <a:cs typeface="Times New Roman" panose="02020603050405020304" pitchFamily="18" charset="0"/>
              </a:rPr>
              <a:t>inter-sample</a:t>
            </a:r>
            <a:r>
              <a:rPr lang="zh-CN" altLang="en-US" sz="2400" b="1" dirty="0">
                <a:solidFill>
                  <a:sysClr val="windowText" lastClr="000000"/>
                </a:solidFill>
                <a:ea typeface="等线" panose="02010600030101010101" pitchFamily="2" charset="-122"/>
                <a:cs typeface="Times New Roman" panose="02020603050405020304" pitchFamily="18" charset="0"/>
              </a:rPr>
              <a:t> </a:t>
            </a:r>
            <a:r>
              <a:rPr lang="en-US" altLang="zh-CN" sz="2400" b="1" dirty="0">
                <a:solidFill>
                  <a:sysClr val="windowText" lastClr="000000"/>
                </a:solidFill>
                <a:ea typeface="等线" panose="02010600030101010101" pitchFamily="2" charset="-122"/>
                <a:cs typeface="Times New Roman" panose="02020603050405020304" pitchFamily="18" charset="0"/>
              </a:rPr>
              <a:t>data</a:t>
            </a:r>
            <a:r>
              <a:rPr lang="zh-CN" altLang="en-US" sz="2400" b="1" dirty="0">
                <a:solidFill>
                  <a:sysClr val="windowText" lastClr="000000"/>
                </a:solidFill>
                <a:ea typeface="等线" panose="02010600030101010101" pitchFamily="2" charset="-122"/>
                <a:cs typeface="Times New Roman" panose="02020603050405020304" pitchFamily="18" charset="0"/>
              </a:rPr>
              <a:t> </a:t>
            </a:r>
            <a:r>
              <a:rPr lang="en-US" altLang="zh-CN" sz="2400" b="1" dirty="0">
                <a:solidFill>
                  <a:sysClr val="windowText" lastClr="000000"/>
                </a:solidFill>
                <a:ea typeface="等线" panose="02010600030101010101" pitchFamily="2" charset="-122"/>
                <a:cs typeface="Times New Roman" panose="02020603050405020304" pitchFamily="18" charset="0"/>
              </a:rPr>
              <a:t>exposure.</a:t>
            </a:r>
          </a:p>
        </p:txBody>
      </p:sp>
      <p:pic>
        <p:nvPicPr>
          <p:cNvPr id="3" name="图片 2">
            <a:extLst>
              <a:ext uri="{FF2B5EF4-FFF2-40B4-BE49-F238E27FC236}">
                <a16:creationId xmlns:a16="http://schemas.microsoft.com/office/drawing/2014/main" id="{65E1CA63-F22A-5D83-6A3F-089CED18D851}"/>
              </a:ext>
            </a:extLst>
          </p:cNvPr>
          <p:cNvPicPr>
            <a:picLocks noChangeAspect="1"/>
          </p:cNvPicPr>
          <p:nvPr/>
        </p:nvPicPr>
        <p:blipFill>
          <a:blip r:embed="rId3"/>
          <a:stretch>
            <a:fillRect/>
          </a:stretch>
        </p:blipFill>
        <p:spPr>
          <a:xfrm>
            <a:off x="5434598" y="1641988"/>
            <a:ext cx="6105193" cy="3573194"/>
          </a:xfrm>
          <a:prstGeom prst="rect">
            <a:avLst/>
          </a:prstGeom>
        </p:spPr>
      </p:pic>
      <p:sp>
        <p:nvSpPr>
          <p:cNvPr id="5" name="文本框 4">
            <a:extLst>
              <a:ext uri="{FF2B5EF4-FFF2-40B4-BE49-F238E27FC236}">
                <a16:creationId xmlns:a16="http://schemas.microsoft.com/office/drawing/2014/main" id="{D25A6A06-157A-0BAD-1A4D-A84F59BE605E}"/>
              </a:ext>
            </a:extLst>
          </p:cNvPr>
          <p:cNvSpPr txBox="1"/>
          <p:nvPr/>
        </p:nvSpPr>
        <p:spPr>
          <a:xfrm>
            <a:off x="5565842" y="5338583"/>
            <a:ext cx="6277876" cy="923330"/>
          </a:xfrm>
          <a:prstGeom prst="rect">
            <a:avLst/>
          </a:prstGeom>
          <a:noFill/>
        </p:spPr>
        <p:txBody>
          <a:bodyPr wrap="square" rtlCol="0">
            <a:spAutoFit/>
          </a:bodyPr>
          <a:lstStyle/>
          <a:p>
            <a:r>
              <a:rPr lang="en-US" altLang="zh-CN" sz="1800" dirty="0">
                <a:effectLst/>
              </a:rPr>
              <a:t>Figure</a:t>
            </a:r>
            <a:r>
              <a:rPr lang="zh-CN" altLang="en-US" sz="1800" dirty="0">
                <a:effectLst/>
              </a:rPr>
              <a:t> </a:t>
            </a:r>
            <a:r>
              <a:rPr lang="en-US" altLang="zh-CN" dirty="0"/>
              <a:t>5.1</a:t>
            </a:r>
            <a:r>
              <a:rPr lang="en-US" altLang="zh-CN" sz="1800" dirty="0">
                <a:effectLst/>
              </a:rPr>
              <a:t>:</a:t>
            </a:r>
            <a:r>
              <a:rPr lang="zh-CN" altLang="en-US" sz="1800" dirty="0">
                <a:effectLst/>
              </a:rPr>
              <a:t> </a:t>
            </a:r>
            <a:r>
              <a:rPr lang="en-US" altLang="zh-CN" sz="1800" dirty="0">
                <a:effectLst/>
              </a:rPr>
              <a:t>Schematic comparison between vanilla VFL and VFDC.</a:t>
            </a:r>
            <a:r>
              <a:rPr lang="zh-CN" altLang="en-US" sz="1800" dirty="0">
                <a:effectLst/>
              </a:rPr>
              <a:t> </a:t>
            </a:r>
            <a:r>
              <a:rPr lang="en-US" altLang="zh-CN" sz="1800" dirty="0">
                <a:effectLst/>
              </a:rPr>
              <a:t>(a) Vanilla VFL trains on the entire real dataset.</a:t>
            </a:r>
            <a:r>
              <a:rPr lang="zh-CN" altLang="en-US" sz="1800" dirty="0">
                <a:effectLst/>
              </a:rPr>
              <a:t> </a:t>
            </a:r>
            <a:r>
              <a:rPr lang="en-US" altLang="zh-CN" sz="1800" dirty="0">
                <a:effectLst/>
              </a:rPr>
              <a:t>(b) Our VFDC securely generates a small synthetic dataset.</a:t>
            </a:r>
            <a:endParaRPr lang="en-US" altLang="zh-CN" dirty="0"/>
          </a:p>
        </p:txBody>
      </p:sp>
    </p:spTree>
    <p:extLst>
      <p:ext uri="{BB962C8B-B14F-4D97-AF65-F5344CB8AC3E}">
        <p14:creationId xmlns:p14="http://schemas.microsoft.com/office/powerpoint/2010/main" val="356404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D7ACA4-0609-EFEB-AAB6-913B08646073}"/>
              </a:ext>
            </a:extLst>
          </p:cNvPr>
          <p:cNvSpPr>
            <a:spLocks noGrp="1"/>
          </p:cNvSpPr>
          <p:nvPr>
            <p:ph type="title"/>
          </p:nvPr>
        </p:nvSpPr>
        <p:spPr/>
        <p:txBody>
          <a:bodyPr/>
          <a:lstStyle/>
          <a:p>
            <a:r>
              <a:rPr kumimoji="1" lang="en-US" altLang="zh-CN" dirty="0"/>
              <a:t>Problem Definition</a:t>
            </a:r>
            <a:endParaRPr kumimoji="1" lang="zh-CN" altLang="en-US" dirty="0"/>
          </a:p>
        </p:txBody>
      </p:sp>
      <p:sp>
        <p:nvSpPr>
          <p:cNvPr id="4" name="灯片编号占位符 3">
            <a:extLst>
              <a:ext uri="{FF2B5EF4-FFF2-40B4-BE49-F238E27FC236}">
                <a16:creationId xmlns:a16="http://schemas.microsoft.com/office/drawing/2014/main" id="{C8886BE6-E5FC-BCEC-37DE-0C2338D8559F}"/>
              </a:ext>
            </a:extLst>
          </p:cNvPr>
          <p:cNvSpPr>
            <a:spLocks noGrp="1"/>
          </p:cNvSpPr>
          <p:nvPr>
            <p:ph type="sldNum" sz="quarter" idx="12"/>
          </p:nvPr>
        </p:nvSpPr>
        <p:spPr/>
        <p:txBody>
          <a:bodyPr/>
          <a:lstStyle/>
          <a:p>
            <a:fld id="{E8A41ABE-4B4A-A44C-B1E4-B43F2FA3ED3C}" type="slidenum">
              <a:rPr lang="en-US" smtClean="0"/>
              <a:t>41</a:t>
            </a:fld>
            <a:endParaRPr lang="en-US"/>
          </a:p>
        </p:txBody>
      </p:sp>
      <mc:AlternateContent xmlns:mc="http://schemas.openxmlformats.org/markup-compatibility/2006" xmlns:a14="http://schemas.microsoft.com/office/drawing/2010/main">
        <mc:Choice Requires="a14">
          <p:sp>
            <p:nvSpPr>
              <p:cNvPr id="6" name="内容占位符 2">
                <a:extLst>
                  <a:ext uri="{FF2B5EF4-FFF2-40B4-BE49-F238E27FC236}">
                    <a16:creationId xmlns:a16="http://schemas.microsoft.com/office/drawing/2014/main" id="{D35A3344-FE68-F7A1-9144-6FE376F82BA3}"/>
                  </a:ext>
                </a:extLst>
              </p:cNvPr>
              <p:cNvSpPr txBox="1">
                <a:spLocks/>
              </p:cNvSpPr>
              <p:nvPr/>
            </p:nvSpPr>
            <p:spPr>
              <a:xfrm>
                <a:off x="838200" y="1583029"/>
                <a:ext cx="10515600" cy="48098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50000"/>
                  </a:lnSpc>
                  <a:defRPr/>
                </a:pPr>
                <a:r>
                  <a:rPr kumimoji="1" lang="en-US" altLang="zh-CN" sz="22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Utility objective</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dirty="0">
                    <a:solidFill>
                      <a:sysClr val="windowText" lastClr="000000"/>
                    </a:solidFill>
                    <a:ea typeface="等线" panose="02010600030101010101" pitchFamily="2" charset="-122"/>
                    <a:cs typeface="Times New Roman" panose="02020603050405020304" pitchFamily="18" charset="0"/>
                  </a:rPr>
                  <a:t>The </a:t>
                </a:r>
                <a:r>
                  <a:rPr kumimoji="1" lang="en-US" altLang="zh-CN" sz="2200" dirty="0">
                    <a:solidFill>
                      <a:sysClr val="windowText" lastClr="000000"/>
                    </a:solidFill>
                    <a:cs typeface="Times New Roman" panose="02020603050405020304" pitchFamily="18" charset="0"/>
                  </a:rPr>
                  <a:t>federated</a:t>
                </a:r>
                <a:r>
                  <a:rPr kumimoji="1" lang="zh-CN" altLang="en-US" sz="2200" dirty="0">
                    <a:solidFill>
                      <a:sysClr val="windowText" lastClr="000000"/>
                    </a:solidFill>
                    <a:cs typeface="Times New Roman" panose="02020603050405020304" pitchFamily="18" charset="0"/>
                  </a:rPr>
                  <a:t> </a:t>
                </a:r>
                <a:r>
                  <a:rPr kumimoji="1" lang="en-US" altLang="zh-CN" sz="2200" dirty="0">
                    <a:solidFill>
                      <a:sysClr val="windowText" lastClr="000000"/>
                    </a:solidFill>
                    <a:cs typeface="Times New Roman" panose="02020603050405020304" pitchFamily="18" charset="0"/>
                  </a:rPr>
                  <a:t>model</a:t>
                </a:r>
                <a:r>
                  <a:rPr kumimoji="1" lang="zh-CN" altLang="en-US" sz="2200" dirty="0">
                    <a:solidFill>
                      <a:sysClr val="windowText" lastClr="000000"/>
                    </a:solidFill>
                    <a:cs typeface="Times New Roman" panose="02020603050405020304" pitchFamily="18" charset="0"/>
                  </a:rPr>
                  <a:t> </a:t>
                </a:r>
                <a:r>
                  <a:rPr kumimoji="1" lang="en-US" altLang="zh-CN" sz="2200" dirty="0">
                    <a:solidFill>
                      <a:sysClr val="windowText" lastClr="000000"/>
                    </a:solidFill>
                    <a:cs typeface="Times New Roman" panose="02020603050405020304" pitchFamily="18" charset="0"/>
                  </a:rPr>
                  <a:t>trained on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synthetic dataset </a:t>
                </a:r>
                <a14:m>
                  <m:oMath xmlns:m="http://schemas.openxmlformats.org/officeDocument/2006/math">
                    <m:r>
                      <a:rPr kumimoji="1" lang="en-US" altLang="zh-CN" sz="2200" b="0" i="1" u="none" strike="noStrike" kern="1200" cap="none" spc="0" normalizeH="0" baseline="0" noProof="0" smtClean="0">
                        <a:ln>
                          <a:noFill/>
                        </a:ln>
                        <a:solidFill>
                          <a:sysClr val="windowText" lastClr="000000"/>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𝒮</m:t>
                    </m:r>
                  </m:oMath>
                </a14:m>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has</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high</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utility</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on</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real</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distribution:</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1" lang="en-US" altLang="zh-CN" sz="22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Privacy objective</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endPar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a:p>
                <a:pPr marL="685800" marR="0" lvl="1" indent="-228600" algn="l" defTabSz="914400" rtl="0"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No</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feature</a:t>
                </a:r>
                <a:r>
                  <a:rPr kumimoji="1" lang="en-US" altLang="zh-CN" sz="2200" dirty="0">
                    <a:solidFill>
                      <a:sysClr val="windowText" lastClr="000000"/>
                    </a:solidFill>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and</a:t>
                </a:r>
                <a:r>
                  <a:rPr kumimoji="1" lang="en-US" altLang="zh-CN" sz="2200" dirty="0">
                    <a:solidFill>
                      <a:sysClr val="windowText" lastClr="000000"/>
                    </a:solidFill>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label</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privacy</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leakage</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during</a:t>
                </a:r>
                <a:r>
                  <a:rPr kumimoji="1" lang="zh-CN" altLang="en-US"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class-wise secure aggregation.</a:t>
                </a:r>
              </a:p>
              <a:p>
                <a:pPr marL="685800" marR="0" lvl="1" indent="-228600" algn="l" defTabSz="914400" rtl="0"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1" lang="en-US" altLang="zh-CN" sz="2200" b="0" i="0" u="none" strike="noStrike" kern="1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Feature privacy satisfies </a:t>
                </a:r>
                <a:r>
                  <a:rPr kumimoji="1" lang="en-US" altLang="zh-CN" sz="2200" kern="100" dirty="0">
                    <a:solidFill>
                      <a:sysClr val="windowText" lastClr="000000"/>
                    </a:solidFill>
                    <a:ea typeface="等线" panose="02010600030101010101" pitchFamily="2" charset="-122"/>
                    <a:cs typeface="Times New Roman" panose="02020603050405020304" pitchFamily="18" charset="0"/>
                  </a:rPr>
                  <a:t>differential</a:t>
                </a:r>
                <a:r>
                  <a:rPr kumimoji="1" lang="zh-CN" altLang="en-US" sz="2200" b="0" i="0" u="none" strike="noStrike" kern="1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privacy</a:t>
                </a:r>
                <a:r>
                  <a:rPr kumimoji="1" lang="zh-CN" altLang="en-US" sz="2200" b="0" i="0" u="none" strike="noStrike" kern="1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1" lang="en-US" altLang="zh-CN" sz="2200" b="0" i="0" u="none" strike="noStrike" kern="1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(DP). </a:t>
                </a:r>
                <a:endParaRPr kumimoji="0" lang="zh-CN" altLang="en-US" sz="2200" b="0" i="0" u="none" strike="noStrike" kern="1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endParaRPr>
              </a:p>
              <a:p>
                <a:pPr>
                  <a:lnSpc>
                    <a:spcPct val="150000"/>
                  </a:lnSpc>
                  <a:defRPr/>
                </a:pPr>
                <a:r>
                  <a:rPr kumimoji="1" lang="en-US" altLang="zh-CN" sz="22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Efficiency objective: </a:t>
                </a:r>
                <a:endParaRPr kumimoji="1" lang="en-US" altLang="zh-CN" sz="2200" b="1" dirty="0">
                  <a:solidFill>
                    <a:sysClr val="windowText" lastClr="000000"/>
                  </a:solidFill>
                  <a:ea typeface="等线" panose="02010600030101010101" pitchFamily="2" charset="-122"/>
                  <a:cs typeface="Times New Roman" panose="02020603050405020304" pitchFamily="18" charset="0"/>
                </a:endParaRPr>
              </a:p>
              <a:p>
                <a:pPr lvl="1">
                  <a:lnSpc>
                    <a:spcPct val="150000"/>
                  </a:lnSpc>
                  <a:defRPr/>
                </a:pPr>
                <a:r>
                  <a:rPr kumimoji="1" lang="en-US" altLang="zh-CN" sz="22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Minimize the training iterations to converge. </a:t>
                </a:r>
              </a:p>
            </p:txBody>
          </p:sp>
        </mc:Choice>
        <mc:Fallback xmlns="">
          <p:sp>
            <p:nvSpPr>
              <p:cNvPr id="6" name="内容占位符 2">
                <a:extLst>
                  <a:ext uri="{FF2B5EF4-FFF2-40B4-BE49-F238E27FC236}">
                    <a16:creationId xmlns:a16="http://schemas.microsoft.com/office/drawing/2014/main" id="{D35A3344-FE68-F7A1-9144-6FE376F82BA3}"/>
                  </a:ext>
                </a:extLst>
              </p:cNvPr>
              <p:cNvSpPr txBox="1">
                <a:spLocks noRot="1" noChangeAspect="1" noMove="1" noResize="1" noEditPoints="1" noAdjustHandles="1" noChangeArrowheads="1" noChangeShapeType="1" noTextEdit="1"/>
              </p:cNvSpPr>
              <p:nvPr/>
            </p:nvSpPr>
            <p:spPr>
              <a:xfrm>
                <a:off x="838200" y="1583029"/>
                <a:ext cx="10515600" cy="4809820"/>
              </a:xfrm>
              <a:prstGeom prst="rect">
                <a:avLst/>
              </a:prstGeom>
              <a:blipFill>
                <a:blip r:embed="rId2"/>
                <a:stretch>
                  <a:fillRect l="-724"/>
                </a:stretch>
              </a:blipFill>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B4D319D7-5E74-A311-C5E3-59CEEA6DECA6}"/>
              </a:ext>
            </a:extLst>
          </p:cNvPr>
          <p:cNvPicPr>
            <a:picLocks noChangeAspect="1"/>
          </p:cNvPicPr>
          <p:nvPr/>
        </p:nvPicPr>
        <p:blipFill>
          <a:blip r:embed="rId3"/>
          <a:stretch>
            <a:fillRect/>
          </a:stretch>
        </p:blipFill>
        <p:spPr>
          <a:xfrm>
            <a:off x="3329468" y="2641627"/>
            <a:ext cx="4834748" cy="787373"/>
          </a:xfrm>
          <a:prstGeom prst="rect">
            <a:avLst/>
          </a:prstGeom>
        </p:spPr>
      </p:pic>
    </p:spTree>
    <p:extLst>
      <p:ext uri="{BB962C8B-B14F-4D97-AF65-F5344CB8AC3E}">
        <p14:creationId xmlns:p14="http://schemas.microsoft.com/office/powerpoint/2010/main" val="32230340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500C8D-5968-5E2F-FF32-C758CC3E5C07}"/>
              </a:ext>
            </a:extLst>
          </p:cNvPr>
          <p:cNvSpPr>
            <a:spLocks noGrp="1"/>
          </p:cNvSpPr>
          <p:nvPr>
            <p:ph type="title"/>
          </p:nvPr>
        </p:nvSpPr>
        <p:spPr/>
        <p:txBody>
          <a:bodyPr/>
          <a:lstStyle/>
          <a:p>
            <a:r>
              <a:rPr kumimoji="1" lang="en-US" altLang="zh-CN" dirty="0"/>
              <a:t>Preliminary</a:t>
            </a:r>
            <a:endParaRPr kumimoji="1" lang="zh-CN" altLang="en-US" dirty="0"/>
          </a:p>
        </p:txBody>
      </p:sp>
      <p:sp>
        <p:nvSpPr>
          <p:cNvPr id="3" name="内容占位符 2">
            <a:extLst>
              <a:ext uri="{FF2B5EF4-FFF2-40B4-BE49-F238E27FC236}">
                <a16:creationId xmlns:a16="http://schemas.microsoft.com/office/drawing/2014/main" id="{F09C51FD-B4A7-A65E-A096-124A6EEA86C7}"/>
              </a:ext>
            </a:extLst>
          </p:cNvPr>
          <p:cNvSpPr>
            <a:spLocks noGrp="1"/>
          </p:cNvSpPr>
          <p:nvPr>
            <p:ph idx="1"/>
          </p:nvPr>
        </p:nvSpPr>
        <p:spPr/>
        <p:txBody>
          <a:bodyPr>
            <a:normAutofit/>
          </a:bodyPr>
          <a:lstStyle/>
          <a:p>
            <a:r>
              <a:rPr kumimoji="1" lang="en-US" altLang="zh-CN" sz="2400" b="1" dirty="0"/>
              <a:t>Dataset condensation </a:t>
            </a:r>
            <a:r>
              <a:rPr kumimoji="1" lang="en-US" altLang="zh-CN" sz="2400" dirty="0"/>
              <a:t>(DC) aims to generate a significantly smaller condensed dataset S, with |S| ≪ |T|. </a:t>
            </a:r>
          </a:p>
          <a:p>
            <a:r>
              <a:rPr kumimoji="1" lang="en-US" altLang="zh-CN" sz="2400" dirty="0"/>
              <a:t>Objective:</a:t>
            </a:r>
            <a:r>
              <a:rPr kumimoji="1" lang="zh-CN" altLang="en-US" sz="2400" dirty="0"/>
              <a:t> </a:t>
            </a:r>
            <a:r>
              <a:rPr kumimoji="1" lang="en-US" altLang="zh-CN" sz="2400" dirty="0"/>
              <a:t>The</a:t>
            </a:r>
            <a:r>
              <a:rPr kumimoji="1" lang="zh-CN" altLang="en-US" sz="2400" dirty="0"/>
              <a:t> </a:t>
            </a:r>
            <a:r>
              <a:rPr kumimoji="1" lang="en-US" altLang="zh-CN" sz="2400" dirty="0"/>
              <a:t>model</a:t>
            </a:r>
            <a:r>
              <a:rPr kumimoji="1" lang="zh-CN" altLang="en-US" sz="2400" dirty="0"/>
              <a:t> </a:t>
            </a:r>
            <a:r>
              <a:rPr kumimoji="1" lang="en-US" altLang="zh-CN" sz="2400" dirty="0"/>
              <a:t>trained</a:t>
            </a:r>
            <a:r>
              <a:rPr kumimoji="1" lang="zh-CN" altLang="en-US" sz="2400" dirty="0"/>
              <a:t> </a:t>
            </a:r>
            <a:r>
              <a:rPr kumimoji="1" lang="en-US" altLang="zh-CN" sz="2400" dirty="0"/>
              <a:t>on</a:t>
            </a:r>
            <a:r>
              <a:rPr kumimoji="1" lang="zh-CN" altLang="en-US" sz="2400" dirty="0"/>
              <a:t> </a:t>
            </a:r>
            <a:r>
              <a:rPr kumimoji="1" lang="en-US" altLang="zh-CN" sz="2400" dirty="0"/>
              <a:t>the</a:t>
            </a:r>
            <a:r>
              <a:rPr kumimoji="1" lang="zh-CN" altLang="en-US" sz="2400" dirty="0"/>
              <a:t> </a:t>
            </a:r>
            <a:r>
              <a:rPr kumimoji="1" lang="en-US" altLang="zh-CN" sz="2400" b="1" dirty="0"/>
              <a:t>condensed</a:t>
            </a:r>
            <a:r>
              <a:rPr kumimoji="1" lang="zh-CN" altLang="en-US" sz="2400" b="1" dirty="0"/>
              <a:t> </a:t>
            </a:r>
            <a:r>
              <a:rPr kumimoji="1" lang="en-US" altLang="zh-CN" sz="2400" b="1" dirty="0"/>
              <a:t>dataset</a:t>
            </a:r>
            <a:r>
              <a:rPr kumimoji="1" lang="zh-CN" altLang="en-US" sz="2400" b="1" dirty="0"/>
              <a:t> </a:t>
            </a:r>
            <a:r>
              <a:rPr kumimoji="1" lang="en-US" altLang="zh-CN" sz="2400" b="1" dirty="0"/>
              <a:t>S</a:t>
            </a:r>
            <a:r>
              <a:rPr kumimoji="1" lang="zh-CN" altLang="en-US" sz="2400" dirty="0"/>
              <a:t> </a:t>
            </a:r>
            <a:r>
              <a:rPr kumimoji="1" lang="en-US" altLang="zh-CN" sz="2400" dirty="0"/>
              <a:t>achieves</a:t>
            </a:r>
            <a:r>
              <a:rPr kumimoji="1" lang="zh-CN" altLang="en-US" sz="2400" dirty="0"/>
              <a:t> </a:t>
            </a:r>
            <a:r>
              <a:rPr kumimoji="1" lang="en-US" altLang="zh-CN" sz="2400" dirty="0"/>
              <a:t>a</a:t>
            </a:r>
            <a:r>
              <a:rPr kumimoji="1" lang="zh-CN" altLang="en-US" sz="2400" dirty="0"/>
              <a:t> </a:t>
            </a:r>
            <a:r>
              <a:rPr kumimoji="1" lang="en-US" altLang="zh-CN" sz="2400" dirty="0"/>
              <a:t>comparable</a:t>
            </a:r>
            <a:r>
              <a:rPr kumimoji="1" lang="zh-CN" altLang="en-US" sz="2400" dirty="0"/>
              <a:t> </a:t>
            </a:r>
            <a:r>
              <a:rPr kumimoji="1" lang="en-US" altLang="zh-CN" sz="2400" dirty="0"/>
              <a:t>performance</a:t>
            </a:r>
            <a:r>
              <a:rPr kumimoji="1" lang="zh-CN" altLang="en-US" sz="2400" dirty="0"/>
              <a:t> </a:t>
            </a:r>
            <a:r>
              <a:rPr kumimoji="1" lang="en-US" altLang="zh-CN" sz="2400" dirty="0"/>
              <a:t>to</a:t>
            </a:r>
            <a:r>
              <a:rPr kumimoji="1" lang="zh-CN" altLang="en-US" sz="2400" dirty="0"/>
              <a:t> </a:t>
            </a:r>
            <a:r>
              <a:rPr kumimoji="1" lang="en-US" altLang="zh-CN" sz="2400" dirty="0"/>
              <a:t>that</a:t>
            </a:r>
            <a:r>
              <a:rPr kumimoji="1" lang="zh-CN" altLang="en-US" sz="2400" dirty="0"/>
              <a:t> </a:t>
            </a:r>
            <a:r>
              <a:rPr kumimoji="1" lang="en-US" altLang="zh-CN" sz="2400" dirty="0"/>
              <a:t>trained</a:t>
            </a:r>
            <a:r>
              <a:rPr kumimoji="1" lang="zh-CN" altLang="en-US" sz="2400" dirty="0"/>
              <a:t> </a:t>
            </a:r>
            <a:r>
              <a:rPr kumimoji="1" lang="en-US" altLang="zh-CN" sz="2400" dirty="0"/>
              <a:t>on</a:t>
            </a:r>
            <a:r>
              <a:rPr kumimoji="1" lang="zh-CN" altLang="en-US" sz="2400" dirty="0"/>
              <a:t> </a:t>
            </a:r>
            <a:r>
              <a:rPr kumimoji="1" lang="en-US" altLang="zh-CN" sz="2400" dirty="0"/>
              <a:t>the</a:t>
            </a:r>
            <a:r>
              <a:rPr kumimoji="1" lang="zh-CN" altLang="en-US" sz="2400" dirty="0"/>
              <a:t> </a:t>
            </a:r>
            <a:r>
              <a:rPr kumimoji="1" lang="en-US" altLang="zh-CN" sz="2400" b="1" dirty="0"/>
              <a:t>entire</a:t>
            </a:r>
            <a:r>
              <a:rPr kumimoji="1" lang="zh-CN" altLang="en-US" sz="2400" b="1" dirty="0"/>
              <a:t> </a:t>
            </a:r>
            <a:r>
              <a:rPr kumimoji="1" lang="en-US" altLang="zh-CN" sz="2400" b="1" dirty="0"/>
              <a:t>dataset</a:t>
            </a:r>
            <a:r>
              <a:rPr kumimoji="1" lang="zh-CN" altLang="en-US" sz="2400" b="1" dirty="0"/>
              <a:t> </a:t>
            </a:r>
            <a:r>
              <a:rPr kumimoji="1" lang="en-US" altLang="zh-CN" sz="2400" b="1" dirty="0"/>
              <a:t>T</a:t>
            </a:r>
            <a:r>
              <a:rPr kumimoji="1" lang="en-US" altLang="zh-CN" sz="2400" dirty="0"/>
              <a:t>.</a:t>
            </a:r>
          </a:p>
          <a:p>
            <a:endParaRPr kumimoji="1" lang="en-US" altLang="zh-CN" sz="2400" dirty="0"/>
          </a:p>
          <a:p>
            <a:endParaRPr kumimoji="1" lang="en-US" altLang="zh-CN" sz="2400" dirty="0"/>
          </a:p>
          <a:p>
            <a:r>
              <a:rPr kumimoji="1" lang="en-US" altLang="zh-CN" sz="2400" dirty="0"/>
              <a:t>We</a:t>
            </a:r>
            <a:r>
              <a:rPr kumimoji="1" lang="zh-CN" altLang="en-US" sz="2400" dirty="0"/>
              <a:t> </a:t>
            </a:r>
            <a:r>
              <a:rPr kumimoji="1" lang="en-US" altLang="zh-CN" sz="2400" dirty="0"/>
              <a:t>minimize</a:t>
            </a:r>
            <a:r>
              <a:rPr kumimoji="1" lang="zh-CN" altLang="en-US" sz="2400" dirty="0"/>
              <a:t> </a:t>
            </a:r>
            <a:r>
              <a:rPr kumimoji="1" lang="en-US" altLang="zh-CN" sz="2400" dirty="0"/>
              <a:t>the</a:t>
            </a:r>
            <a:r>
              <a:rPr kumimoji="1" lang="zh-CN" altLang="en-US" sz="2400" dirty="0"/>
              <a:t> </a:t>
            </a:r>
            <a:r>
              <a:rPr kumimoji="1" lang="en-US" altLang="zh-CN" sz="2400" dirty="0"/>
              <a:t>Maximum</a:t>
            </a:r>
            <a:r>
              <a:rPr kumimoji="1" lang="zh-CN" altLang="en-US" sz="2400" dirty="0"/>
              <a:t> </a:t>
            </a:r>
            <a:r>
              <a:rPr kumimoji="1" lang="en-US" altLang="zh-CN" sz="2400" dirty="0"/>
              <a:t>Mean</a:t>
            </a:r>
            <a:r>
              <a:rPr kumimoji="1" lang="zh-CN" altLang="en-US" sz="2400" dirty="0"/>
              <a:t> </a:t>
            </a:r>
            <a:r>
              <a:rPr kumimoji="1" lang="en-US" altLang="zh-CN" sz="2400" dirty="0"/>
              <a:t>Discrepancy</a:t>
            </a:r>
            <a:r>
              <a:rPr kumimoji="1" lang="zh-CN" altLang="en-US" sz="2400" dirty="0"/>
              <a:t> </a:t>
            </a:r>
            <a:r>
              <a:rPr kumimoji="1" lang="en-US" altLang="zh-CN" sz="2400" dirty="0"/>
              <a:t>(MMD)</a:t>
            </a:r>
            <a:r>
              <a:rPr kumimoji="1" lang="zh-CN" altLang="en-US" sz="2400" dirty="0"/>
              <a:t> </a:t>
            </a:r>
            <a:r>
              <a:rPr kumimoji="1" lang="en-US" altLang="zh-CN" sz="2400" dirty="0"/>
              <a:t>Loss:</a:t>
            </a:r>
            <a:endParaRPr kumimoji="1" lang="zh-CN" altLang="en-US" sz="2400" dirty="0"/>
          </a:p>
        </p:txBody>
      </p:sp>
      <p:pic>
        <p:nvPicPr>
          <p:cNvPr id="5" name="图片 4">
            <a:extLst>
              <a:ext uri="{FF2B5EF4-FFF2-40B4-BE49-F238E27FC236}">
                <a16:creationId xmlns:a16="http://schemas.microsoft.com/office/drawing/2014/main" id="{69341C96-27C4-04ED-FE39-EF1616634987}"/>
              </a:ext>
            </a:extLst>
          </p:cNvPr>
          <p:cNvPicPr>
            <a:picLocks noChangeAspect="1"/>
          </p:cNvPicPr>
          <p:nvPr/>
        </p:nvPicPr>
        <p:blipFill>
          <a:blip r:embed="rId2"/>
          <a:stretch>
            <a:fillRect/>
          </a:stretch>
        </p:blipFill>
        <p:spPr>
          <a:xfrm>
            <a:off x="2540000" y="4919415"/>
            <a:ext cx="5723525" cy="1119999"/>
          </a:xfrm>
          <a:prstGeom prst="rect">
            <a:avLst/>
          </a:prstGeom>
        </p:spPr>
      </p:pic>
      <p:pic>
        <p:nvPicPr>
          <p:cNvPr id="6" name="图片 5">
            <a:extLst>
              <a:ext uri="{FF2B5EF4-FFF2-40B4-BE49-F238E27FC236}">
                <a16:creationId xmlns:a16="http://schemas.microsoft.com/office/drawing/2014/main" id="{179F73BE-CB7D-410F-B7FE-43AF760FDF85}"/>
              </a:ext>
            </a:extLst>
          </p:cNvPr>
          <p:cNvPicPr>
            <a:picLocks noChangeAspect="1"/>
          </p:cNvPicPr>
          <p:nvPr/>
        </p:nvPicPr>
        <p:blipFill>
          <a:blip r:embed="rId3"/>
          <a:stretch>
            <a:fillRect/>
          </a:stretch>
        </p:blipFill>
        <p:spPr>
          <a:xfrm>
            <a:off x="2644846" y="3509911"/>
            <a:ext cx="5521042" cy="463373"/>
          </a:xfrm>
          <a:prstGeom prst="rect">
            <a:avLst/>
          </a:prstGeom>
        </p:spPr>
      </p:pic>
    </p:spTree>
    <p:extLst>
      <p:ext uri="{BB962C8B-B14F-4D97-AF65-F5344CB8AC3E}">
        <p14:creationId xmlns:p14="http://schemas.microsoft.com/office/powerpoint/2010/main" val="13595287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7D0F28-7875-644E-21FB-E03616B3E6F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269F802-CD3D-2A8C-6290-BEB403BEC08B}"/>
              </a:ext>
            </a:extLst>
          </p:cNvPr>
          <p:cNvSpPr>
            <a:spLocks noGrp="1"/>
          </p:cNvSpPr>
          <p:nvPr>
            <p:ph type="title"/>
          </p:nvPr>
        </p:nvSpPr>
        <p:spPr>
          <a:xfrm>
            <a:off x="838200" y="332467"/>
            <a:ext cx="10515600" cy="1325563"/>
          </a:xfrm>
        </p:spPr>
        <p:txBody>
          <a:bodyPr/>
          <a:lstStyle/>
          <a:p>
            <a:r>
              <a:rPr kumimoji="1" lang="en-US" altLang="zh-CN" dirty="0"/>
              <a:t>Proposed</a:t>
            </a:r>
            <a:r>
              <a:rPr kumimoji="1" lang="zh-CN" altLang="en-US" dirty="0"/>
              <a:t> </a:t>
            </a:r>
            <a:r>
              <a:rPr kumimoji="1" lang="en-US" altLang="zh-CN" dirty="0"/>
              <a:t>VFDC</a:t>
            </a:r>
            <a:r>
              <a:rPr kumimoji="1" lang="zh-CN" altLang="en-US" dirty="0"/>
              <a:t> </a:t>
            </a:r>
            <a:r>
              <a:rPr kumimoji="1" lang="en-US" altLang="zh-CN" dirty="0"/>
              <a:t>Method</a:t>
            </a:r>
            <a:endParaRPr kumimoji="1" lang="zh-CN" altLang="en-US" dirty="0"/>
          </a:p>
        </p:txBody>
      </p:sp>
      <p:sp>
        <p:nvSpPr>
          <p:cNvPr id="4" name="灯片编号占位符 3">
            <a:extLst>
              <a:ext uri="{FF2B5EF4-FFF2-40B4-BE49-F238E27FC236}">
                <a16:creationId xmlns:a16="http://schemas.microsoft.com/office/drawing/2014/main" id="{00DDA761-B361-19D4-9EB0-B0F227897C5D}"/>
              </a:ext>
            </a:extLst>
          </p:cNvPr>
          <p:cNvSpPr>
            <a:spLocks noGrp="1"/>
          </p:cNvSpPr>
          <p:nvPr>
            <p:ph type="sldNum" sz="quarter" idx="12"/>
          </p:nvPr>
        </p:nvSpPr>
        <p:spPr/>
        <p:txBody>
          <a:bodyPr/>
          <a:lstStyle/>
          <a:p>
            <a:fld id="{E8A41ABE-4B4A-A44C-B1E4-B43F2FA3ED3C}" type="slidenum">
              <a:rPr lang="en-US" smtClean="0"/>
              <a:t>43</a:t>
            </a:fld>
            <a:endParaRPr lang="en-US"/>
          </a:p>
        </p:txBody>
      </p:sp>
      <p:sp>
        <p:nvSpPr>
          <p:cNvPr id="3" name="内容占位符 5">
            <a:extLst>
              <a:ext uri="{FF2B5EF4-FFF2-40B4-BE49-F238E27FC236}">
                <a16:creationId xmlns:a16="http://schemas.microsoft.com/office/drawing/2014/main" id="{F6F82936-4474-B5A8-B52B-DE182056F622}"/>
              </a:ext>
            </a:extLst>
          </p:cNvPr>
          <p:cNvSpPr txBox="1">
            <a:spLocks/>
          </p:cNvSpPr>
          <p:nvPr/>
        </p:nvSpPr>
        <p:spPr>
          <a:xfrm>
            <a:off x="697994" y="1625617"/>
            <a:ext cx="10515600" cy="1262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altLang="zh-CN" sz="1800" b="1" i="0" u="none" strike="noStrike" kern="1200" cap="none" spc="0" normalizeH="0" baseline="0" noProof="0" dirty="0">
                <a:ln>
                  <a:noFill/>
                </a:ln>
                <a:solidFill>
                  <a:schemeClr val="accent1">
                    <a:lumMod val="75000"/>
                  </a:schemeClr>
                </a:solidFill>
                <a:effectLst/>
                <a:uLnTx/>
                <a:uFillTx/>
                <a:latin typeface="Times New Roman" panose="02020603050405020304" pitchFamily="18" charset="0"/>
                <a:ea typeface="等线" panose="02010600030101010101" pitchFamily="2" charset="-122"/>
                <a:cs typeface="Times New Roman" panose="02020603050405020304" pitchFamily="18" charset="0"/>
              </a:rPr>
              <a:t>Left</a:t>
            </a:r>
            <a:r>
              <a:rPr kumimoji="0" lang="en-US" altLang="zh-CN" sz="1800" b="0" i="0" u="none" strike="noStrike" kern="1200" cap="none" spc="0" normalizeH="0" baseline="0" noProof="0" dirty="0">
                <a:ln>
                  <a:noFill/>
                </a:ln>
                <a:solidFill>
                  <a:sysClr val="windowText" lastClr="000000"/>
                </a:solidFill>
                <a:effectLst/>
                <a:uLnTx/>
                <a:uFillTx/>
                <a:latin typeface="Times New Roman" panose="02020603050405020304" pitchFamily="18" charset="0"/>
                <a:ea typeface="等线" panose="02010600030101010101" pitchFamily="2" charset="-122"/>
                <a:cs typeface="Times New Roman" panose="02020603050405020304" pitchFamily="18" charset="0"/>
              </a:rPr>
              <a:t>: The passive party computes the DP-protected embeddings of real features.</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altLang="zh-CN" sz="1800" b="1" i="0" u="none" strike="noStrike" kern="1200" cap="none" spc="0" normalizeH="0" baseline="0" noProof="0" dirty="0">
                <a:ln>
                  <a:noFill/>
                </a:ln>
                <a:solidFill>
                  <a:schemeClr val="accent6">
                    <a:lumMod val="75000"/>
                  </a:schemeClr>
                </a:solidFill>
                <a:effectLst/>
                <a:uLnTx/>
                <a:uFillTx/>
                <a:latin typeface="Times New Roman" panose="02020603050405020304" pitchFamily="18" charset="0"/>
                <a:ea typeface="等线" panose="02010600030101010101" pitchFamily="2" charset="-122"/>
                <a:cs typeface="Times New Roman" panose="02020603050405020304" pitchFamily="18" charset="0"/>
              </a:rPr>
              <a:t>Middle</a:t>
            </a:r>
            <a:r>
              <a:rPr kumimoji="0" lang="en-US" altLang="zh-CN" sz="1800" b="0" i="0" u="none" strike="noStrike" kern="1200" cap="none" spc="0" normalizeH="0" baseline="0" noProof="0" dirty="0">
                <a:ln>
                  <a:noFill/>
                </a:ln>
                <a:solidFill>
                  <a:sysClr val="windowText" lastClr="000000"/>
                </a:solidFill>
                <a:effectLst/>
                <a:uLnTx/>
                <a:uFillTx/>
                <a:latin typeface="Times New Roman" panose="02020603050405020304" pitchFamily="18" charset="0"/>
                <a:ea typeface="等线" panose="02010600030101010101" pitchFamily="2" charset="-122"/>
                <a:cs typeface="Times New Roman" panose="02020603050405020304" pitchFamily="18" charset="0"/>
              </a:rPr>
              <a:t>: Two parties engage in class-wise secure aggregation.</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altLang="zh-CN" sz="1800" b="1" i="0" u="none" strike="noStrike" kern="1200" cap="none" spc="0" normalizeH="0" baseline="0" noProof="0" dirty="0">
                <a:ln>
                  <a:noFill/>
                </a:ln>
                <a:solidFill>
                  <a:schemeClr val="accent2">
                    <a:lumMod val="75000"/>
                  </a:schemeClr>
                </a:solidFill>
                <a:effectLst/>
                <a:uLnTx/>
                <a:uFillTx/>
                <a:latin typeface="Times New Roman" panose="02020603050405020304" pitchFamily="18" charset="0"/>
                <a:ea typeface="等线" panose="02010600030101010101" pitchFamily="2" charset="-122"/>
                <a:cs typeface="Times New Roman" panose="02020603050405020304" pitchFamily="18" charset="0"/>
              </a:rPr>
              <a:t>Right</a:t>
            </a:r>
            <a:r>
              <a:rPr kumimoji="0" lang="en-US" altLang="zh-CN" sz="1800" b="0" i="0" u="none" strike="noStrike" kern="1200" cap="none" spc="0" normalizeH="0" baseline="0" noProof="0" dirty="0">
                <a:ln>
                  <a:noFill/>
                </a:ln>
                <a:solidFill>
                  <a:sysClr val="windowText" lastClr="000000"/>
                </a:solidFill>
                <a:effectLst/>
                <a:uLnTx/>
                <a:uFillTx/>
                <a:latin typeface="Times New Roman" panose="02020603050405020304" pitchFamily="18" charset="0"/>
                <a:ea typeface="等线" panose="02010600030101010101" pitchFamily="2" charset="-122"/>
                <a:cs typeface="Times New Roman" panose="02020603050405020304" pitchFamily="18" charset="0"/>
              </a:rPr>
              <a:t>: Active party computes MMD loss and sends back gradients.</a:t>
            </a:r>
            <a:endParaRPr kumimoji="0" lang="en-US" altLang="zh-CN" sz="2000" b="0" i="0" u="none" strike="noStrike" kern="1200" cap="none" spc="0" normalizeH="0" baseline="0" noProof="0" dirty="0">
              <a:ln>
                <a:noFill/>
              </a:ln>
              <a:solidFill>
                <a:sysClr val="windowText" lastClr="000000"/>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pic>
        <p:nvPicPr>
          <p:cNvPr id="5" name="图片 4">
            <a:extLst>
              <a:ext uri="{FF2B5EF4-FFF2-40B4-BE49-F238E27FC236}">
                <a16:creationId xmlns:a16="http://schemas.microsoft.com/office/drawing/2014/main" id="{7BF7E573-4822-016E-E51A-315299A6EFF7}"/>
              </a:ext>
            </a:extLst>
          </p:cNvPr>
          <p:cNvPicPr>
            <a:picLocks noChangeAspect="1"/>
          </p:cNvPicPr>
          <p:nvPr/>
        </p:nvPicPr>
        <p:blipFill>
          <a:blip r:embed="rId2"/>
          <a:stretch>
            <a:fillRect/>
          </a:stretch>
        </p:blipFill>
        <p:spPr>
          <a:xfrm>
            <a:off x="1859279" y="2955004"/>
            <a:ext cx="8188103" cy="3902996"/>
          </a:xfrm>
          <a:prstGeom prst="rect">
            <a:avLst/>
          </a:prstGeom>
        </p:spPr>
      </p:pic>
      <p:pic>
        <p:nvPicPr>
          <p:cNvPr id="8" name="图片 7">
            <a:extLst>
              <a:ext uri="{FF2B5EF4-FFF2-40B4-BE49-F238E27FC236}">
                <a16:creationId xmlns:a16="http://schemas.microsoft.com/office/drawing/2014/main" id="{95BD9010-71AE-2C64-4A30-B1851A1DFAD9}"/>
              </a:ext>
            </a:extLst>
          </p:cNvPr>
          <p:cNvPicPr>
            <a:picLocks noChangeAspect="1"/>
          </p:cNvPicPr>
          <p:nvPr/>
        </p:nvPicPr>
        <p:blipFill rotWithShape="1">
          <a:blip r:embed="rId3"/>
          <a:srcRect l="21715"/>
          <a:stretch/>
        </p:blipFill>
        <p:spPr>
          <a:xfrm>
            <a:off x="8636660" y="1936981"/>
            <a:ext cx="3452396" cy="880931"/>
          </a:xfrm>
          <a:prstGeom prst="rect">
            <a:avLst/>
          </a:prstGeom>
        </p:spPr>
      </p:pic>
      <p:sp>
        <p:nvSpPr>
          <p:cNvPr id="9" name="文本框 8">
            <a:extLst>
              <a:ext uri="{FF2B5EF4-FFF2-40B4-BE49-F238E27FC236}">
                <a16:creationId xmlns:a16="http://schemas.microsoft.com/office/drawing/2014/main" id="{01D271CF-83A4-52F0-5AC7-60A82A69E773}"/>
              </a:ext>
            </a:extLst>
          </p:cNvPr>
          <p:cNvSpPr txBox="1"/>
          <p:nvPr/>
        </p:nvSpPr>
        <p:spPr>
          <a:xfrm>
            <a:off x="9683826" y="1607102"/>
            <a:ext cx="135806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MMD</a:t>
            </a:r>
            <a:r>
              <a:rPr kumimoji="1"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1"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loss:</a:t>
            </a:r>
            <a:endParaRPr kumimoji="1"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5F27A7E9-7952-EF67-CA44-7F96610160A0}"/>
              </a:ext>
            </a:extLst>
          </p:cNvPr>
          <p:cNvSpPr txBox="1"/>
          <p:nvPr/>
        </p:nvSpPr>
        <p:spPr>
          <a:xfrm>
            <a:off x="838200" y="6276603"/>
            <a:ext cx="1235412" cy="432543"/>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5.3</a:t>
            </a:r>
            <a:endPar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7" name="矩形 6">
            <a:extLst>
              <a:ext uri="{FF2B5EF4-FFF2-40B4-BE49-F238E27FC236}">
                <a16:creationId xmlns:a16="http://schemas.microsoft.com/office/drawing/2014/main" id="{0F071B13-CDB2-5DF4-A0F4-ACF39C51FCB7}"/>
              </a:ext>
            </a:extLst>
          </p:cNvPr>
          <p:cNvSpPr/>
          <p:nvPr/>
        </p:nvSpPr>
        <p:spPr>
          <a:xfrm>
            <a:off x="2073612" y="2955004"/>
            <a:ext cx="2378645" cy="3537871"/>
          </a:xfrm>
          <a:prstGeom prst="rect">
            <a:avLst/>
          </a:prstGeom>
          <a:noFill/>
          <a:ln w="5715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a:extLst>
              <a:ext uri="{FF2B5EF4-FFF2-40B4-BE49-F238E27FC236}">
                <a16:creationId xmlns:a16="http://schemas.microsoft.com/office/drawing/2014/main" id="{10886F4E-5B31-EE95-1207-7AECB7D7D447}"/>
              </a:ext>
            </a:extLst>
          </p:cNvPr>
          <p:cNvSpPr/>
          <p:nvPr/>
        </p:nvSpPr>
        <p:spPr>
          <a:xfrm>
            <a:off x="4590977" y="2958076"/>
            <a:ext cx="3315894" cy="1546689"/>
          </a:xfrm>
          <a:prstGeom prst="rect">
            <a:avLst/>
          </a:prstGeom>
          <a:noFill/>
          <a:ln w="5715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a:extLst>
              <a:ext uri="{FF2B5EF4-FFF2-40B4-BE49-F238E27FC236}">
                <a16:creationId xmlns:a16="http://schemas.microsoft.com/office/drawing/2014/main" id="{4CA8CAC8-FB3B-7D23-90B2-885653FEF6BA}"/>
              </a:ext>
            </a:extLst>
          </p:cNvPr>
          <p:cNvSpPr/>
          <p:nvPr/>
        </p:nvSpPr>
        <p:spPr>
          <a:xfrm>
            <a:off x="5957047" y="4639235"/>
            <a:ext cx="3160059" cy="779931"/>
          </a:xfrm>
          <a:prstGeom prst="rect">
            <a:avLst/>
          </a:prstGeom>
          <a:noFill/>
          <a:ln w="5715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47483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478A7-7122-4D9F-3C2C-7E6FD345F08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622A95B-FDEC-749B-40A4-AB8A01B67B2C}"/>
              </a:ext>
            </a:extLst>
          </p:cNvPr>
          <p:cNvSpPr>
            <a:spLocks noGrp="1"/>
          </p:cNvSpPr>
          <p:nvPr>
            <p:ph type="title"/>
          </p:nvPr>
        </p:nvSpPr>
        <p:spPr/>
        <p:txBody>
          <a:bodyPr/>
          <a:lstStyle/>
          <a:p>
            <a:r>
              <a:rPr kumimoji="1" lang="en-US" altLang="zh-CN" dirty="0"/>
              <a:t>Privacy Analysis</a:t>
            </a:r>
            <a:endParaRPr kumimoji="1" lang="zh-CN" altLang="en-US" dirty="0"/>
          </a:p>
        </p:txBody>
      </p:sp>
      <p:sp>
        <p:nvSpPr>
          <p:cNvPr id="4" name="灯片编号占位符 3">
            <a:extLst>
              <a:ext uri="{FF2B5EF4-FFF2-40B4-BE49-F238E27FC236}">
                <a16:creationId xmlns:a16="http://schemas.microsoft.com/office/drawing/2014/main" id="{5C489E92-F473-05B3-6962-20C847E65B31}"/>
              </a:ext>
            </a:extLst>
          </p:cNvPr>
          <p:cNvSpPr>
            <a:spLocks noGrp="1"/>
          </p:cNvSpPr>
          <p:nvPr>
            <p:ph type="sldNum" sz="quarter" idx="12"/>
          </p:nvPr>
        </p:nvSpPr>
        <p:spPr/>
        <p:txBody>
          <a:bodyPr/>
          <a:lstStyle/>
          <a:p>
            <a:fld id="{E8A41ABE-4B4A-A44C-B1E4-B43F2FA3ED3C}" type="slidenum">
              <a:rPr lang="en-US" smtClean="0"/>
              <a:t>44</a:t>
            </a:fld>
            <a:endParaRPr lang="en-US" dirty="0"/>
          </a:p>
        </p:txBody>
      </p:sp>
      <p:sp>
        <p:nvSpPr>
          <p:cNvPr id="14" name="内容占位符 3">
            <a:extLst>
              <a:ext uri="{FF2B5EF4-FFF2-40B4-BE49-F238E27FC236}">
                <a16:creationId xmlns:a16="http://schemas.microsoft.com/office/drawing/2014/main" id="{EA4C6758-8E18-6AFC-6A9C-65EBC46D9920}"/>
              </a:ext>
            </a:extLst>
          </p:cNvPr>
          <p:cNvSpPr txBox="1">
            <a:spLocks/>
          </p:cNvSpPr>
          <p:nvPr/>
        </p:nvSpPr>
        <p:spPr>
          <a:xfrm>
            <a:off x="491564" y="1785792"/>
            <a:ext cx="5081451" cy="119198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2400" dirty="0"/>
              <a:t>Class-wise secure aggregation protects sample-wise embeddings and labels. </a:t>
            </a:r>
            <a:endParaRPr kumimoji="1" lang="zh-CN" altLang="en-US" sz="2400" dirty="0"/>
          </a:p>
        </p:txBody>
      </p:sp>
      <p:pic>
        <p:nvPicPr>
          <p:cNvPr id="15" name="图片 14">
            <a:extLst>
              <a:ext uri="{FF2B5EF4-FFF2-40B4-BE49-F238E27FC236}">
                <a16:creationId xmlns:a16="http://schemas.microsoft.com/office/drawing/2014/main" id="{A707ABD3-F4F1-1BE9-5F14-C3229E8F680F}"/>
              </a:ext>
            </a:extLst>
          </p:cNvPr>
          <p:cNvPicPr>
            <a:picLocks noChangeAspect="1"/>
          </p:cNvPicPr>
          <p:nvPr/>
        </p:nvPicPr>
        <p:blipFill>
          <a:blip r:embed="rId3"/>
          <a:stretch>
            <a:fillRect/>
          </a:stretch>
        </p:blipFill>
        <p:spPr>
          <a:xfrm>
            <a:off x="559483" y="2940520"/>
            <a:ext cx="5180978" cy="1042297"/>
          </a:xfrm>
          <a:prstGeom prst="rect">
            <a:avLst/>
          </a:prstGeom>
        </p:spPr>
      </p:pic>
      <p:sp>
        <p:nvSpPr>
          <p:cNvPr id="16" name="内容占位符 3">
            <a:extLst>
              <a:ext uri="{FF2B5EF4-FFF2-40B4-BE49-F238E27FC236}">
                <a16:creationId xmlns:a16="http://schemas.microsoft.com/office/drawing/2014/main" id="{3F852B1E-A5C6-CE89-CB3D-6601A7F2313A}"/>
              </a:ext>
            </a:extLst>
          </p:cNvPr>
          <p:cNvSpPr txBox="1">
            <a:spLocks/>
          </p:cNvSpPr>
          <p:nvPr/>
        </p:nvSpPr>
        <p:spPr>
          <a:xfrm>
            <a:off x="6272349" y="1725067"/>
            <a:ext cx="5081451" cy="6996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en-US" altLang="zh-CN" sz="2400" b="0" i="0" u="none" strike="noStrike" kern="1200" cap="none" spc="0" normalizeH="0" baseline="0" noProof="0" dirty="0">
                <a:ln>
                  <a:noFill/>
                </a:ln>
                <a:solidFill>
                  <a:prstClr val="black"/>
                </a:solidFill>
                <a:effectLst/>
                <a:uLnTx/>
                <a:uFillTx/>
                <a:ea typeface="等线" panose="02010600030101010101" pitchFamily="2" charset="-122"/>
                <a:cs typeface="+mn-cs"/>
              </a:rPr>
              <a:t>Feature Privacy protection:</a:t>
            </a:r>
            <a:endParaRPr kumimoji="1" lang="zh-CN" altLang="en-US" sz="2400" b="0" i="0" u="none" strike="noStrike" kern="1200" cap="none" spc="0" normalizeH="0" baseline="0" noProof="0" dirty="0">
              <a:ln>
                <a:noFill/>
              </a:ln>
              <a:solidFill>
                <a:prstClr val="black"/>
              </a:solidFill>
              <a:effectLst/>
              <a:uLnTx/>
              <a:uFillTx/>
              <a:ea typeface="等线" panose="02010600030101010101" pitchFamily="2" charset="-122"/>
              <a:cs typeface="+mn-cs"/>
            </a:endParaRPr>
          </a:p>
        </p:txBody>
      </p:sp>
      <p:pic>
        <p:nvPicPr>
          <p:cNvPr id="17" name="图片 16">
            <a:extLst>
              <a:ext uri="{FF2B5EF4-FFF2-40B4-BE49-F238E27FC236}">
                <a16:creationId xmlns:a16="http://schemas.microsoft.com/office/drawing/2014/main" id="{76CC783D-1A08-B658-2746-EE5171312375}"/>
              </a:ext>
            </a:extLst>
          </p:cNvPr>
          <p:cNvPicPr>
            <a:picLocks noChangeAspect="1"/>
          </p:cNvPicPr>
          <p:nvPr/>
        </p:nvPicPr>
        <p:blipFill>
          <a:blip r:embed="rId4"/>
          <a:stretch>
            <a:fillRect/>
          </a:stretch>
        </p:blipFill>
        <p:spPr>
          <a:xfrm>
            <a:off x="6296945" y="2696772"/>
            <a:ext cx="5335572" cy="1196175"/>
          </a:xfrm>
          <a:prstGeom prst="rect">
            <a:avLst/>
          </a:prstGeom>
        </p:spPr>
      </p:pic>
      <p:sp>
        <p:nvSpPr>
          <p:cNvPr id="18" name="文本框 17">
            <a:extLst>
              <a:ext uri="{FF2B5EF4-FFF2-40B4-BE49-F238E27FC236}">
                <a16:creationId xmlns:a16="http://schemas.microsoft.com/office/drawing/2014/main" id="{1B524DD3-DC6F-83E1-831C-A966D610D787}"/>
              </a:ext>
            </a:extLst>
          </p:cNvPr>
          <p:cNvSpPr txBox="1"/>
          <p:nvPr/>
        </p:nvSpPr>
        <p:spPr>
          <a:xfrm>
            <a:off x="6296944" y="2291914"/>
            <a:ext cx="5509573"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1) Secure aggregation + DP</a:t>
            </a:r>
            <a:r>
              <a:rPr kumimoji="1" lang="zh-CN" altLang="en-US" sz="2000" b="0" i="0" u="none" strike="noStrike" kern="1200" cap="none" spc="0" normalizeH="0" baseline="0" noProof="0" dirty="0">
                <a:ln>
                  <a:noFill/>
                </a:ln>
                <a:solidFill>
                  <a:prstClr val="black"/>
                </a:solidFill>
                <a:effectLst/>
                <a:uLnTx/>
                <a:uFillTx/>
                <a:ea typeface="等线" panose="02010600030101010101" pitchFamily="2" charset="-122"/>
                <a:cs typeface="+mn-cs"/>
              </a:rPr>
              <a:t> </a:t>
            </a: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enables</a:t>
            </a:r>
            <a:r>
              <a:rPr kumimoji="1" lang="zh-CN" altLang="en-US" sz="2000" b="0" i="0" u="none" strike="noStrike" kern="1200" cap="none" spc="0" normalizeH="0" baseline="0" noProof="0" dirty="0">
                <a:ln>
                  <a:noFill/>
                </a:ln>
                <a:solidFill>
                  <a:prstClr val="black"/>
                </a:solidFill>
                <a:effectLst/>
                <a:uLnTx/>
                <a:uFillTx/>
                <a:ea typeface="等线" panose="02010600030101010101" pitchFamily="2" charset="-122"/>
                <a:cs typeface="+mn-cs"/>
              </a:rPr>
              <a:t> </a:t>
            </a: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smaller</a:t>
            </a:r>
            <a:r>
              <a:rPr kumimoji="1" lang="zh-CN" altLang="en-US" sz="2000" b="0" i="0" u="none" strike="noStrike" kern="1200" cap="none" spc="0" normalizeH="0" baseline="0" noProof="0" dirty="0">
                <a:ln>
                  <a:noFill/>
                </a:ln>
                <a:solidFill>
                  <a:prstClr val="black"/>
                </a:solidFill>
                <a:effectLst/>
                <a:uLnTx/>
                <a:uFillTx/>
                <a:ea typeface="等线" panose="02010600030101010101" pitchFamily="2" charset="-122"/>
                <a:cs typeface="+mn-cs"/>
              </a:rPr>
              <a:t> </a:t>
            </a: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noise:</a:t>
            </a:r>
            <a:endParaRPr kumimoji="1" lang="zh-CN" altLang="en-US" sz="2000" b="0" i="0" u="none" strike="noStrike" kern="1200" cap="none" spc="0" normalizeH="0" baseline="0" noProof="0" dirty="0">
              <a:ln>
                <a:noFill/>
              </a:ln>
              <a:solidFill>
                <a:prstClr val="black"/>
              </a:solidFill>
              <a:effectLst/>
              <a:uLnTx/>
              <a:uFillTx/>
              <a:ea typeface="等线" panose="02010600030101010101" pitchFamily="2" charset="-122"/>
              <a:cs typeface="+mn-cs"/>
            </a:endParaRPr>
          </a:p>
        </p:txBody>
      </p:sp>
      <p:sp>
        <p:nvSpPr>
          <p:cNvPr id="19" name="文本框 11">
            <a:extLst>
              <a:ext uri="{FF2B5EF4-FFF2-40B4-BE49-F238E27FC236}">
                <a16:creationId xmlns:a16="http://schemas.microsoft.com/office/drawing/2014/main" id="{3C5122A8-ED46-E260-FD86-D4D665E3758D}"/>
              </a:ext>
            </a:extLst>
          </p:cNvPr>
          <p:cNvSpPr txBox="1"/>
          <p:nvPr/>
        </p:nvSpPr>
        <p:spPr>
          <a:xfrm>
            <a:off x="6296946" y="3982817"/>
            <a:ext cx="5328998" cy="163121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2) Repetitive random </a:t>
            </a:r>
            <a:r>
              <a:rPr kumimoji="1" lang="en-US" altLang="zh-CN" sz="2000" dirty="0">
                <a:solidFill>
                  <a:prstClr val="black"/>
                </a:solidFill>
                <a:ea typeface="等线" panose="02010600030101010101" pitchFamily="2" charset="-122"/>
              </a:rPr>
              <a:t>m</a:t>
            </a:r>
            <a:r>
              <a:rPr kumimoji="1" lang="en-US" altLang="zh-CN" sz="2000" b="0" i="0" u="none" strike="noStrike" kern="1200" cap="none" spc="0" normalizeH="0" baseline="0" noProof="0" dirty="0" err="1">
                <a:ln>
                  <a:noFill/>
                </a:ln>
                <a:solidFill>
                  <a:prstClr val="black"/>
                </a:solidFill>
                <a:effectLst/>
                <a:uLnTx/>
                <a:uFillTx/>
                <a:ea typeface="等线" panose="02010600030101010101" pitchFamily="2" charset="-122"/>
                <a:cs typeface="+mn-cs"/>
              </a:rPr>
              <a:t>odel</a:t>
            </a: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 </a:t>
            </a:r>
            <a:r>
              <a:rPr kumimoji="1" lang="en-US" altLang="zh-CN" sz="2000" dirty="0">
                <a:solidFill>
                  <a:prstClr val="black"/>
                </a:solidFill>
                <a:ea typeface="等线" panose="02010600030101010101" pitchFamily="2" charset="-122"/>
              </a:rPr>
              <a:t>i</a:t>
            </a:r>
            <a:r>
              <a:rPr kumimoji="1" lang="en-US" altLang="zh-CN" sz="2000" b="0" i="0" u="none" strike="noStrike" kern="1200" cap="none" spc="0" normalizeH="0" baseline="0" noProof="0" dirty="0" err="1">
                <a:ln>
                  <a:noFill/>
                </a:ln>
                <a:solidFill>
                  <a:prstClr val="black"/>
                </a:solidFill>
                <a:effectLst/>
                <a:uLnTx/>
                <a:uFillTx/>
                <a:ea typeface="等线" panose="02010600030101010101" pitchFamily="2" charset="-122"/>
                <a:cs typeface="+mn-cs"/>
              </a:rPr>
              <a:t>nitialization</a:t>
            </a: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2000" b="0" i="0" u="none" strike="noStrike" kern="1200" cap="none" spc="0" normalizeH="0" baseline="0" noProof="0" dirty="0">
                <a:ln>
                  <a:noFill/>
                </a:ln>
                <a:solidFill>
                  <a:prstClr val="black"/>
                </a:solidFill>
                <a:effectLst/>
                <a:uLnTx/>
                <a:uFillTx/>
                <a:ea typeface="等线" panose="02010600030101010101" pitchFamily="2" charset="-122"/>
                <a:cs typeface="+mn-cs"/>
              </a:rPr>
              <a:t>The continuously re-initialized embedding extraction model makes it challenging to reconstruct the real features from embeddings.</a:t>
            </a:r>
            <a:endParaRPr kumimoji="1" lang="zh-CN" altLang="en-US" sz="2000" b="0" i="0" u="none" strike="noStrike" kern="1200" cap="none" spc="0" normalizeH="0" baseline="0" noProof="0" dirty="0">
              <a:ln>
                <a:noFill/>
              </a:ln>
              <a:solidFill>
                <a:prstClr val="black"/>
              </a:solidFill>
              <a:effectLst/>
              <a:uLnTx/>
              <a:uFillTx/>
              <a:ea typeface="等线" panose="02010600030101010101" pitchFamily="2" charset="-122"/>
              <a:cs typeface="+mn-cs"/>
            </a:endParaRPr>
          </a:p>
        </p:txBody>
      </p:sp>
    </p:spTree>
    <p:extLst>
      <p:ext uri="{BB962C8B-B14F-4D97-AF65-F5344CB8AC3E}">
        <p14:creationId xmlns:p14="http://schemas.microsoft.com/office/powerpoint/2010/main" val="34352278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AB77E-C88B-F4DB-1C99-5427EF532AE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C64337B-4070-30E0-350E-DF2AF94C2E99}"/>
              </a:ext>
            </a:extLst>
          </p:cNvPr>
          <p:cNvSpPr>
            <a:spLocks noGrp="1"/>
          </p:cNvSpPr>
          <p:nvPr>
            <p:ph type="title"/>
          </p:nvPr>
        </p:nvSpPr>
        <p:spPr/>
        <p:txBody>
          <a:bodyPr/>
          <a:lstStyle/>
          <a:p>
            <a:r>
              <a:rPr kumimoji="1" lang="en-US" altLang="zh-CN" dirty="0"/>
              <a:t>Experimental Results</a:t>
            </a:r>
            <a:endParaRPr kumimoji="1" lang="zh-CN" altLang="en-US" dirty="0"/>
          </a:p>
        </p:txBody>
      </p:sp>
      <p:sp>
        <p:nvSpPr>
          <p:cNvPr id="4" name="灯片编号占位符 3">
            <a:extLst>
              <a:ext uri="{FF2B5EF4-FFF2-40B4-BE49-F238E27FC236}">
                <a16:creationId xmlns:a16="http://schemas.microsoft.com/office/drawing/2014/main" id="{30FB1A5F-DEA0-FCA2-4E3E-284CE496E184}"/>
              </a:ext>
            </a:extLst>
          </p:cNvPr>
          <p:cNvSpPr>
            <a:spLocks noGrp="1"/>
          </p:cNvSpPr>
          <p:nvPr>
            <p:ph type="sldNum" sz="quarter" idx="12"/>
          </p:nvPr>
        </p:nvSpPr>
        <p:spPr/>
        <p:txBody>
          <a:bodyPr/>
          <a:lstStyle/>
          <a:p>
            <a:fld id="{E8A41ABE-4B4A-A44C-B1E4-B43F2FA3ED3C}" type="slidenum">
              <a:rPr lang="en-US" smtClean="0"/>
              <a:t>45</a:t>
            </a:fld>
            <a:endParaRPr lang="en-US"/>
          </a:p>
        </p:txBody>
      </p:sp>
      <p:sp>
        <p:nvSpPr>
          <p:cNvPr id="3" name="文本框 2">
            <a:extLst>
              <a:ext uri="{FF2B5EF4-FFF2-40B4-BE49-F238E27FC236}">
                <a16:creationId xmlns:a16="http://schemas.microsoft.com/office/drawing/2014/main" id="{E2C85229-D492-170C-EAC6-7936FC47D437}"/>
              </a:ext>
            </a:extLst>
          </p:cNvPr>
          <p:cNvSpPr txBox="1"/>
          <p:nvPr/>
        </p:nvSpPr>
        <p:spPr>
          <a:xfrm>
            <a:off x="963562" y="1690688"/>
            <a:ext cx="9611360" cy="424732"/>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ysClr val="windowText" lastClr="000000"/>
                </a:solidFill>
                <a:ea typeface="等线" panose="02010600030101010101" pitchFamily="2" charset="-122"/>
                <a:cs typeface="Times New Roman" panose="02020603050405020304" pitchFamily="18" charset="0"/>
              </a:rPr>
              <a:t>RQ1: What is the visual quality of VFDC-generated dataset? </a:t>
            </a:r>
          </a:p>
        </p:txBody>
      </p:sp>
      <p:pic>
        <p:nvPicPr>
          <p:cNvPr id="6" name="图片 5">
            <a:extLst>
              <a:ext uri="{FF2B5EF4-FFF2-40B4-BE49-F238E27FC236}">
                <a16:creationId xmlns:a16="http://schemas.microsoft.com/office/drawing/2014/main" id="{AEE37379-187E-6458-5E72-E70F4C2761C3}"/>
              </a:ext>
            </a:extLst>
          </p:cNvPr>
          <p:cNvPicPr>
            <a:picLocks noChangeAspect="1"/>
          </p:cNvPicPr>
          <p:nvPr/>
        </p:nvPicPr>
        <p:blipFill>
          <a:blip r:embed="rId2"/>
          <a:srcRect b="10780"/>
          <a:stretch/>
        </p:blipFill>
        <p:spPr>
          <a:xfrm>
            <a:off x="613353" y="2330574"/>
            <a:ext cx="5359807" cy="3078005"/>
          </a:xfrm>
          <a:prstGeom prst="rect">
            <a:avLst/>
          </a:prstGeom>
        </p:spPr>
      </p:pic>
      <p:pic>
        <p:nvPicPr>
          <p:cNvPr id="7" name="图片 6">
            <a:extLst>
              <a:ext uri="{FF2B5EF4-FFF2-40B4-BE49-F238E27FC236}">
                <a16:creationId xmlns:a16="http://schemas.microsoft.com/office/drawing/2014/main" id="{A22832B3-C402-05E8-B4CA-844F10E207EB}"/>
              </a:ext>
            </a:extLst>
          </p:cNvPr>
          <p:cNvPicPr>
            <a:picLocks noChangeAspect="1"/>
          </p:cNvPicPr>
          <p:nvPr/>
        </p:nvPicPr>
        <p:blipFill>
          <a:blip r:embed="rId3"/>
          <a:srcRect l="6380" r="8153" b="23981"/>
          <a:stretch/>
        </p:blipFill>
        <p:spPr>
          <a:xfrm>
            <a:off x="6096000" y="2536829"/>
            <a:ext cx="5359807" cy="2953314"/>
          </a:xfrm>
          <a:prstGeom prst="rect">
            <a:avLst/>
          </a:prstGeom>
        </p:spPr>
      </p:pic>
      <p:sp>
        <p:nvSpPr>
          <p:cNvPr id="5" name="文本框 4">
            <a:extLst>
              <a:ext uri="{FF2B5EF4-FFF2-40B4-BE49-F238E27FC236}">
                <a16:creationId xmlns:a16="http://schemas.microsoft.com/office/drawing/2014/main" id="{6BDF23E2-EE70-1EAF-78A8-087B20C9B855}"/>
              </a:ext>
            </a:extLst>
          </p:cNvPr>
          <p:cNvSpPr txBox="1"/>
          <p:nvPr/>
        </p:nvSpPr>
        <p:spPr>
          <a:xfrm>
            <a:off x="963562" y="5578204"/>
            <a:ext cx="4659387" cy="646331"/>
          </a:xfrm>
          <a:prstGeom prst="rect">
            <a:avLst/>
          </a:prstGeom>
        </p:spPr>
        <p:txBody>
          <a:bodyPr vert="horz" wrap="squar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5.4:</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Visualization</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of</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VFDC-generated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synthetic</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images</a:t>
            </a:r>
            <a:r>
              <a:rPr lang="en-US" altLang="zh-CN" dirty="0">
                <a:solidFill>
                  <a:sysClr val="windowText" lastClr="000000"/>
                </a:solidFill>
                <a:ea typeface="等线" panose="02010600030101010101" pitchFamily="2" charset="-122"/>
                <a:cs typeface="Times New Roman" panose="02020603050405020304" pitchFamily="18" charset="0"/>
              </a:rPr>
              <a:t>.</a:t>
            </a:r>
            <a:endPar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2E9BF606-3373-53A2-5C3C-60918A9623BC}"/>
              </a:ext>
            </a:extLst>
          </p:cNvPr>
          <p:cNvSpPr txBox="1"/>
          <p:nvPr/>
        </p:nvSpPr>
        <p:spPr>
          <a:xfrm>
            <a:off x="6218841" y="5556276"/>
            <a:ext cx="5114123" cy="1200329"/>
          </a:xfrm>
          <a:prstGeom prst="rect">
            <a:avLst/>
          </a:prstGeom>
        </p:spPr>
        <p:txBody>
          <a:bodyPr vert="horz" wrap="squar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5.5:</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Visualization</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of</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distribution</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of</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original</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dataset</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and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condensed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dataset</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by</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VFDC</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on</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two</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datasets</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using</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t-SNE.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star-shaped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points</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denote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VFDC-generated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samples.</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p>
        </p:txBody>
      </p:sp>
    </p:spTree>
    <p:extLst>
      <p:ext uri="{BB962C8B-B14F-4D97-AF65-F5344CB8AC3E}">
        <p14:creationId xmlns:p14="http://schemas.microsoft.com/office/powerpoint/2010/main" val="13742170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9A033-DF21-D4B1-841A-D747088139F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D5E927D3-7467-EFA7-2912-B73379F45B52}"/>
              </a:ext>
            </a:extLst>
          </p:cNvPr>
          <p:cNvSpPr>
            <a:spLocks noGrp="1"/>
          </p:cNvSpPr>
          <p:nvPr>
            <p:ph type="title"/>
          </p:nvPr>
        </p:nvSpPr>
        <p:spPr/>
        <p:txBody>
          <a:bodyPr/>
          <a:lstStyle/>
          <a:p>
            <a:r>
              <a:rPr kumimoji="1" lang="en-US" altLang="zh-CN" dirty="0"/>
              <a:t>Experimental Results</a:t>
            </a:r>
            <a:endParaRPr kumimoji="1" lang="zh-CN" altLang="en-US" dirty="0"/>
          </a:p>
        </p:txBody>
      </p:sp>
      <p:sp>
        <p:nvSpPr>
          <p:cNvPr id="4" name="灯片编号占位符 3">
            <a:extLst>
              <a:ext uri="{FF2B5EF4-FFF2-40B4-BE49-F238E27FC236}">
                <a16:creationId xmlns:a16="http://schemas.microsoft.com/office/drawing/2014/main" id="{489EA5A2-BC1F-28E9-67CA-A90BC225F543}"/>
              </a:ext>
            </a:extLst>
          </p:cNvPr>
          <p:cNvSpPr>
            <a:spLocks noGrp="1"/>
          </p:cNvSpPr>
          <p:nvPr>
            <p:ph type="sldNum" sz="quarter" idx="12"/>
          </p:nvPr>
        </p:nvSpPr>
        <p:spPr/>
        <p:txBody>
          <a:bodyPr/>
          <a:lstStyle/>
          <a:p>
            <a:fld id="{E8A41ABE-4B4A-A44C-B1E4-B43F2FA3ED3C}" type="slidenum">
              <a:rPr lang="en-US" smtClean="0"/>
              <a:t>46</a:t>
            </a:fld>
            <a:endParaRPr lang="en-US"/>
          </a:p>
        </p:txBody>
      </p:sp>
      <p:sp>
        <p:nvSpPr>
          <p:cNvPr id="5" name="文本框 4">
            <a:extLst>
              <a:ext uri="{FF2B5EF4-FFF2-40B4-BE49-F238E27FC236}">
                <a16:creationId xmlns:a16="http://schemas.microsoft.com/office/drawing/2014/main" id="{4CE4731D-621D-2B61-47D3-2DB76722E166}"/>
              </a:ext>
            </a:extLst>
          </p:cNvPr>
          <p:cNvSpPr txBox="1"/>
          <p:nvPr/>
        </p:nvSpPr>
        <p:spPr>
          <a:xfrm>
            <a:off x="838200" y="1755733"/>
            <a:ext cx="10137268" cy="757130"/>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ysClr val="windowText" lastClr="000000"/>
                </a:solidFill>
                <a:ea typeface="等线" panose="02010600030101010101" pitchFamily="2" charset="-122"/>
                <a:cs typeface="Times New Roman" panose="02020603050405020304" pitchFamily="18" charset="0"/>
              </a:rPr>
              <a:t>RQ2: What is the privacy-utility trade-off of VFDC compared to other methods on different datasets?</a:t>
            </a:r>
          </a:p>
        </p:txBody>
      </p:sp>
      <p:pic>
        <p:nvPicPr>
          <p:cNvPr id="10" name="图片 9">
            <a:extLst>
              <a:ext uri="{FF2B5EF4-FFF2-40B4-BE49-F238E27FC236}">
                <a16:creationId xmlns:a16="http://schemas.microsoft.com/office/drawing/2014/main" id="{D0511DFD-D785-23F7-7AE5-DBA7100DD01B}"/>
              </a:ext>
            </a:extLst>
          </p:cNvPr>
          <p:cNvPicPr>
            <a:picLocks noChangeAspect="1"/>
          </p:cNvPicPr>
          <p:nvPr/>
        </p:nvPicPr>
        <p:blipFill>
          <a:blip r:embed="rId3"/>
          <a:stretch>
            <a:fillRect/>
          </a:stretch>
        </p:blipFill>
        <p:spPr>
          <a:xfrm>
            <a:off x="4581527" y="2464162"/>
            <a:ext cx="6088930" cy="4290146"/>
          </a:xfrm>
          <a:prstGeom prst="rect">
            <a:avLst/>
          </a:prstGeom>
        </p:spPr>
      </p:pic>
      <p:sp>
        <p:nvSpPr>
          <p:cNvPr id="15" name="文本框 14">
            <a:extLst>
              <a:ext uri="{FF2B5EF4-FFF2-40B4-BE49-F238E27FC236}">
                <a16:creationId xmlns:a16="http://schemas.microsoft.com/office/drawing/2014/main" id="{A15D6D34-C9AA-D3C2-F761-59B49FA94CAC}"/>
              </a:ext>
            </a:extLst>
          </p:cNvPr>
          <p:cNvSpPr txBox="1"/>
          <p:nvPr/>
        </p:nvSpPr>
        <p:spPr>
          <a:xfrm>
            <a:off x="931719" y="3335039"/>
            <a:ext cx="3439027" cy="1477328"/>
          </a:xfrm>
          <a:prstGeom prst="rect">
            <a:avLst/>
          </a:prstGeom>
          <a:noFill/>
        </p:spPr>
        <p:txBody>
          <a:bodyPr wrap="square">
            <a:spAutoFit/>
          </a:bodyPr>
          <a:lstStyle/>
          <a:p>
            <a:r>
              <a:rPr lang="en-US" altLang="zh-CN" dirty="0"/>
              <a:t>Table</a:t>
            </a:r>
            <a:r>
              <a:rPr lang="zh-CN" altLang="en-US" dirty="0"/>
              <a:t> </a:t>
            </a:r>
            <a:r>
              <a:rPr lang="en-US" altLang="zh-CN" dirty="0"/>
              <a:t>5.1:</a:t>
            </a:r>
            <a:r>
              <a:rPr lang="zh-CN" altLang="en-US" dirty="0"/>
              <a:t> </a:t>
            </a:r>
            <a:r>
              <a:rPr lang="en-US" altLang="zh-CN" dirty="0"/>
              <a:t>Comparison of accuracy (utility) of models trained by datasets generated via different methods.</a:t>
            </a:r>
            <a:r>
              <a:rPr lang="zh-CN" altLang="en-US" dirty="0"/>
              <a:t> </a:t>
            </a:r>
            <a:endParaRPr lang="en-US" altLang="zh-CN" dirty="0"/>
          </a:p>
          <a:p>
            <a:endParaRPr lang="en-US" altLang="zh-CN" dirty="0"/>
          </a:p>
        </p:txBody>
      </p:sp>
      <p:sp>
        <p:nvSpPr>
          <p:cNvPr id="6" name="矩形 5">
            <a:extLst>
              <a:ext uri="{FF2B5EF4-FFF2-40B4-BE49-F238E27FC236}">
                <a16:creationId xmlns:a16="http://schemas.microsoft.com/office/drawing/2014/main" id="{8FF73400-F3DA-F9A0-960E-DEC6F85E39E1}"/>
              </a:ext>
            </a:extLst>
          </p:cNvPr>
          <p:cNvSpPr/>
          <p:nvPr/>
        </p:nvSpPr>
        <p:spPr>
          <a:xfrm>
            <a:off x="8240110" y="2585546"/>
            <a:ext cx="1008993" cy="411490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942066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C9E1C-DA6A-6F45-2CF5-7F7CE9C937B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94CF386-8DEA-BBED-A4AD-E8D3A96413A2}"/>
              </a:ext>
            </a:extLst>
          </p:cNvPr>
          <p:cNvSpPr>
            <a:spLocks noGrp="1"/>
          </p:cNvSpPr>
          <p:nvPr>
            <p:ph type="title"/>
          </p:nvPr>
        </p:nvSpPr>
        <p:spPr/>
        <p:txBody>
          <a:bodyPr/>
          <a:lstStyle/>
          <a:p>
            <a:r>
              <a:rPr kumimoji="1" lang="en-US" altLang="zh-CN" dirty="0"/>
              <a:t>Experimental Results</a:t>
            </a:r>
            <a:endParaRPr kumimoji="1" lang="zh-CN" altLang="en-US" dirty="0"/>
          </a:p>
        </p:txBody>
      </p:sp>
      <p:sp>
        <p:nvSpPr>
          <p:cNvPr id="4" name="灯片编号占位符 3">
            <a:extLst>
              <a:ext uri="{FF2B5EF4-FFF2-40B4-BE49-F238E27FC236}">
                <a16:creationId xmlns:a16="http://schemas.microsoft.com/office/drawing/2014/main" id="{09310709-8E69-99D9-A389-3568702E09DF}"/>
              </a:ext>
            </a:extLst>
          </p:cNvPr>
          <p:cNvSpPr>
            <a:spLocks noGrp="1"/>
          </p:cNvSpPr>
          <p:nvPr>
            <p:ph type="sldNum" sz="quarter" idx="12"/>
          </p:nvPr>
        </p:nvSpPr>
        <p:spPr/>
        <p:txBody>
          <a:bodyPr/>
          <a:lstStyle/>
          <a:p>
            <a:fld id="{E8A41ABE-4B4A-A44C-B1E4-B43F2FA3ED3C}" type="slidenum">
              <a:rPr lang="en-US" smtClean="0"/>
              <a:t>47</a:t>
            </a:fld>
            <a:endParaRPr lang="en-US"/>
          </a:p>
        </p:txBody>
      </p:sp>
      <p:sp>
        <p:nvSpPr>
          <p:cNvPr id="3" name="文本框 2">
            <a:extLst>
              <a:ext uri="{FF2B5EF4-FFF2-40B4-BE49-F238E27FC236}">
                <a16:creationId xmlns:a16="http://schemas.microsoft.com/office/drawing/2014/main" id="{3C26AA52-034D-3B93-854C-8CAA13083144}"/>
              </a:ext>
            </a:extLst>
          </p:cNvPr>
          <p:cNvSpPr txBox="1"/>
          <p:nvPr/>
        </p:nvSpPr>
        <p:spPr>
          <a:xfrm>
            <a:off x="988768" y="1735799"/>
            <a:ext cx="9611360" cy="757130"/>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ysClr val="windowText" lastClr="000000"/>
                </a:solidFill>
                <a:ea typeface="等线" panose="02010600030101010101" pitchFamily="2" charset="-122"/>
                <a:cs typeface="Times New Roman" panose="02020603050405020304" pitchFamily="18" charset="0"/>
              </a:rPr>
              <a:t>RQ3: How does VFDC improve training efficiency compared to other methods?</a:t>
            </a:r>
          </a:p>
        </p:txBody>
      </p:sp>
      <p:pic>
        <p:nvPicPr>
          <p:cNvPr id="8" name="图片 7">
            <a:extLst>
              <a:ext uri="{FF2B5EF4-FFF2-40B4-BE49-F238E27FC236}">
                <a16:creationId xmlns:a16="http://schemas.microsoft.com/office/drawing/2014/main" id="{B1C0AA11-F379-48FC-1D2B-A43979FFA006}"/>
              </a:ext>
            </a:extLst>
          </p:cNvPr>
          <p:cNvPicPr>
            <a:picLocks noChangeAspect="1"/>
          </p:cNvPicPr>
          <p:nvPr/>
        </p:nvPicPr>
        <p:blipFill>
          <a:blip r:embed="rId2"/>
          <a:srcRect b="24785"/>
          <a:stretch/>
        </p:blipFill>
        <p:spPr>
          <a:xfrm>
            <a:off x="2773676" y="2807028"/>
            <a:ext cx="6893311" cy="2669644"/>
          </a:xfrm>
          <a:prstGeom prst="rect">
            <a:avLst/>
          </a:prstGeom>
        </p:spPr>
      </p:pic>
      <p:sp>
        <p:nvSpPr>
          <p:cNvPr id="5" name="文本框 4">
            <a:extLst>
              <a:ext uri="{FF2B5EF4-FFF2-40B4-BE49-F238E27FC236}">
                <a16:creationId xmlns:a16="http://schemas.microsoft.com/office/drawing/2014/main" id="{988799CE-074F-D918-CE4E-AEBB8EE15EFC}"/>
              </a:ext>
            </a:extLst>
          </p:cNvPr>
          <p:cNvSpPr txBox="1"/>
          <p:nvPr/>
        </p:nvSpPr>
        <p:spPr>
          <a:xfrm>
            <a:off x="3180698" y="5569545"/>
            <a:ext cx="6079265" cy="646331"/>
          </a:xfrm>
          <a:prstGeom prst="rect">
            <a:avLst/>
          </a:prstGeom>
        </p:spPr>
        <p:txBody>
          <a:bodyPr vert="horz" wrap="squar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5.6:</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Performance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variation</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of</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the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VFL</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model</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trained</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using</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dataset</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output</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by</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different</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methods</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across</a:t>
            </a:r>
            <a:r>
              <a:rPr lang="zh-CN" altLang="en-US" dirty="0">
                <a:solidFill>
                  <a:sysClr val="windowText" lastClr="000000"/>
                </a:solidFill>
                <a:ea typeface="等线" panose="02010600030101010101" pitchFamily="2" charset="-122"/>
                <a:cs typeface="Times New Roman" panose="02020603050405020304" pitchFamily="18" charset="0"/>
              </a:rPr>
              <a:t> </a:t>
            </a:r>
            <a:r>
              <a:rPr lang="en-US" altLang="zh-CN" dirty="0">
                <a:solidFill>
                  <a:sysClr val="windowText" lastClr="000000"/>
                </a:solidFill>
                <a:ea typeface="等线" panose="02010600030101010101" pitchFamily="2" charset="-122"/>
                <a:cs typeface="Times New Roman" panose="02020603050405020304" pitchFamily="18" charset="0"/>
              </a:rPr>
              <a:t>iterations.</a:t>
            </a:r>
            <a:endPar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672001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F31C3-6A11-905C-6772-7D56106032A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7135861-A5B5-03BD-2EBD-DF740016441B}"/>
              </a:ext>
            </a:extLst>
          </p:cNvPr>
          <p:cNvSpPr>
            <a:spLocks noGrp="1"/>
          </p:cNvSpPr>
          <p:nvPr>
            <p:ph type="title"/>
          </p:nvPr>
        </p:nvSpPr>
        <p:spPr/>
        <p:txBody>
          <a:bodyPr/>
          <a:lstStyle/>
          <a:p>
            <a:r>
              <a:rPr kumimoji="1" lang="en-US" altLang="zh-CN" dirty="0"/>
              <a:t>Conclusion</a:t>
            </a:r>
            <a:endParaRPr kumimoji="1" lang="zh-CN" altLang="en-US" dirty="0"/>
          </a:p>
        </p:txBody>
      </p:sp>
      <p:sp>
        <p:nvSpPr>
          <p:cNvPr id="3" name="内容占位符 2">
            <a:extLst>
              <a:ext uri="{FF2B5EF4-FFF2-40B4-BE49-F238E27FC236}">
                <a16:creationId xmlns:a16="http://schemas.microsoft.com/office/drawing/2014/main" id="{0C768AAD-5FE1-93C6-9BB5-9CC20276B051}"/>
              </a:ext>
            </a:extLst>
          </p:cNvPr>
          <p:cNvSpPr>
            <a:spLocks noGrp="1"/>
          </p:cNvSpPr>
          <p:nvPr>
            <p:ph idx="1"/>
          </p:nvPr>
        </p:nvSpPr>
        <p:spPr/>
        <p:txBody>
          <a:bodyPr>
            <a:normAutofit/>
          </a:bodyPr>
          <a:lstStyle/>
          <a:p>
            <a:pPr>
              <a:lnSpc>
                <a:spcPct val="100000"/>
              </a:lnSpc>
              <a:defRPr/>
            </a:pPr>
            <a:r>
              <a:rPr lang="en-US" altLang="zh-CN" sz="2400" dirty="0">
                <a:ea typeface="等线" panose="02010600030101010101" pitchFamily="2" charset="-122"/>
                <a:cs typeface="Times New Roman" panose="02020603050405020304" pitchFamily="18" charset="0"/>
              </a:rPr>
              <a:t>To address the dual challenges of </a:t>
            </a:r>
            <a:r>
              <a:rPr lang="en-US" altLang="zh-CN" sz="2400" b="1" dirty="0">
                <a:ea typeface="等线" panose="02010600030101010101" pitchFamily="2" charset="-122"/>
                <a:cs typeface="Times New Roman" panose="02020603050405020304" pitchFamily="18" charset="0"/>
              </a:rPr>
              <a:t>privacy </a:t>
            </a:r>
            <a:r>
              <a:rPr lang="en-US" altLang="zh-CN" sz="2400" dirty="0">
                <a:ea typeface="等线" panose="02010600030101010101" pitchFamily="2" charset="-122"/>
                <a:cs typeface="Times New Roman" panose="02020603050405020304" pitchFamily="18" charset="0"/>
              </a:rPr>
              <a:t>and</a:t>
            </a:r>
            <a:r>
              <a:rPr lang="en-US" altLang="zh-CN" sz="2400" b="1" dirty="0">
                <a:ea typeface="等线" panose="02010600030101010101" pitchFamily="2" charset="-122"/>
                <a:cs typeface="Times New Roman" panose="02020603050405020304" pitchFamily="18" charset="0"/>
              </a:rPr>
              <a:t> efficiency </a:t>
            </a:r>
            <a:r>
              <a:rPr lang="en-US" altLang="zh-CN" sz="2400" dirty="0">
                <a:ea typeface="等线" panose="02010600030101010101" pitchFamily="2" charset="-122"/>
                <a:cs typeface="Times New Roman" panose="02020603050405020304" pitchFamily="18" charset="0"/>
              </a:rPr>
              <a:t>in VFL, we present VFDC for </a:t>
            </a:r>
            <a:r>
              <a:rPr lang="en-US" altLang="zh-CN" sz="2400" b="1" dirty="0">
                <a:ea typeface="等线" panose="02010600030101010101" pitchFamily="2" charset="-122"/>
                <a:cs typeface="Times New Roman" panose="02020603050405020304" pitchFamily="18" charset="0"/>
              </a:rPr>
              <a:t>small synthetic dataset generation</a:t>
            </a:r>
            <a:r>
              <a:rPr lang="en-US" altLang="zh-CN" sz="2400" dirty="0">
                <a:ea typeface="等线" panose="02010600030101010101" pitchFamily="2" charset="-122"/>
                <a:cs typeface="Times New Roman" panose="02020603050405020304" pitchFamily="18" charset="0"/>
              </a:rPr>
              <a:t>. </a:t>
            </a:r>
          </a:p>
          <a:p>
            <a:pPr>
              <a:lnSpc>
                <a:spcPct val="100000"/>
              </a:lnSpc>
              <a:defRPr/>
            </a:pPr>
            <a:r>
              <a:rPr lang="en-US" altLang="zh-CN" sz="2400" dirty="0">
                <a:ea typeface="等线" panose="02010600030101010101" pitchFamily="2" charset="-122"/>
                <a:cs typeface="Times New Roman" panose="02020603050405020304" pitchFamily="18" charset="0"/>
              </a:rPr>
              <a:t>VFDC</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has</a:t>
            </a:r>
            <a:r>
              <a:rPr lang="zh-CN" altLang="en-US" sz="2400" dirty="0">
                <a:ea typeface="等线" panose="02010600030101010101" pitchFamily="2" charset="-122"/>
                <a:cs typeface="Times New Roman" panose="02020603050405020304" pitchFamily="18" charset="0"/>
              </a:rPr>
              <a:t> </a:t>
            </a:r>
            <a:r>
              <a:rPr lang="en-US" altLang="zh-CN" sz="2400" b="1" dirty="0">
                <a:ea typeface="等线" panose="02010600030101010101" pitchFamily="2" charset="-122"/>
                <a:cs typeface="Times New Roman" panose="02020603050405020304" pitchFamily="18" charset="0"/>
              </a:rPr>
              <a:t>three-fold</a:t>
            </a:r>
            <a:r>
              <a:rPr lang="en-US" altLang="zh-CN" sz="2400" dirty="0">
                <a:ea typeface="等线" panose="02010600030101010101" pitchFamily="2" charset="-122"/>
                <a:cs typeface="Times New Roman" panose="02020603050405020304" pitchFamily="18" charset="0"/>
              </a:rPr>
              <a:t> </a:t>
            </a:r>
            <a:r>
              <a:rPr lang="en-US" altLang="zh-CN" sz="2400" b="1" dirty="0">
                <a:ea typeface="等线" panose="02010600030101010101" pitchFamily="2" charset="-122"/>
                <a:cs typeface="Times New Roman" panose="02020603050405020304" pitchFamily="18" charset="0"/>
              </a:rPr>
              <a:t>mixed protection </a:t>
            </a:r>
            <a:r>
              <a:rPr lang="en-US" altLang="zh-CN" sz="2400" dirty="0">
                <a:ea typeface="等线" panose="02010600030101010101" pitchFamily="2" charset="-122"/>
                <a:cs typeface="Times New Roman" panose="02020603050405020304" pitchFamily="18" charset="0"/>
              </a:rPr>
              <a:t>mechanism, merging class-wise secure aggregation,</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DP,</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and</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repetitive</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model</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initialization. </a:t>
            </a:r>
          </a:p>
          <a:p>
            <a:pPr>
              <a:lnSpc>
                <a:spcPct val="100000"/>
              </a:lnSpc>
              <a:defRPr/>
            </a:pPr>
            <a:r>
              <a:rPr lang="en-US" altLang="zh-CN" sz="2400" dirty="0">
                <a:ea typeface="等线" panose="02010600030101010101" pitchFamily="2" charset="-122"/>
                <a:cs typeface="Times New Roman" panose="02020603050405020304" pitchFamily="18" charset="0"/>
              </a:rPr>
              <a:t>Experimental results show that VFDC achieves</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high training efficiency,</a:t>
            </a:r>
            <a:r>
              <a:rPr lang="zh-CN" altLang="en-US" sz="2400" dirty="0">
                <a:ea typeface="等线" panose="02010600030101010101" pitchFamily="2" charset="-122"/>
                <a:cs typeface="Times New Roman" panose="02020603050405020304" pitchFamily="18" charset="0"/>
              </a:rPr>
              <a:t> </a:t>
            </a:r>
            <a:r>
              <a:rPr lang="en-US" altLang="zh-CN" sz="2400" dirty="0">
                <a:ea typeface="等线" panose="02010600030101010101" pitchFamily="2" charset="-122"/>
                <a:cs typeface="Times New Roman" panose="02020603050405020304" pitchFamily="18" charset="0"/>
              </a:rPr>
              <a:t>sample-level data privacy, and utility. </a:t>
            </a:r>
          </a:p>
          <a:p>
            <a:pPr>
              <a:lnSpc>
                <a:spcPct val="150000"/>
              </a:lnSpc>
            </a:pPr>
            <a:endParaRPr lang="en-US" altLang="zh-CN" sz="2400" dirty="0"/>
          </a:p>
        </p:txBody>
      </p:sp>
      <p:sp>
        <p:nvSpPr>
          <p:cNvPr id="4" name="灯片编号占位符 3">
            <a:extLst>
              <a:ext uri="{FF2B5EF4-FFF2-40B4-BE49-F238E27FC236}">
                <a16:creationId xmlns:a16="http://schemas.microsoft.com/office/drawing/2014/main" id="{169085C3-DA37-1AF3-5B1B-5EC11BB036D1}"/>
              </a:ext>
            </a:extLst>
          </p:cNvPr>
          <p:cNvSpPr>
            <a:spLocks noGrp="1"/>
          </p:cNvSpPr>
          <p:nvPr>
            <p:ph type="sldNum" sz="quarter" idx="12"/>
          </p:nvPr>
        </p:nvSpPr>
        <p:spPr/>
        <p:txBody>
          <a:bodyPr/>
          <a:lstStyle/>
          <a:p>
            <a:fld id="{E8A41ABE-4B4A-A44C-B1E4-B43F2FA3ED3C}" type="slidenum">
              <a:rPr lang="en-US" smtClean="0"/>
              <a:t>48</a:t>
            </a:fld>
            <a:endParaRPr lang="en-US"/>
          </a:p>
        </p:txBody>
      </p:sp>
      <p:sp>
        <p:nvSpPr>
          <p:cNvPr id="5" name="文本框 4">
            <a:extLst>
              <a:ext uri="{FF2B5EF4-FFF2-40B4-BE49-F238E27FC236}">
                <a16:creationId xmlns:a16="http://schemas.microsoft.com/office/drawing/2014/main" id="{417CB5CB-4C7D-1F5B-6509-DF8B184520BD}"/>
              </a:ext>
            </a:extLst>
          </p:cNvPr>
          <p:cNvSpPr txBox="1"/>
          <p:nvPr/>
        </p:nvSpPr>
        <p:spPr>
          <a:xfrm>
            <a:off x="-274320" y="4732020"/>
            <a:ext cx="0" cy="0"/>
          </a:xfrm>
          <a:prstGeom prst="rect">
            <a:avLst/>
          </a:prstGeom>
        </p:spPr>
        <p:txBody>
          <a:bodyPr vert="horz" wrap="none" lIns="91440" tIns="45720" rIns="91440" bIns="45720" rtlCol="0">
            <a:noAutofit/>
          </a:bodyPr>
          <a:lstStyle/>
          <a:p>
            <a:pPr marL="228600" marR="0" indent="-228600" algn="just" defTabSz="914400" rtl="0" eaLnBrk="1" fontAlgn="auto" latinLnBrk="0" hangingPunct="1">
              <a:lnSpc>
                <a:spcPct val="100000"/>
              </a:lnSpc>
              <a:spcBef>
                <a:spcPts val="1000"/>
              </a:spcBef>
              <a:spcAft>
                <a:spcPts val="1200"/>
              </a:spcAft>
              <a:buClrTx/>
              <a:buSzTx/>
              <a:buFont typeface="Arial" panose="020B0604020202020204" pitchFamily="34" charset="0"/>
              <a:buChar char="•"/>
              <a:tabLst/>
            </a:pPr>
            <a:endParaRPr kumimoji="0" lang="zh-CN" altLang="en-US"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4012106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41E19-640C-A74E-F7DB-019308F64A3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27D00ED-1AAD-088A-68FE-0FD12B8D4D26}"/>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13ED3795-DAD5-3762-12F9-B670F17B825C}"/>
              </a:ext>
            </a:extLst>
          </p:cNvPr>
          <p:cNvSpPr txBox="1"/>
          <p:nvPr/>
        </p:nvSpPr>
        <p:spPr>
          <a:xfrm flipH="1">
            <a:off x="1398131" y="1416114"/>
            <a:ext cx="9395734" cy="954107"/>
          </a:xfrm>
          <a:prstGeom prst="rect">
            <a:avLst/>
          </a:prstGeom>
          <a:noFill/>
        </p:spPr>
        <p:txBody>
          <a:bodyPr wrap="square" rtlCol="0">
            <a:spAutoFit/>
          </a:bodyPr>
          <a:lstStyle/>
          <a:p>
            <a:r>
              <a:rPr lang="en-US" altLang="zh-CN" sz="2800" b="1" dirty="0">
                <a:solidFill>
                  <a:srgbClr val="D09B2C"/>
                </a:solidFill>
              </a:rPr>
              <a:t>6. PP-HFTL:</a:t>
            </a:r>
            <a:r>
              <a:rPr lang="zh-CN" altLang="en-US" sz="2800" b="1" dirty="0">
                <a:solidFill>
                  <a:srgbClr val="D09B2C"/>
                </a:solidFill>
              </a:rPr>
              <a:t> </a:t>
            </a:r>
            <a:r>
              <a:rPr lang="en-US" altLang="zh-CN" sz="2800" b="1" dirty="0">
                <a:solidFill>
                  <a:srgbClr val="D09B2C"/>
                </a:solidFill>
              </a:rPr>
              <a:t>Privacy-Preserving Heterogeneous Federated Transfer Learning</a:t>
            </a:r>
            <a:r>
              <a:rPr lang="zh-CN" altLang="en-US" sz="2800" b="1" dirty="0">
                <a:solidFill>
                  <a:srgbClr val="D09B2C"/>
                </a:solidFill>
              </a:rPr>
              <a:t> </a:t>
            </a:r>
            <a:r>
              <a:rPr lang="en-US" altLang="zh-CN" sz="2800" b="1" dirty="0">
                <a:solidFill>
                  <a:srgbClr val="D09B2C"/>
                </a:solidFill>
              </a:rPr>
              <a:t>(IEEE</a:t>
            </a:r>
            <a:r>
              <a:rPr lang="zh-CN" altLang="en-US" sz="2800" b="1" dirty="0">
                <a:solidFill>
                  <a:srgbClr val="D09B2C"/>
                </a:solidFill>
              </a:rPr>
              <a:t> </a:t>
            </a:r>
            <a:r>
              <a:rPr lang="en-US" altLang="zh-CN" sz="2800" b="1" dirty="0">
                <a:solidFill>
                  <a:srgbClr val="D09B2C"/>
                </a:solidFill>
              </a:rPr>
              <a:t>Big</a:t>
            </a:r>
            <a:r>
              <a:rPr lang="zh-CN" altLang="en-US" sz="2800" b="1" dirty="0">
                <a:solidFill>
                  <a:srgbClr val="D09B2C"/>
                </a:solidFill>
              </a:rPr>
              <a:t> </a:t>
            </a:r>
            <a:r>
              <a:rPr lang="en-US" altLang="zh-CN" sz="2800" b="1" dirty="0">
                <a:solidFill>
                  <a:srgbClr val="D09B2C"/>
                </a:solidFill>
              </a:rPr>
              <a:t>Data</a:t>
            </a:r>
            <a:r>
              <a:rPr lang="zh-CN" altLang="en-US" sz="2800" b="1" dirty="0">
                <a:solidFill>
                  <a:srgbClr val="D09B2C"/>
                </a:solidFill>
              </a:rPr>
              <a:t> </a:t>
            </a:r>
            <a:r>
              <a:rPr lang="en-US" altLang="zh-CN" sz="2800" b="1" dirty="0">
                <a:solidFill>
                  <a:srgbClr val="D09B2C"/>
                </a:solidFill>
              </a:rPr>
              <a:t>2019)</a:t>
            </a:r>
          </a:p>
        </p:txBody>
      </p:sp>
      <p:cxnSp>
        <p:nvCxnSpPr>
          <p:cNvPr id="211" name="直接连接符 210">
            <a:extLst>
              <a:ext uri="{FF2B5EF4-FFF2-40B4-BE49-F238E27FC236}">
                <a16:creationId xmlns:a16="http://schemas.microsoft.com/office/drawing/2014/main" id="{1DB24903-F99D-C4EA-CA44-EFF1D2C9995E}"/>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2772AC23-7733-3FF1-2091-171A9F8300C8}"/>
              </a:ext>
            </a:extLst>
          </p:cNvPr>
          <p:cNvSpPr>
            <a:spLocks noGrp="1"/>
          </p:cNvSpPr>
          <p:nvPr>
            <p:ph type="sldNum" sz="quarter" idx="12"/>
          </p:nvPr>
        </p:nvSpPr>
        <p:spPr/>
        <p:txBody>
          <a:bodyPr/>
          <a:lstStyle/>
          <a:p>
            <a:fld id="{655BFCAE-ED40-45A8-B1AB-06AF831E9D67}" type="slidenum">
              <a:rPr lang="zh-CN" altLang="en-US" smtClean="0"/>
              <a:t>49</a:t>
            </a:fld>
            <a:endParaRPr lang="zh-CN" altLang="en-US" dirty="0"/>
          </a:p>
        </p:txBody>
      </p:sp>
      <p:pic>
        <p:nvPicPr>
          <p:cNvPr id="4" name="图片 3">
            <a:extLst>
              <a:ext uri="{FF2B5EF4-FFF2-40B4-BE49-F238E27FC236}">
                <a16:creationId xmlns:a16="http://schemas.microsoft.com/office/drawing/2014/main" id="{AA543918-6BCC-9190-AD01-6CE4670753A7}"/>
              </a:ext>
            </a:extLst>
          </p:cNvPr>
          <p:cNvPicPr>
            <a:picLocks noChangeAspect="1"/>
          </p:cNvPicPr>
          <p:nvPr/>
        </p:nvPicPr>
        <p:blipFill>
          <a:blip r:embed="rId3"/>
          <a:stretch>
            <a:fillRect/>
          </a:stretch>
        </p:blipFill>
        <p:spPr>
          <a:xfrm>
            <a:off x="2316921" y="2528486"/>
            <a:ext cx="7558149" cy="4146949"/>
          </a:xfrm>
          <a:prstGeom prst="rect">
            <a:avLst/>
          </a:prstGeom>
        </p:spPr>
      </p:pic>
    </p:spTree>
    <p:extLst>
      <p:ext uri="{BB962C8B-B14F-4D97-AF65-F5344CB8AC3E}">
        <p14:creationId xmlns:p14="http://schemas.microsoft.com/office/powerpoint/2010/main" val="1257363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8700-02BF-F30D-0CB2-8BE2222EC9D6}"/>
              </a:ext>
            </a:extLst>
          </p:cNvPr>
          <p:cNvSpPr>
            <a:spLocks noGrp="1"/>
          </p:cNvSpPr>
          <p:nvPr>
            <p:ph type="title"/>
          </p:nvPr>
        </p:nvSpPr>
        <p:spPr/>
        <p:txBody>
          <a:bodyPr/>
          <a:lstStyle/>
          <a:p>
            <a:r>
              <a:rPr kumimoji="1" lang="en-US" altLang="zh-CN" dirty="0"/>
              <a:t>Example: Information</a:t>
            </a:r>
            <a:r>
              <a:rPr kumimoji="1" lang="zh-CN" altLang="en-US" dirty="0"/>
              <a:t> </a:t>
            </a:r>
            <a:r>
              <a:rPr kumimoji="1" lang="en-US" altLang="zh-CN" dirty="0"/>
              <a:t>Exposure</a:t>
            </a:r>
            <a:r>
              <a:rPr kumimoji="1" lang="zh-CN" altLang="en-US" dirty="0"/>
              <a:t> </a:t>
            </a:r>
            <a:r>
              <a:rPr kumimoji="1" lang="en-US" altLang="zh-CN" dirty="0"/>
              <a:t>in</a:t>
            </a:r>
            <a:r>
              <a:rPr kumimoji="1" lang="zh-CN" altLang="en-US" dirty="0"/>
              <a:t> </a:t>
            </a:r>
            <a:r>
              <a:rPr kumimoji="1" lang="en-US" altLang="zh-CN" dirty="0"/>
              <a:t>Naive</a:t>
            </a:r>
            <a:r>
              <a:rPr kumimoji="1" lang="zh-CN" altLang="en-US" dirty="0"/>
              <a:t> </a:t>
            </a:r>
            <a:r>
              <a:rPr kumimoji="1" lang="en-US" altLang="zh-CN" dirty="0"/>
              <a:t>VFL</a:t>
            </a:r>
            <a:br>
              <a:rPr kumimoji="1" lang="en-US" altLang="zh-CN" dirty="0"/>
            </a:br>
            <a:r>
              <a:rPr kumimoji="1" lang="en-US" altLang="zh-CN" sz="1800" dirty="0">
                <a:solidFill>
                  <a:schemeClr val="tx1">
                    <a:lumMod val="65000"/>
                    <a:lumOff val="35000"/>
                  </a:schemeClr>
                </a:solidFill>
              </a:rPr>
              <a:t>[Visa</a:t>
            </a:r>
            <a:r>
              <a:rPr kumimoji="1" lang="zh-CN" altLang="en-US" sz="1800" dirty="0">
                <a:solidFill>
                  <a:schemeClr val="tx1">
                    <a:lumMod val="65000"/>
                    <a:lumOff val="35000"/>
                  </a:schemeClr>
                </a:solidFill>
              </a:rPr>
              <a:t> </a:t>
            </a:r>
            <a:r>
              <a:rPr kumimoji="1" lang="en-US" altLang="zh-CN" sz="1800" dirty="0">
                <a:solidFill>
                  <a:schemeClr val="tx1">
                    <a:lumMod val="65000"/>
                    <a:lumOff val="35000"/>
                  </a:schemeClr>
                </a:solidFill>
              </a:rPr>
              <a:t>Research,</a:t>
            </a:r>
            <a:r>
              <a:rPr kumimoji="1" lang="zh-CN" altLang="en-US" sz="1800" dirty="0">
                <a:solidFill>
                  <a:schemeClr val="tx1">
                    <a:lumMod val="65000"/>
                    <a:lumOff val="35000"/>
                  </a:schemeClr>
                </a:solidFill>
              </a:rPr>
              <a:t> </a:t>
            </a:r>
            <a:r>
              <a:rPr kumimoji="1" lang="en-US" altLang="zh-CN" sz="1800" dirty="0">
                <a:solidFill>
                  <a:schemeClr val="tx1">
                    <a:lumMod val="65000"/>
                    <a:lumOff val="35000"/>
                  </a:schemeClr>
                </a:solidFill>
              </a:rPr>
              <a:t>2023]</a:t>
            </a:r>
            <a:endParaRPr kumimoji="1" lang="zh-CN" altLang="en-US" dirty="0">
              <a:solidFill>
                <a:schemeClr val="tx1">
                  <a:lumMod val="65000"/>
                  <a:lumOff val="35000"/>
                </a:schemeClr>
              </a:solidFill>
            </a:endParaRPr>
          </a:p>
        </p:txBody>
      </p:sp>
      <p:sp>
        <p:nvSpPr>
          <p:cNvPr id="4" name="灯片编号占位符 3">
            <a:extLst>
              <a:ext uri="{FF2B5EF4-FFF2-40B4-BE49-F238E27FC236}">
                <a16:creationId xmlns:a16="http://schemas.microsoft.com/office/drawing/2014/main" id="{0EE31BBF-BAEB-C48D-0F8A-45FABC05F692}"/>
              </a:ext>
            </a:extLst>
          </p:cNvPr>
          <p:cNvSpPr>
            <a:spLocks noGrp="1"/>
          </p:cNvSpPr>
          <p:nvPr>
            <p:ph type="sldNum" sz="quarter" idx="12"/>
          </p:nvPr>
        </p:nvSpPr>
        <p:spPr/>
        <p:txBody>
          <a:bodyPr/>
          <a:lstStyle/>
          <a:p>
            <a:fld id="{E8A41ABE-4B4A-A44C-B1E4-B43F2FA3ED3C}" type="slidenum">
              <a:rPr lang="en-US" smtClean="0"/>
              <a:t>5</a:t>
            </a:fld>
            <a:endParaRPr lang="en-US"/>
          </a:p>
        </p:txBody>
      </p:sp>
      <p:pic>
        <p:nvPicPr>
          <p:cNvPr id="3" name="图片 2">
            <a:extLst>
              <a:ext uri="{FF2B5EF4-FFF2-40B4-BE49-F238E27FC236}">
                <a16:creationId xmlns:a16="http://schemas.microsoft.com/office/drawing/2014/main" id="{E77D8631-DCE1-51AC-E357-5ACF2CD93D47}"/>
              </a:ext>
            </a:extLst>
          </p:cNvPr>
          <p:cNvPicPr>
            <a:picLocks noChangeAspect="1"/>
          </p:cNvPicPr>
          <p:nvPr/>
        </p:nvPicPr>
        <p:blipFill rotWithShape="1">
          <a:blip r:embed="rId3"/>
          <a:srcRect l="1860" t="31499" r="93680"/>
          <a:stretch/>
        </p:blipFill>
        <p:spPr>
          <a:xfrm>
            <a:off x="833858" y="2813080"/>
            <a:ext cx="497256" cy="2496066"/>
          </a:xfrm>
          <a:prstGeom prst="rect">
            <a:avLst/>
          </a:prstGeom>
        </p:spPr>
      </p:pic>
      <p:pic>
        <p:nvPicPr>
          <p:cNvPr id="7" name="图片 6">
            <a:extLst>
              <a:ext uri="{FF2B5EF4-FFF2-40B4-BE49-F238E27FC236}">
                <a16:creationId xmlns:a16="http://schemas.microsoft.com/office/drawing/2014/main" id="{834588B7-9695-0C52-AF98-5570F6DC712E}"/>
              </a:ext>
            </a:extLst>
          </p:cNvPr>
          <p:cNvPicPr>
            <a:picLocks noChangeAspect="1"/>
          </p:cNvPicPr>
          <p:nvPr/>
        </p:nvPicPr>
        <p:blipFill rotWithShape="1">
          <a:blip r:embed="rId3"/>
          <a:srcRect l="1860" t="31499" r="93680"/>
          <a:stretch/>
        </p:blipFill>
        <p:spPr>
          <a:xfrm>
            <a:off x="6766975" y="2835287"/>
            <a:ext cx="497256" cy="2496066"/>
          </a:xfrm>
          <a:prstGeom prst="rect">
            <a:avLst/>
          </a:prstGeom>
        </p:spPr>
      </p:pic>
      <p:sp>
        <p:nvSpPr>
          <p:cNvPr id="8" name="文本框 7">
            <a:extLst>
              <a:ext uri="{FF2B5EF4-FFF2-40B4-BE49-F238E27FC236}">
                <a16:creationId xmlns:a16="http://schemas.microsoft.com/office/drawing/2014/main" id="{65C2393D-42D8-E8F0-122C-EA9A258987CB}"/>
              </a:ext>
            </a:extLst>
          </p:cNvPr>
          <p:cNvSpPr txBox="1"/>
          <p:nvPr/>
        </p:nvSpPr>
        <p:spPr>
          <a:xfrm>
            <a:off x="666717" y="5674363"/>
            <a:ext cx="10858216" cy="707886"/>
          </a:xfrm>
          <a:prstGeom prst="rect">
            <a:avLst/>
          </a:prstGeom>
          <a:solidFill>
            <a:schemeClr val="bg1"/>
          </a:solidFill>
        </p:spPr>
        <p:txBody>
          <a:bodyPr wrap="square" rtlCol="0">
            <a:spAutoFit/>
          </a:bodyPr>
          <a:lstStyle/>
          <a:p>
            <a:r>
              <a:rPr kumimoji="1" lang="en-US" altLang="zh-CN" sz="2000" dirty="0"/>
              <a:t>Naive VFL</a:t>
            </a:r>
            <a:r>
              <a:rPr kumimoji="1" lang="zh-CN" altLang="en-US" sz="2000" dirty="0"/>
              <a:t> </a:t>
            </a:r>
            <a:r>
              <a:rPr kumimoji="1" lang="en-US" altLang="zh-CN" sz="2000" dirty="0"/>
              <a:t>trains on the </a:t>
            </a:r>
            <a:r>
              <a:rPr kumimoji="1" lang="en-US" altLang="zh-CN" sz="2000" b="1" dirty="0"/>
              <a:t>entire dataset</a:t>
            </a:r>
            <a:r>
              <a:rPr kumimoji="1" lang="en-US" altLang="zh-CN" sz="2000" dirty="0"/>
              <a:t>, including similar samples and features. The exposure of unnecessary information leads to privacy risks and inefficiencies without extra utility gains.</a:t>
            </a:r>
          </a:p>
        </p:txBody>
      </p:sp>
      <p:graphicFrame>
        <p:nvGraphicFramePr>
          <p:cNvPr id="14" name="内容占位符 4">
            <a:extLst>
              <a:ext uri="{FF2B5EF4-FFF2-40B4-BE49-F238E27FC236}">
                <a16:creationId xmlns:a16="http://schemas.microsoft.com/office/drawing/2014/main" id="{26E398CC-4BE9-569D-2BBA-E0F62BC579DD}"/>
              </a:ext>
            </a:extLst>
          </p:cNvPr>
          <p:cNvGraphicFramePr>
            <a:graphicFrameLocks/>
          </p:cNvGraphicFramePr>
          <p:nvPr>
            <p:extLst>
              <p:ext uri="{D42A27DB-BD31-4B8C-83A1-F6EECF244321}">
                <p14:modId xmlns:p14="http://schemas.microsoft.com/office/powerpoint/2010/main" val="760289784"/>
              </p:ext>
            </p:extLst>
          </p:nvPr>
        </p:nvGraphicFramePr>
        <p:xfrm>
          <a:off x="1352176" y="2965620"/>
          <a:ext cx="3100755"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41312597"/>
                    </a:ext>
                  </a:extLst>
                </a:gridCol>
                <a:gridCol w="620151">
                  <a:extLst>
                    <a:ext uri="{9D8B030D-6E8A-4147-A177-3AD203B41FA5}">
                      <a16:colId xmlns:a16="http://schemas.microsoft.com/office/drawing/2014/main" val="3359768828"/>
                    </a:ext>
                  </a:extLst>
                </a:gridCol>
                <a:gridCol w="620151">
                  <a:extLst>
                    <a:ext uri="{9D8B030D-6E8A-4147-A177-3AD203B41FA5}">
                      <a16:colId xmlns:a16="http://schemas.microsoft.com/office/drawing/2014/main" val="3387523674"/>
                    </a:ext>
                  </a:extLst>
                </a:gridCol>
                <a:gridCol w="620151">
                  <a:extLst>
                    <a:ext uri="{9D8B030D-6E8A-4147-A177-3AD203B41FA5}">
                      <a16:colId xmlns:a16="http://schemas.microsoft.com/office/drawing/2014/main" val="2322757957"/>
                    </a:ext>
                  </a:extLst>
                </a:gridCol>
                <a:gridCol w="620151">
                  <a:extLst>
                    <a:ext uri="{9D8B030D-6E8A-4147-A177-3AD203B41FA5}">
                      <a16:colId xmlns:a16="http://schemas.microsoft.com/office/drawing/2014/main" val="2745261519"/>
                    </a:ext>
                  </a:extLst>
                </a:gridCol>
              </a:tblGrid>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96157949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509586815"/>
                  </a:ext>
                </a:extLst>
              </a:tr>
              <a:tr h="355017">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061571115"/>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9808518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32797737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528394504"/>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333066581"/>
                  </a:ext>
                </a:extLst>
              </a:tr>
            </a:tbl>
          </a:graphicData>
        </a:graphic>
      </p:graphicFrame>
      <p:graphicFrame>
        <p:nvGraphicFramePr>
          <p:cNvPr id="15" name="内容占位符 4">
            <a:extLst>
              <a:ext uri="{FF2B5EF4-FFF2-40B4-BE49-F238E27FC236}">
                <a16:creationId xmlns:a16="http://schemas.microsoft.com/office/drawing/2014/main" id="{7FF9DBAE-7D38-AA58-0ACF-322184E476DE}"/>
              </a:ext>
            </a:extLst>
          </p:cNvPr>
          <p:cNvGraphicFramePr>
            <a:graphicFrameLocks/>
          </p:cNvGraphicFramePr>
          <p:nvPr>
            <p:extLst>
              <p:ext uri="{D42A27DB-BD31-4B8C-83A1-F6EECF244321}">
                <p14:modId xmlns:p14="http://schemas.microsoft.com/office/powerpoint/2010/main" val="1192136309"/>
              </p:ext>
            </p:extLst>
          </p:nvPr>
        </p:nvGraphicFramePr>
        <p:xfrm>
          <a:off x="7398731" y="2965620"/>
          <a:ext cx="3100755"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41312597"/>
                    </a:ext>
                  </a:extLst>
                </a:gridCol>
                <a:gridCol w="620151">
                  <a:extLst>
                    <a:ext uri="{9D8B030D-6E8A-4147-A177-3AD203B41FA5}">
                      <a16:colId xmlns:a16="http://schemas.microsoft.com/office/drawing/2014/main" val="3359768828"/>
                    </a:ext>
                  </a:extLst>
                </a:gridCol>
                <a:gridCol w="620151">
                  <a:extLst>
                    <a:ext uri="{9D8B030D-6E8A-4147-A177-3AD203B41FA5}">
                      <a16:colId xmlns:a16="http://schemas.microsoft.com/office/drawing/2014/main" val="3387523674"/>
                    </a:ext>
                  </a:extLst>
                </a:gridCol>
                <a:gridCol w="620151">
                  <a:extLst>
                    <a:ext uri="{9D8B030D-6E8A-4147-A177-3AD203B41FA5}">
                      <a16:colId xmlns:a16="http://schemas.microsoft.com/office/drawing/2014/main" val="2322757957"/>
                    </a:ext>
                  </a:extLst>
                </a:gridCol>
                <a:gridCol w="620151">
                  <a:extLst>
                    <a:ext uri="{9D8B030D-6E8A-4147-A177-3AD203B41FA5}">
                      <a16:colId xmlns:a16="http://schemas.microsoft.com/office/drawing/2014/main" val="2745261519"/>
                    </a:ext>
                  </a:extLst>
                </a:gridCol>
              </a:tblGrid>
              <a:tr h="355017">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605189653"/>
                  </a:ext>
                </a:extLst>
              </a:tr>
              <a:tr h="355017">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961579497"/>
                  </a:ext>
                </a:extLst>
              </a:tr>
              <a:tr h="355017">
                <a:tc>
                  <a:txBody>
                    <a:bodyPr/>
                    <a:lstStyle/>
                    <a:p>
                      <a:endParaRPr lang="zh-CN" altLang="en-US">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509586815"/>
                  </a:ext>
                </a:extLst>
              </a:tr>
              <a:tr h="355017">
                <a:tc>
                  <a:txBody>
                    <a:bodyPr/>
                    <a:lstStyle/>
                    <a:p>
                      <a:endParaRPr lang="zh-CN" altLang="en-US">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061571115"/>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9808518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554925753"/>
                  </a:ext>
                </a:extLst>
              </a:tr>
              <a:tr h="355017">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2370530"/>
                  </a:ext>
                </a:extLst>
              </a:tr>
            </a:tbl>
          </a:graphicData>
        </a:graphic>
      </p:graphicFrame>
      <p:pic>
        <p:nvPicPr>
          <p:cNvPr id="22" name="Picture 4" descr="银行银行业务财务- 房地产和建筑图标">
            <a:extLst>
              <a:ext uri="{FF2B5EF4-FFF2-40B4-BE49-F238E27FC236}">
                <a16:creationId xmlns:a16="http://schemas.microsoft.com/office/drawing/2014/main" id="{A3C85B17-689A-DF8A-32B3-0B081BE300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8731" y="1464227"/>
            <a:ext cx="846698" cy="846698"/>
          </a:xfrm>
          <a:prstGeom prst="rect">
            <a:avLst/>
          </a:prstGeom>
          <a:noFill/>
          <a:extLst>
            <a:ext uri="{909E8E84-426E-40DD-AFC4-6F175D3DCCD1}">
              <a14:hiddenFill xmlns:a14="http://schemas.microsoft.com/office/drawing/2010/main">
                <a:solidFill>
                  <a:srgbClr val="FFFFFF"/>
                </a:solidFill>
              </a14:hiddenFill>
            </a:ext>
          </a:extLst>
        </p:spPr>
      </p:pic>
      <p:pic>
        <p:nvPicPr>
          <p:cNvPr id="23" name="图片 22">
            <a:extLst>
              <a:ext uri="{FF2B5EF4-FFF2-40B4-BE49-F238E27FC236}">
                <a16:creationId xmlns:a16="http://schemas.microsoft.com/office/drawing/2014/main" id="{F6D10CDB-2F26-BEAD-EDE4-EF98688C449E}"/>
              </a:ext>
            </a:extLst>
          </p:cNvPr>
          <p:cNvPicPr>
            <a:picLocks noChangeAspect="1"/>
          </p:cNvPicPr>
          <p:nvPr/>
        </p:nvPicPr>
        <p:blipFill rotWithShape="1">
          <a:blip r:embed="rId3"/>
          <a:srcRect l="2183" t="35501" r="93700" b="54363"/>
          <a:stretch/>
        </p:blipFill>
        <p:spPr>
          <a:xfrm>
            <a:off x="860422" y="5156607"/>
            <a:ext cx="459015" cy="369333"/>
          </a:xfrm>
          <a:prstGeom prst="rect">
            <a:avLst/>
          </a:prstGeom>
        </p:spPr>
      </p:pic>
      <p:pic>
        <p:nvPicPr>
          <p:cNvPr id="24" name="图片 23">
            <a:extLst>
              <a:ext uri="{FF2B5EF4-FFF2-40B4-BE49-F238E27FC236}">
                <a16:creationId xmlns:a16="http://schemas.microsoft.com/office/drawing/2014/main" id="{66077FA1-3238-B5D3-7A3E-B51BF794D715}"/>
              </a:ext>
            </a:extLst>
          </p:cNvPr>
          <p:cNvPicPr>
            <a:picLocks noChangeAspect="1"/>
          </p:cNvPicPr>
          <p:nvPr/>
        </p:nvPicPr>
        <p:blipFill rotWithShape="1">
          <a:blip r:embed="rId3"/>
          <a:srcRect l="2183" t="35501" r="93700" b="54363"/>
          <a:stretch/>
        </p:blipFill>
        <p:spPr>
          <a:xfrm>
            <a:off x="6805216" y="5208149"/>
            <a:ext cx="459015" cy="369333"/>
          </a:xfrm>
          <a:prstGeom prst="rect">
            <a:avLst/>
          </a:prstGeom>
        </p:spPr>
      </p:pic>
      <p:grpSp>
        <p:nvGrpSpPr>
          <p:cNvPr id="32" name="组合 31">
            <a:extLst>
              <a:ext uri="{FF2B5EF4-FFF2-40B4-BE49-F238E27FC236}">
                <a16:creationId xmlns:a16="http://schemas.microsoft.com/office/drawing/2014/main" id="{52CCE167-05AB-E8F0-2F60-517EEE7DA3D7}"/>
              </a:ext>
            </a:extLst>
          </p:cNvPr>
          <p:cNvGrpSpPr/>
          <p:nvPr/>
        </p:nvGrpSpPr>
        <p:grpSpPr>
          <a:xfrm>
            <a:off x="1465614" y="2483281"/>
            <a:ext cx="2230025" cy="508624"/>
            <a:chOff x="1593430" y="2599826"/>
            <a:chExt cx="2230025" cy="508624"/>
          </a:xfrm>
        </p:grpSpPr>
        <p:sp>
          <p:nvSpPr>
            <p:cNvPr id="27" name="文本框 26">
              <a:extLst>
                <a:ext uri="{FF2B5EF4-FFF2-40B4-BE49-F238E27FC236}">
                  <a16:creationId xmlns:a16="http://schemas.microsoft.com/office/drawing/2014/main" id="{AA35B928-0EF7-10EF-7BA0-961B8B9C6BA7}"/>
                </a:ext>
              </a:extLst>
            </p:cNvPr>
            <p:cNvSpPr txBox="1"/>
            <p:nvPr/>
          </p:nvSpPr>
          <p:spPr>
            <a:xfrm>
              <a:off x="1593430" y="2646785"/>
              <a:ext cx="492443" cy="461665"/>
            </a:xfrm>
            <a:prstGeom prst="rect">
              <a:avLst/>
            </a:prstGeom>
            <a:noFill/>
          </p:spPr>
          <p:txBody>
            <a:bodyPr wrap="none" rtlCol="0">
              <a:spAutoFit/>
            </a:bodyPr>
            <a:lstStyle/>
            <a:p>
              <a:r>
                <a:rPr kumimoji="1" lang="en-US" altLang="zh-CN" sz="2400" dirty="0"/>
                <a:t>💰</a:t>
              </a:r>
              <a:endParaRPr kumimoji="1" lang="zh-CN" altLang="en-US" sz="2400" dirty="0"/>
            </a:p>
          </p:txBody>
        </p:sp>
        <p:sp>
          <p:nvSpPr>
            <p:cNvPr id="28" name="文本框 27">
              <a:extLst>
                <a:ext uri="{FF2B5EF4-FFF2-40B4-BE49-F238E27FC236}">
                  <a16:creationId xmlns:a16="http://schemas.microsoft.com/office/drawing/2014/main" id="{6F9FFD00-1D66-1CEE-F4DC-0794FEDBF6E1}"/>
                </a:ext>
              </a:extLst>
            </p:cNvPr>
            <p:cNvSpPr txBox="1"/>
            <p:nvPr/>
          </p:nvSpPr>
          <p:spPr>
            <a:xfrm>
              <a:off x="2148084" y="2643982"/>
              <a:ext cx="540212" cy="369332"/>
            </a:xfrm>
            <a:prstGeom prst="rect">
              <a:avLst/>
            </a:prstGeom>
            <a:noFill/>
          </p:spPr>
          <p:txBody>
            <a:bodyPr wrap="none" rtlCol="0">
              <a:spAutoFit/>
            </a:bodyPr>
            <a:lstStyle/>
            <a:p>
              <a:r>
                <a:rPr kumimoji="1" lang="en-US" altLang="zh-CN" dirty="0"/>
                <a:t>Age</a:t>
              </a:r>
              <a:endParaRPr kumimoji="1" lang="zh-CN" altLang="en-US" dirty="0"/>
            </a:p>
          </p:txBody>
        </p:sp>
        <p:sp>
          <p:nvSpPr>
            <p:cNvPr id="29" name="文本框 28">
              <a:extLst>
                <a:ext uri="{FF2B5EF4-FFF2-40B4-BE49-F238E27FC236}">
                  <a16:creationId xmlns:a16="http://schemas.microsoft.com/office/drawing/2014/main" id="{DE316BB7-0FC1-4CD0-D864-34B9965BA93A}"/>
                </a:ext>
              </a:extLst>
            </p:cNvPr>
            <p:cNvSpPr txBox="1"/>
            <p:nvPr/>
          </p:nvSpPr>
          <p:spPr>
            <a:xfrm>
              <a:off x="2654803" y="2648522"/>
              <a:ext cx="736099" cy="369332"/>
            </a:xfrm>
            <a:prstGeom prst="rect">
              <a:avLst/>
            </a:prstGeom>
            <a:noFill/>
          </p:spPr>
          <p:txBody>
            <a:bodyPr wrap="none" rtlCol="0">
              <a:spAutoFit/>
            </a:bodyPr>
            <a:lstStyle/>
            <a:p>
              <a:r>
                <a:rPr kumimoji="1" lang="en-US" altLang="zh-CN" dirty="0"/>
                <a:t>♂/♀</a:t>
              </a:r>
              <a:endParaRPr kumimoji="1" lang="zh-CN" altLang="en-US" dirty="0"/>
            </a:p>
          </p:txBody>
        </p:sp>
        <p:sp>
          <p:nvSpPr>
            <p:cNvPr id="31" name="文本框 30">
              <a:extLst>
                <a:ext uri="{FF2B5EF4-FFF2-40B4-BE49-F238E27FC236}">
                  <a16:creationId xmlns:a16="http://schemas.microsoft.com/office/drawing/2014/main" id="{A24B13AB-95C7-F395-3B45-A50C6EBF4A7E}"/>
                </a:ext>
              </a:extLst>
            </p:cNvPr>
            <p:cNvSpPr txBox="1"/>
            <p:nvPr/>
          </p:nvSpPr>
          <p:spPr>
            <a:xfrm>
              <a:off x="3407957" y="2599826"/>
              <a:ext cx="415498" cy="369332"/>
            </a:xfrm>
            <a:prstGeom prst="rect">
              <a:avLst/>
            </a:prstGeom>
            <a:noFill/>
          </p:spPr>
          <p:txBody>
            <a:bodyPr wrap="none" rtlCol="0">
              <a:spAutoFit/>
            </a:bodyPr>
            <a:lstStyle/>
            <a:p>
              <a:r>
                <a:rPr kumimoji="1" lang="en-US" altLang="zh-CN" dirty="0"/>
                <a:t>....</a:t>
              </a:r>
              <a:endParaRPr kumimoji="1" lang="zh-CN" altLang="en-US" dirty="0"/>
            </a:p>
          </p:txBody>
        </p:sp>
      </p:grpSp>
      <p:pic>
        <p:nvPicPr>
          <p:cNvPr id="33" name="图片 32">
            <a:extLst>
              <a:ext uri="{FF2B5EF4-FFF2-40B4-BE49-F238E27FC236}">
                <a16:creationId xmlns:a16="http://schemas.microsoft.com/office/drawing/2014/main" id="{8C0F6828-908D-8AFE-F6AC-A097060EB248}"/>
              </a:ext>
            </a:extLst>
          </p:cNvPr>
          <p:cNvPicPr>
            <a:picLocks noChangeAspect="1"/>
          </p:cNvPicPr>
          <p:nvPr/>
        </p:nvPicPr>
        <p:blipFill>
          <a:blip r:embed="rId5"/>
          <a:stretch>
            <a:fillRect/>
          </a:stretch>
        </p:blipFill>
        <p:spPr>
          <a:xfrm>
            <a:off x="5390891" y="3859811"/>
            <a:ext cx="1409869" cy="931210"/>
          </a:xfrm>
          <a:prstGeom prst="rect">
            <a:avLst/>
          </a:prstGeom>
        </p:spPr>
      </p:pic>
      <p:graphicFrame>
        <p:nvGraphicFramePr>
          <p:cNvPr id="34" name="表格 33">
            <a:extLst>
              <a:ext uri="{FF2B5EF4-FFF2-40B4-BE49-F238E27FC236}">
                <a16:creationId xmlns:a16="http://schemas.microsoft.com/office/drawing/2014/main" id="{FB0576C5-D795-FAEE-C45B-C3E8C961AB79}"/>
              </a:ext>
            </a:extLst>
          </p:cNvPr>
          <p:cNvGraphicFramePr>
            <a:graphicFrameLocks noGrp="1"/>
          </p:cNvGraphicFramePr>
          <p:nvPr>
            <p:extLst>
              <p:ext uri="{D42A27DB-BD31-4B8C-83A1-F6EECF244321}">
                <p14:modId xmlns:p14="http://schemas.microsoft.com/office/powerpoint/2010/main" val="3884232034"/>
              </p:ext>
            </p:extLst>
          </p:nvPr>
        </p:nvGraphicFramePr>
        <p:xfrm>
          <a:off x="4706331" y="2965620"/>
          <a:ext cx="620151"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3057267441"/>
                    </a:ext>
                  </a:extLst>
                </a:gridCol>
              </a:tblGrid>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319734019"/>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536918293"/>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4154461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540400840"/>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586362326"/>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30520870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567070729"/>
                  </a:ext>
                </a:extLst>
              </a:tr>
            </a:tbl>
          </a:graphicData>
        </a:graphic>
      </p:graphicFrame>
      <p:sp>
        <p:nvSpPr>
          <p:cNvPr id="35" name="文本框 34">
            <a:extLst>
              <a:ext uri="{FF2B5EF4-FFF2-40B4-BE49-F238E27FC236}">
                <a16:creationId xmlns:a16="http://schemas.microsoft.com/office/drawing/2014/main" id="{3332EC35-47F3-E582-F857-D436E120267E}"/>
              </a:ext>
            </a:extLst>
          </p:cNvPr>
          <p:cNvSpPr txBox="1"/>
          <p:nvPr/>
        </p:nvSpPr>
        <p:spPr>
          <a:xfrm>
            <a:off x="4010380" y="2174937"/>
            <a:ext cx="2339167" cy="646331"/>
          </a:xfrm>
          <a:prstGeom prst="rect">
            <a:avLst/>
          </a:prstGeom>
          <a:noFill/>
        </p:spPr>
        <p:txBody>
          <a:bodyPr wrap="none" rtlCol="0">
            <a:spAutoFit/>
          </a:bodyPr>
          <a:lstStyle/>
          <a:p>
            <a:pPr algn="ctr"/>
            <a:r>
              <a:rPr kumimoji="1" lang="en-US" altLang="zh-CN" b="1" dirty="0"/>
              <a:t>Labels</a:t>
            </a:r>
            <a:r>
              <a:rPr kumimoji="1" lang="zh-CN" altLang="en-US" b="1" dirty="0"/>
              <a:t> </a:t>
            </a:r>
            <a:r>
              <a:rPr kumimoji="1" lang="en-US" altLang="zh-CN" b="1" dirty="0"/>
              <a:t>repetitively</a:t>
            </a:r>
            <a:r>
              <a:rPr kumimoji="1" lang="zh-CN" altLang="en-US" b="1" dirty="0"/>
              <a:t> </a:t>
            </a:r>
            <a:endParaRPr kumimoji="1" lang="en-US" altLang="zh-CN" b="1" dirty="0"/>
          </a:p>
          <a:p>
            <a:pPr algn="ctr"/>
            <a:r>
              <a:rPr kumimoji="1" lang="en-US" altLang="zh-CN" b="1" dirty="0"/>
              <a:t>learned</a:t>
            </a:r>
            <a:r>
              <a:rPr kumimoji="1" lang="zh-CN" altLang="en-US" b="1" dirty="0"/>
              <a:t> </a:t>
            </a:r>
            <a:r>
              <a:rPr kumimoji="1" lang="en-US" altLang="zh-CN" b="1" dirty="0"/>
              <a:t>by</a:t>
            </a:r>
            <a:r>
              <a:rPr kumimoji="1" lang="zh-CN" altLang="en-US" b="1" dirty="0"/>
              <a:t> </a:t>
            </a:r>
            <a:r>
              <a:rPr kumimoji="1" lang="en-US" altLang="zh-CN" b="1" dirty="0"/>
              <a:t>two</a:t>
            </a:r>
            <a:r>
              <a:rPr kumimoji="1" lang="zh-CN" altLang="en-US" b="1" dirty="0"/>
              <a:t> </a:t>
            </a:r>
            <a:r>
              <a:rPr kumimoji="1" lang="en-US" altLang="zh-CN" b="1" dirty="0"/>
              <a:t>parties</a:t>
            </a:r>
            <a:endParaRPr kumimoji="1" lang="zh-CN" altLang="en-US" b="1" dirty="0"/>
          </a:p>
        </p:txBody>
      </p:sp>
      <p:sp>
        <p:nvSpPr>
          <p:cNvPr id="36" name="文本框 35">
            <a:extLst>
              <a:ext uri="{FF2B5EF4-FFF2-40B4-BE49-F238E27FC236}">
                <a16:creationId xmlns:a16="http://schemas.microsoft.com/office/drawing/2014/main" id="{548DCCB2-AD33-A6D5-FC61-3095D43769A5}"/>
              </a:ext>
            </a:extLst>
          </p:cNvPr>
          <p:cNvSpPr txBox="1"/>
          <p:nvPr/>
        </p:nvSpPr>
        <p:spPr>
          <a:xfrm>
            <a:off x="10709354" y="4408028"/>
            <a:ext cx="1288026" cy="646331"/>
          </a:xfrm>
          <a:prstGeom prst="rect">
            <a:avLst/>
          </a:prstGeom>
          <a:noFill/>
        </p:spPr>
        <p:txBody>
          <a:bodyPr wrap="square" rtlCol="0">
            <a:spAutoFit/>
          </a:bodyPr>
          <a:lstStyle/>
          <a:p>
            <a:pPr algn="ctr"/>
            <a:r>
              <a:rPr kumimoji="1" lang="en-US" altLang="zh-CN" b="1" dirty="0"/>
              <a:t>Similar</a:t>
            </a:r>
          </a:p>
          <a:p>
            <a:pPr algn="ctr"/>
            <a:r>
              <a:rPr kumimoji="1" lang="en-US" altLang="zh-CN" b="1" dirty="0"/>
              <a:t>samples</a:t>
            </a:r>
            <a:endParaRPr kumimoji="1" lang="zh-CN" altLang="en-US" b="1" dirty="0"/>
          </a:p>
        </p:txBody>
      </p:sp>
      <p:sp>
        <p:nvSpPr>
          <p:cNvPr id="37" name="文本框 36">
            <a:extLst>
              <a:ext uri="{FF2B5EF4-FFF2-40B4-BE49-F238E27FC236}">
                <a16:creationId xmlns:a16="http://schemas.microsoft.com/office/drawing/2014/main" id="{CC6B5E1B-36EC-1A36-25BB-10333884DC6A}"/>
              </a:ext>
            </a:extLst>
          </p:cNvPr>
          <p:cNvSpPr txBox="1"/>
          <p:nvPr/>
        </p:nvSpPr>
        <p:spPr>
          <a:xfrm>
            <a:off x="8704724" y="2184396"/>
            <a:ext cx="2503243" cy="646331"/>
          </a:xfrm>
          <a:prstGeom prst="rect">
            <a:avLst/>
          </a:prstGeom>
          <a:noFill/>
        </p:spPr>
        <p:txBody>
          <a:bodyPr wrap="square" rtlCol="0">
            <a:spAutoFit/>
          </a:bodyPr>
          <a:lstStyle/>
          <a:p>
            <a:pPr algn="ctr"/>
            <a:r>
              <a:rPr kumimoji="1" lang="en-US" altLang="zh-CN" b="1" dirty="0"/>
              <a:t>Features</a:t>
            </a:r>
            <a:r>
              <a:rPr kumimoji="1" lang="zh-CN" altLang="en-US" b="1" dirty="0"/>
              <a:t> </a:t>
            </a:r>
            <a:r>
              <a:rPr kumimoji="1" lang="en-US" altLang="zh-CN" b="1" dirty="0"/>
              <a:t>similar</a:t>
            </a:r>
            <a:r>
              <a:rPr kumimoji="1" lang="zh-CN" altLang="en-US" b="1" dirty="0"/>
              <a:t> </a:t>
            </a:r>
            <a:r>
              <a:rPr kumimoji="1" lang="en-US" altLang="zh-CN" b="1" dirty="0"/>
              <a:t>to</a:t>
            </a:r>
            <a:r>
              <a:rPr kumimoji="1" lang="zh-CN" altLang="en-US" b="1" dirty="0"/>
              <a:t> </a:t>
            </a:r>
            <a:r>
              <a:rPr kumimoji="1" lang="en-US" altLang="zh-CN" b="1" dirty="0"/>
              <a:t>those</a:t>
            </a:r>
            <a:r>
              <a:rPr kumimoji="1" lang="zh-CN" altLang="en-US" b="1" dirty="0"/>
              <a:t> </a:t>
            </a:r>
            <a:r>
              <a:rPr kumimoji="1" lang="en-US" altLang="zh-CN" b="1" dirty="0"/>
              <a:t>of</a:t>
            </a:r>
            <a:r>
              <a:rPr kumimoji="1" lang="zh-CN" altLang="en-US" b="1" dirty="0"/>
              <a:t> </a:t>
            </a:r>
            <a:r>
              <a:rPr kumimoji="1" lang="en-US" altLang="zh-CN" b="1" dirty="0"/>
              <a:t>active</a:t>
            </a:r>
            <a:r>
              <a:rPr kumimoji="1" lang="zh-CN" altLang="en-US" b="1" dirty="0"/>
              <a:t> </a:t>
            </a:r>
            <a:r>
              <a:rPr kumimoji="1" lang="en-US" altLang="zh-CN" b="1" dirty="0"/>
              <a:t>party.</a:t>
            </a:r>
            <a:endParaRPr kumimoji="1" lang="zh-CN" altLang="en-US" b="1" dirty="0"/>
          </a:p>
        </p:txBody>
      </p:sp>
      <p:sp>
        <p:nvSpPr>
          <p:cNvPr id="38" name="右大括号 37">
            <a:extLst>
              <a:ext uri="{FF2B5EF4-FFF2-40B4-BE49-F238E27FC236}">
                <a16:creationId xmlns:a16="http://schemas.microsoft.com/office/drawing/2014/main" id="{B020E7B8-8E88-EFCA-0952-800DE65D55FD}"/>
              </a:ext>
            </a:extLst>
          </p:cNvPr>
          <p:cNvSpPr/>
          <p:nvPr/>
        </p:nvSpPr>
        <p:spPr>
          <a:xfrm>
            <a:off x="10563895" y="4101236"/>
            <a:ext cx="290919" cy="1368878"/>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9" name="右大括号 38">
            <a:extLst>
              <a:ext uri="{FF2B5EF4-FFF2-40B4-BE49-F238E27FC236}">
                <a16:creationId xmlns:a16="http://schemas.microsoft.com/office/drawing/2014/main" id="{8735E702-291D-2C6F-F05F-CF6907D0E29F}"/>
              </a:ext>
            </a:extLst>
          </p:cNvPr>
          <p:cNvSpPr/>
          <p:nvPr/>
        </p:nvSpPr>
        <p:spPr>
          <a:xfrm rot="16200000">
            <a:off x="9832885" y="2236457"/>
            <a:ext cx="144662" cy="1188541"/>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40" name="文本框 39">
            <a:extLst>
              <a:ext uri="{FF2B5EF4-FFF2-40B4-BE49-F238E27FC236}">
                <a16:creationId xmlns:a16="http://schemas.microsoft.com/office/drawing/2014/main" id="{95315700-CC43-54A1-571E-8FD732F95F15}"/>
              </a:ext>
            </a:extLst>
          </p:cNvPr>
          <p:cNvSpPr txBox="1"/>
          <p:nvPr/>
        </p:nvSpPr>
        <p:spPr>
          <a:xfrm>
            <a:off x="2859698" y="1640279"/>
            <a:ext cx="1721049" cy="461665"/>
          </a:xfrm>
          <a:prstGeom prst="rect">
            <a:avLst/>
          </a:prstGeom>
          <a:noFill/>
        </p:spPr>
        <p:txBody>
          <a:bodyPr wrap="none" rtlCol="0">
            <a:spAutoFit/>
          </a:bodyPr>
          <a:lstStyle/>
          <a:p>
            <a:r>
              <a:rPr kumimoji="1" lang="en-US" altLang="zh-CN" sz="2400" b="1" dirty="0"/>
              <a:t>Active</a:t>
            </a:r>
            <a:r>
              <a:rPr kumimoji="1" lang="zh-CN" altLang="en-US" sz="2400" b="1" dirty="0"/>
              <a:t> </a:t>
            </a:r>
            <a:r>
              <a:rPr kumimoji="1" lang="en-US" altLang="zh-CN" sz="2400" b="1" dirty="0"/>
              <a:t>Party</a:t>
            </a:r>
            <a:endParaRPr kumimoji="1" lang="zh-CN" altLang="en-US" sz="2400" b="1" dirty="0"/>
          </a:p>
        </p:txBody>
      </p:sp>
      <p:sp>
        <p:nvSpPr>
          <p:cNvPr id="41" name="文本框 40">
            <a:extLst>
              <a:ext uri="{FF2B5EF4-FFF2-40B4-BE49-F238E27FC236}">
                <a16:creationId xmlns:a16="http://schemas.microsoft.com/office/drawing/2014/main" id="{F91F64E8-7C32-2596-F3A6-3AC3C59397C0}"/>
              </a:ext>
            </a:extLst>
          </p:cNvPr>
          <p:cNvSpPr txBox="1"/>
          <p:nvPr/>
        </p:nvSpPr>
        <p:spPr>
          <a:xfrm>
            <a:off x="8567534" y="1638370"/>
            <a:ext cx="1856086" cy="461665"/>
          </a:xfrm>
          <a:prstGeom prst="rect">
            <a:avLst/>
          </a:prstGeom>
          <a:noFill/>
        </p:spPr>
        <p:txBody>
          <a:bodyPr wrap="none" rtlCol="0">
            <a:spAutoFit/>
          </a:bodyPr>
          <a:lstStyle/>
          <a:p>
            <a:r>
              <a:rPr kumimoji="1" lang="en-US" altLang="zh-CN" sz="2400" b="1" dirty="0"/>
              <a:t>Passive</a:t>
            </a:r>
            <a:r>
              <a:rPr kumimoji="1" lang="zh-CN" altLang="en-US" sz="2400" b="1" dirty="0"/>
              <a:t> </a:t>
            </a:r>
            <a:r>
              <a:rPr kumimoji="1" lang="en-US" altLang="zh-CN" sz="2400" b="1" dirty="0"/>
              <a:t>Party</a:t>
            </a:r>
            <a:endParaRPr kumimoji="1" lang="zh-CN" altLang="en-US" sz="2400" b="1" dirty="0"/>
          </a:p>
        </p:txBody>
      </p:sp>
      <p:grpSp>
        <p:nvGrpSpPr>
          <p:cNvPr id="44" name="组合 43">
            <a:extLst>
              <a:ext uri="{FF2B5EF4-FFF2-40B4-BE49-F238E27FC236}">
                <a16:creationId xmlns:a16="http://schemas.microsoft.com/office/drawing/2014/main" id="{6068B707-5D6D-7A14-D715-2C9C738968CA}"/>
              </a:ext>
            </a:extLst>
          </p:cNvPr>
          <p:cNvGrpSpPr/>
          <p:nvPr/>
        </p:nvGrpSpPr>
        <p:grpSpPr>
          <a:xfrm>
            <a:off x="1658211" y="1464227"/>
            <a:ext cx="1030085" cy="937969"/>
            <a:chOff x="1658211" y="1464227"/>
            <a:chExt cx="1030085" cy="937969"/>
          </a:xfrm>
        </p:grpSpPr>
        <p:pic>
          <p:nvPicPr>
            <p:cNvPr id="21" name="Picture 2" descr="银行icon图片_银行icon素材_银行icon模板免费下载-六图网">
              <a:extLst>
                <a:ext uri="{FF2B5EF4-FFF2-40B4-BE49-F238E27FC236}">
                  <a16:creationId xmlns:a16="http://schemas.microsoft.com/office/drawing/2014/main" id="{0F3088DF-6CC7-7E8D-F2F5-A739022061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58211" y="1464227"/>
              <a:ext cx="996592" cy="937969"/>
            </a:xfrm>
            <a:prstGeom prst="rect">
              <a:avLst/>
            </a:prstGeom>
            <a:noFill/>
            <a:extLst>
              <a:ext uri="{909E8E84-426E-40DD-AFC4-6F175D3DCCD1}">
                <a14:hiddenFill xmlns:a14="http://schemas.microsoft.com/office/drawing/2010/main">
                  <a:solidFill>
                    <a:srgbClr val="FFFFFF"/>
                  </a:solidFill>
                </a14:hiddenFill>
              </a:ext>
            </a:extLst>
          </p:spPr>
        </p:pic>
        <p:sp>
          <p:nvSpPr>
            <p:cNvPr id="43" name="矩形 42">
              <a:extLst>
                <a:ext uri="{FF2B5EF4-FFF2-40B4-BE49-F238E27FC236}">
                  <a16:creationId xmlns:a16="http://schemas.microsoft.com/office/drawing/2014/main" id="{42AA041D-8D5B-4C87-B98C-5B0F67F92F36}"/>
                </a:ext>
              </a:extLst>
            </p:cNvPr>
            <p:cNvSpPr/>
            <p:nvPr/>
          </p:nvSpPr>
          <p:spPr>
            <a:xfrm>
              <a:off x="2556387" y="1589210"/>
              <a:ext cx="131909" cy="13143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9" name="矩形 48">
            <a:extLst>
              <a:ext uri="{FF2B5EF4-FFF2-40B4-BE49-F238E27FC236}">
                <a16:creationId xmlns:a16="http://schemas.microsoft.com/office/drawing/2014/main" id="{7EEB1B84-48C4-4FDE-0365-49322FA50248}"/>
              </a:ext>
            </a:extLst>
          </p:cNvPr>
          <p:cNvSpPr/>
          <p:nvPr/>
        </p:nvSpPr>
        <p:spPr>
          <a:xfrm>
            <a:off x="393625" y="6444046"/>
            <a:ext cx="11506708" cy="42746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zh-CN" sz="1200" dirty="0">
                <a:solidFill>
                  <a:schemeClr val="tx1">
                    <a:lumMod val="65000"/>
                    <a:lumOff val="35000"/>
                  </a:schemeClr>
                </a:solidFill>
              </a:rPr>
              <a:t>Visa Research. (2023). Secure collaborative machine learning. https://usa.visa.com/dam/VCOM/regional/na/us/about-visa/research/documents/secure-collaborative-machine-</a:t>
            </a:r>
            <a:r>
              <a:rPr kumimoji="1" lang="en-US" altLang="zh-CN" sz="1200" dirty="0" err="1">
                <a:solidFill>
                  <a:schemeClr val="tx1">
                    <a:lumMod val="65000"/>
                    <a:lumOff val="35000"/>
                  </a:schemeClr>
                </a:solidFill>
              </a:rPr>
              <a:t>learning.pdf</a:t>
            </a:r>
            <a:endParaRPr kumimoji="1" lang="en-US" altLang="zh-CN" sz="1200" dirty="0">
              <a:solidFill>
                <a:schemeClr val="tx1">
                  <a:lumMod val="65000"/>
                  <a:lumOff val="35000"/>
                </a:schemeClr>
              </a:solidFill>
            </a:endParaRPr>
          </a:p>
        </p:txBody>
      </p:sp>
      <p:pic>
        <p:nvPicPr>
          <p:cNvPr id="51" name="图片 50">
            <a:extLst>
              <a:ext uri="{FF2B5EF4-FFF2-40B4-BE49-F238E27FC236}">
                <a16:creationId xmlns:a16="http://schemas.microsoft.com/office/drawing/2014/main" id="{EE005339-1642-8B87-FAA1-E69CA014173E}"/>
              </a:ext>
            </a:extLst>
          </p:cNvPr>
          <p:cNvPicPr>
            <a:picLocks noChangeAspect="1"/>
          </p:cNvPicPr>
          <p:nvPr/>
        </p:nvPicPr>
        <p:blipFill>
          <a:blip r:embed="rId7"/>
          <a:stretch>
            <a:fillRect/>
          </a:stretch>
        </p:blipFill>
        <p:spPr>
          <a:xfrm>
            <a:off x="7338827" y="1947199"/>
            <a:ext cx="954875" cy="544675"/>
          </a:xfrm>
          <a:prstGeom prst="rect">
            <a:avLst/>
          </a:prstGeom>
        </p:spPr>
      </p:pic>
      <p:sp>
        <p:nvSpPr>
          <p:cNvPr id="5" name="右大括号 4">
            <a:extLst>
              <a:ext uri="{FF2B5EF4-FFF2-40B4-BE49-F238E27FC236}">
                <a16:creationId xmlns:a16="http://schemas.microsoft.com/office/drawing/2014/main" id="{BE6F26B9-CC11-DC3C-394A-56E67C593398}"/>
              </a:ext>
            </a:extLst>
          </p:cNvPr>
          <p:cNvSpPr/>
          <p:nvPr/>
        </p:nvSpPr>
        <p:spPr>
          <a:xfrm rot="16200000">
            <a:off x="4944075" y="2483901"/>
            <a:ext cx="144662" cy="679739"/>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19433355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0B4766-DCAB-A726-261C-FF48F2DC4D3C}"/>
              </a:ext>
            </a:extLst>
          </p:cNvPr>
          <p:cNvSpPr>
            <a:spLocks noGrp="1"/>
          </p:cNvSpPr>
          <p:nvPr>
            <p:ph type="title"/>
          </p:nvPr>
        </p:nvSpPr>
        <p:spPr/>
        <p:txBody>
          <a:bodyPr/>
          <a:lstStyle/>
          <a:p>
            <a:r>
              <a:rPr kumimoji="1" lang="en-US" altLang="zh-CN" dirty="0"/>
              <a:t>Motivation</a:t>
            </a:r>
            <a:r>
              <a:rPr kumimoji="1" lang="zh-CN" altLang="en-US" dirty="0"/>
              <a:t> </a:t>
            </a:r>
            <a:r>
              <a:rPr kumimoji="1" lang="en-US" altLang="zh-CN" dirty="0"/>
              <a:t>and</a:t>
            </a:r>
            <a:r>
              <a:rPr kumimoji="1" lang="zh-CN" altLang="en-US" dirty="0"/>
              <a:t> </a:t>
            </a:r>
            <a:r>
              <a:rPr kumimoji="1" lang="en-US" altLang="zh-CN" dirty="0"/>
              <a:t>Challenges</a:t>
            </a:r>
            <a:endParaRPr kumimoji="1" lang="zh-CN" altLang="en-US" dirty="0"/>
          </a:p>
        </p:txBody>
      </p:sp>
      <p:sp>
        <p:nvSpPr>
          <p:cNvPr id="4" name="灯片编号占位符 3">
            <a:extLst>
              <a:ext uri="{FF2B5EF4-FFF2-40B4-BE49-F238E27FC236}">
                <a16:creationId xmlns:a16="http://schemas.microsoft.com/office/drawing/2014/main" id="{3DB7EF44-6C17-4180-1D5B-96B5D4ACCBBB}"/>
              </a:ext>
            </a:extLst>
          </p:cNvPr>
          <p:cNvSpPr>
            <a:spLocks noGrp="1"/>
          </p:cNvSpPr>
          <p:nvPr>
            <p:ph type="sldNum" sz="quarter" idx="12"/>
          </p:nvPr>
        </p:nvSpPr>
        <p:spPr/>
        <p:txBody>
          <a:bodyPr/>
          <a:lstStyle/>
          <a:p>
            <a:fld id="{E8A41ABE-4B4A-A44C-B1E4-B43F2FA3ED3C}" type="slidenum">
              <a:rPr lang="en-US" smtClean="0"/>
              <a:t>50</a:t>
            </a:fld>
            <a:endParaRPr lang="en-US"/>
          </a:p>
        </p:txBody>
      </p:sp>
      <p:grpSp>
        <p:nvGrpSpPr>
          <p:cNvPr id="40" name="组合 39">
            <a:extLst>
              <a:ext uri="{FF2B5EF4-FFF2-40B4-BE49-F238E27FC236}">
                <a16:creationId xmlns:a16="http://schemas.microsoft.com/office/drawing/2014/main" id="{98E120D0-BB45-98D8-0207-BBB5538262A0}"/>
              </a:ext>
            </a:extLst>
          </p:cNvPr>
          <p:cNvGrpSpPr/>
          <p:nvPr/>
        </p:nvGrpSpPr>
        <p:grpSpPr>
          <a:xfrm>
            <a:off x="4212039" y="4983246"/>
            <a:ext cx="854699" cy="1029739"/>
            <a:chOff x="3575238" y="4290060"/>
            <a:chExt cx="854699" cy="1029739"/>
          </a:xfrm>
        </p:grpSpPr>
        <p:pic>
          <p:nvPicPr>
            <p:cNvPr id="41" name="图片 40">
              <a:extLst>
                <a:ext uri="{FF2B5EF4-FFF2-40B4-BE49-F238E27FC236}">
                  <a16:creationId xmlns:a16="http://schemas.microsoft.com/office/drawing/2014/main" id="{11ACCAA0-85CE-F866-5B07-C83C7ECBD681}"/>
                </a:ext>
              </a:extLst>
            </p:cNvPr>
            <p:cNvPicPr>
              <a:picLocks noChangeAspect="1"/>
            </p:cNvPicPr>
            <p:nvPr/>
          </p:nvPicPr>
          <p:blipFill>
            <a:blip r:embed="rId3"/>
            <a:stretch>
              <a:fillRect/>
            </a:stretch>
          </p:blipFill>
          <p:spPr>
            <a:xfrm>
              <a:off x="3575238" y="4290060"/>
              <a:ext cx="386416" cy="531322"/>
            </a:xfrm>
            <a:prstGeom prst="rect">
              <a:avLst/>
            </a:prstGeom>
          </p:spPr>
        </p:pic>
        <p:pic>
          <p:nvPicPr>
            <p:cNvPr id="42" name="图片 41">
              <a:extLst>
                <a:ext uri="{FF2B5EF4-FFF2-40B4-BE49-F238E27FC236}">
                  <a16:creationId xmlns:a16="http://schemas.microsoft.com/office/drawing/2014/main" id="{95650964-5849-B2DE-3145-F032305B7938}"/>
                </a:ext>
              </a:extLst>
            </p:cNvPr>
            <p:cNvPicPr>
              <a:picLocks noChangeAspect="1"/>
            </p:cNvPicPr>
            <p:nvPr/>
          </p:nvPicPr>
          <p:blipFill>
            <a:blip r:embed="rId3"/>
            <a:stretch>
              <a:fillRect/>
            </a:stretch>
          </p:blipFill>
          <p:spPr>
            <a:xfrm>
              <a:off x="4043521" y="4290060"/>
              <a:ext cx="386416" cy="531322"/>
            </a:xfrm>
            <a:prstGeom prst="rect">
              <a:avLst/>
            </a:prstGeom>
          </p:spPr>
        </p:pic>
        <p:pic>
          <p:nvPicPr>
            <p:cNvPr id="43" name="图片 42">
              <a:extLst>
                <a:ext uri="{FF2B5EF4-FFF2-40B4-BE49-F238E27FC236}">
                  <a16:creationId xmlns:a16="http://schemas.microsoft.com/office/drawing/2014/main" id="{D9CDBDF8-3F6C-C20E-D96C-BDC9FB234908}"/>
                </a:ext>
              </a:extLst>
            </p:cNvPr>
            <p:cNvPicPr>
              <a:picLocks noChangeAspect="1"/>
            </p:cNvPicPr>
            <p:nvPr/>
          </p:nvPicPr>
          <p:blipFill rotWithShape="1">
            <a:blip r:embed="rId4"/>
            <a:srcRect l="15958" t="9836" r="15958" b="12871"/>
            <a:stretch/>
          </p:blipFill>
          <p:spPr>
            <a:xfrm>
              <a:off x="4043521" y="4854286"/>
              <a:ext cx="381640" cy="465513"/>
            </a:xfrm>
            <a:prstGeom prst="rect">
              <a:avLst/>
            </a:prstGeom>
          </p:spPr>
        </p:pic>
      </p:grpSp>
      <p:sp>
        <p:nvSpPr>
          <p:cNvPr id="49" name="文本框 48">
            <a:extLst>
              <a:ext uri="{FF2B5EF4-FFF2-40B4-BE49-F238E27FC236}">
                <a16:creationId xmlns:a16="http://schemas.microsoft.com/office/drawing/2014/main" id="{06266DFC-D3FB-8E1A-842C-ED66129FCB62}"/>
              </a:ext>
            </a:extLst>
          </p:cNvPr>
          <p:cNvSpPr txBox="1"/>
          <p:nvPr/>
        </p:nvSpPr>
        <p:spPr>
          <a:xfrm>
            <a:off x="9582434" y="3447032"/>
            <a:ext cx="1469313"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mortality</a:t>
            </a:r>
            <a:r>
              <a:rPr lang="zh-CN" altLang="en-US" dirty="0">
                <a:solidFill>
                  <a:prstClr val="black"/>
                </a:solidFill>
                <a:ea typeface="等线" panose="02010600030101010101" pitchFamily="2" charset="-122"/>
              </a:rPr>
              <a:t> </a:t>
            </a:r>
            <a:r>
              <a:rPr lang="en-US" altLang="zh-CN" dirty="0">
                <a:solidFill>
                  <a:prstClr val="black"/>
                </a:solidFill>
                <a:ea typeface="等线" panose="02010600030101010101" pitchFamily="2" charset="-122"/>
              </a:rPr>
              <a:t>rate</a:t>
            </a:r>
            <a:endParaRPr lang="zh-CN" altLang="en-US" dirty="0">
              <a:solidFill>
                <a:prstClr val="black"/>
              </a:solidFill>
              <a:ea typeface="等线" panose="02010600030101010101" pitchFamily="2" charset="-122"/>
            </a:endParaRPr>
          </a:p>
        </p:txBody>
      </p:sp>
      <p:sp>
        <p:nvSpPr>
          <p:cNvPr id="50" name="文本框 49">
            <a:extLst>
              <a:ext uri="{FF2B5EF4-FFF2-40B4-BE49-F238E27FC236}">
                <a16:creationId xmlns:a16="http://schemas.microsoft.com/office/drawing/2014/main" id="{32C8067D-286B-E7E2-74F1-8D1CBBFCA30D}"/>
              </a:ext>
            </a:extLst>
          </p:cNvPr>
          <p:cNvSpPr txBox="1"/>
          <p:nvPr/>
        </p:nvSpPr>
        <p:spPr>
          <a:xfrm>
            <a:off x="3891825" y="6032246"/>
            <a:ext cx="1697901" cy="369332"/>
          </a:xfrm>
          <a:prstGeom prst="rect">
            <a:avLst/>
          </a:prstGeom>
          <a:noFill/>
        </p:spPr>
        <p:txBody>
          <a:bodyPr wrap="none" rtlCol="0">
            <a:spAutoFit/>
          </a:bodyPr>
          <a:lstStyle/>
          <a:p>
            <a:pPr defTabSz="914377"/>
            <a:r>
              <a:rPr lang="en-US" altLang="zh-CN" b="1" dirty="0">
                <a:solidFill>
                  <a:prstClr val="black"/>
                </a:solidFill>
                <a:latin typeface="等线" panose="020F0502020204030204"/>
                <a:ea typeface="等线" panose="02010600030101010101" pitchFamily="2" charset="-122"/>
              </a:rPr>
              <a:t>Covariate shift</a:t>
            </a:r>
          </a:p>
        </p:txBody>
      </p:sp>
      <p:sp>
        <p:nvSpPr>
          <p:cNvPr id="52" name="文本框 51">
            <a:extLst>
              <a:ext uri="{FF2B5EF4-FFF2-40B4-BE49-F238E27FC236}">
                <a16:creationId xmlns:a16="http://schemas.microsoft.com/office/drawing/2014/main" id="{8B9CF682-BE26-F242-F3B8-C1BE650C1E17}"/>
              </a:ext>
            </a:extLst>
          </p:cNvPr>
          <p:cNvSpPr txBox="1"/>
          <p:nvPr/>
        </p:nvSpPr>
        <p:spPr>
          <a:xfrm>
            <a:off x="2031429" y="4489440"/>
            <a:ext cx="952890"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Hospital</a:t>
            </a:r>
            <a:endParaRPr lang="zh-CN" altLang="en-US" dirty="0">
              <a:solidFill>
                <a:prstClr val="black"/>
              </a:solidFill>
              <a:ea typeface="等线" panose="02010600030101010101" pitchFamily="2" charset="-122"/>
            </a:endParaRPr>
          </a:p>
        </p:txBody>
      </p:sp>
      <p:sp>
        <p:nvSpPr>
          <p:cNvPr id="54" name="文本框 53">
            <a:extLst>
              <a:ext uri="{FF2B5EF4-FFF2-40B4-BE49-F238E27FC236}">
                <a16:creationId xmlns:a16="http://schemas.microsoft.com/office/drawing/2014/main" id="{801E42E5-FFFE-866C-1CC0-CE2624C4C3C3}"/>
              </a:ext>
            </a:extLst>
          </p:cNvPr>
          <p:cNvSpPr txBox="1"/>
          <p:nvPr/>
        </p:nvSpPr>
        <p:spPr>
          <a:xfrm>
            <a:off x="1726322" y="5732968"/>
            <a:ext cx="2153555" cy="369332"/>
          </a:xfrm>
          <a:prstGeom prst="rect">
            <a:avLst/>
          </a:prstGeom>
          <a:noFill/>
        </p:spPr>
        <p:txBody>
          <a:bodyPr wrap="square" rtlCol="0">
            <a:spAutoFit/>
          </a:bodyPr>
          <a:lstStyle/>
          <a:p>
            <a:pPr defTabSz="914377"/>
            <a:r>
              <a:rPr lang="en-US" altLang="zh-CN" dirty="0">
                <a:solidFill>
                  <a:prstClr val="black"/>
                </a:solidFill>
                <a:ea typeface="等线" panose="02010600030101010101" pitchFamily="2" charset="-122"/>
              </a:rPr>
              <a:t>Health Insurance</a:t>
            </a:r>
            <a:endParaRPr lang="zh-CN" altLang="en-US" dirty="0">
              <a:solidFill>
                <a:prstClr val="black"/>
              </a:solidFill>
              <a:ea typeface="等线" panose="02010600030101010101" pitchFamily="2" charset="-122"/>
            </a:endParaRPr>
          </a:p>
        </p:txBody>
      </p:sp>
      <p:pic>
        <p:nvPicPr>
          <p:cNvPr id="55" name="图片 54">
            <a:extLst>
              <a:ext uri="{FF2B5EF4-FFF2-40B4-BE49-F238E27FC236}">
                <a16:creationId xmlns:a16="http://schemas.microsoft.com/office/drawing/2014/main" id="{358160EF-198C-F1DB-9355-39ED1BF7C66C}"/>
              </a:ext>
            </a:extLst>
          </p:cNvPr>
          <p:cNvPicPr>
            <a:picLocks noChangeAspect="1"/>
          </p:cNvPicPr>
          <p:nvPr/>
        </p:nvPicPr>
        <p:blipFill rotWithShape="1">
          <a:blip r:embed="rId4"/>
          <a:srcRect l="15958" t="9836" r="15958" b="12871"/>
          <a:stretch/>
        </p:blipFill>
        <p:spPr>
          <a:xfrm>
            <a:off x="4227538" y="5536497"/>
            <a:ext cx="381640" cy="465513"/>
          </a:xfrm>
          <a:prstGeom prst="rect">
            <a:avLst/>
          </a:prstGeom>
        </p:spPr>
      </p:pic>
      <p:pic>
        <p:nvPicPr>
          <p:cNvPr id="56" name="图片 55">
            <a:extLst>
              <a:ext uri="{FF2B5EF4-FFF2-40B4-BE49-F238E27FC236}">
                <a16:creationId xmlns:a16="http://schemas.microsoft.com/office/drawing/2014/main" id="{F7D575A0-3CF4-8FFF-12E9-4E9DC2ABEEC7}"/>
              </a:ext>
            </a:extLst>
          </p:cNvPr>
          <p:cNvPicPr>
            <a:picLocks noChangeAspect="1"/>
          </p:cNvPicPr>
          <p:nvPr/>
        </p:nvPicPr>
        <p:blipFill>
          <a:blip r:embed="rId5"/>
          <a:stretch>
            <a:fillRect/>
          </a:stretch>
        </p:blipFill>
        <p:spPr>
          <a:xfrm>
            <a:off x="6065479" y="3987930"/>
            <a:ext cx="562500" cy="514936"/>
          </a:xfrm>
          <a:prstGeom prst="rect">
            <a:avLst/>
          </a:prstGeom>
        </p:spPr>
      </p:pic>
      <p:pic>
        <p:nvPicPr>
          <p:cNvPr id="57" name="图片 56">
            <a:extLst>
              <a:ext uri="{FF2B5EF4-FFF2-40B4-BE49-F238E27FC236}">
                <a16:creationId xmlns:a16="http://schemas.microsoft.com/office/drawing/2014/main" id="{CD4774D5-17EF-6647-2D9B-85B3F1F66BC3}"/>
              </a:ext>
            </a:extLst>
          </p:cNvPr>
          <p:cNvPicPr>
            <a:picLocks noChangeAspect="1"/>
          </p:cNvPicPr>
          <p:nvPr/>
        </p:nvPicPr>
        <p:blipFill>
          <a:blip r:embed="rId6"/>
          <a:stretch>
            <a:fillRect/>
          </a:stretch>
        </p:blipFill>
        <p:spPr>
          <a:xfrm>
            <a:off x="9997162" y="3862361"/>
            <a:ext cx="634711" cy="798197"/>
          </a:xfrm>
          <a:prstGeom prst="rect">
            <a:avLst/>
          </a:prstGeom>
        </p:spPr>
      </p:pic>
      <p:pic>
        <p:nvPicPr>
          <p:cNvPr id="58" name="图片 57">
            <a:extLst>
              <a:ext uri="{FF2B5EF4-FFF2-40B4-BE49-F238E27FC236}">
                <a16:creationId xmlns:a16="http://schemas.microsoft.com/office/drawing/2014/main" id="{C1CAE89D-23FB-0334-448F-58BA131B2A85}"/>
              </a:ext>
            </a:extLst>
          </p:cNvPr>
          <p:cNvPicPr>
            <a:picLocks noChangeAspect="1"/>
          </p:cNvPicPr>
          <p:nvPr/>
        </p:nvPicPr>
        <p:blipFill>
          <a:blip r:embed="rId6"/>
          <a:stretch>
            <a:fillRect/>
          </a:stretch>
        </p:blipFill>
        <p:spPr>
          <a:xfrm>
            <a:off x="9996050" y="5119437"/>
            <a:ext cx="634711" cy="798197"/>
          </a:xfrm>
          <a:prstGeom prst="rect">
            <a:avLst/>
          </a:prstGeom>
        </p:spPr>
      </p:pic>
      <p:pic>
        <p:nvPicPr>
          <p:cNvPr id="60" name="图片 59">
            <a:extLst>
              <a:ext uri="{FF2B5EF4-FFF2-40B4-BE49-F238E27FC236}">
                <a16:creationId xmlns:a16="http://schemas.microsoft.com/office/drawing/2014/main" id="{34BF174A-BF19-E7D1-5605-C78F577705CF}"/>
              </a:ext>
            </a:extLst>
          </p:cNvPr>
          <p:cNvPicPr>
            <a:picLocks noChangeAspect="1"/>
          </p:cNvPicPr>
          <p:nvPr/>
        </p:nvPicPr>
        <p:blipFill>
          <a:blip r:embed="rId7"/>
          <a:stretch>
            <a:fillRect/>
          </a:stretch>
        </p:blipFill>
        <p:spPr>
          <a:xfrm>
            <a:off x="7655854" y="5276760"/>
            <a:ext cx="517105" cy="467959"/>
          </a:xfrm>
          <a:prstGeom prst="rect">
            <a:avLst/>
          </a:prstGeom>
        </p:spPr>
      </p:pic>
      <p:grpSp>
        <p:nvGrpSpPr>
          <p:cNvPr id="62" name="组合 61">
            <a:extLst>
              <a:ext uri="{FF2B5EF4-FFF2-40B4-BE49-F238E27FC236}">
                <a16:creationId xmlns:a16="http://schemas.microsoft.com/office/drawing/2014/main" id="{E5556A19-3B75-4CC7-5871-6C0A420D3E5F}"/>
              </a:ext>
            </a:extLst>
          </p:cNvPr>
          <p:cNvGrpSpPr/>
          <p:nvPr/>
        </p:nvGrpSpPr>
        <p:grpSpPr>
          <a:xfrm>
            <a:off x="4251913" y="3787764"/>
            <a:ext cx="875279" cy="1016428"/>
            <a:chOff x="3210384" y="1744691"/>
            <a:chExt cx="875279" cy="1016428"/>
          </a:xfrm>
        </p:grpSpPr>
        <p:grpSp>
          <p:nvGrpSpPr>
            <p:cNvPr id="63" name="组合 62">
              <a:extLst>
                <a:ext uri="{FF2B5EF4-FFF2-40B4-BE49-F238E27FC236}">
                  <a16:creationId xmlns:a16="http://schemas.microsoft.com/office/drawing/2014/main" id="{F074DA4C-48AC-4612-4FFA-7A2973181DFF}"/>
                </a:ext>
              </a:extLst>
            </p:cNvPr>
            <p:cNvGrpSpPr/>
            <p:nvPr/>
          </p:nvGrpSpPr>
          <p:grpSpPr>
            <a:xfrm>
              <a:off x="3699247" y="1764284"/>
              <a:ext cx="386416" cy="996835"/>
              <a:chOff x="4013938" y="3133898"/>
              <a:chExt cx="386416" cy="996835"/>
            </a:xfrm>
          </p:grpSpPr>
          <p:pic>
            <p:nvPicPr>
              <p:cNvPr id="66" name="图片 65">
                <a:extLst>
                  <a:ext uri="{FF2B5EF4-FFF2-40B4-BE49-F238E27FC236}">
                    <a16:creationId xmlns:a16="http://schemas.microsoft.com/office/drawing/2014/main" id="{93F50574-4BF3-4ABD-5E75-C6858D2BC54C}"/>
                  </a:ext>
                </a:extLst>
              </p:cNvPr>
              <p:cNvPicPr>
                <a:picLocks noChangeAspect="1"/>
              </p:cNvPicPr>
              <p:nvPr/>
            </p:nvPicPr>
            <p:blipFill rotWithShape="1">
              <a:blip r:embed="rId4"/>
              <a:srcRect l="15958" t="9836" r="15958" b="12871"/>
              <a:stretch/>
            </p:blipFill>
            <p:spPr>
              <a:xfrm>
                <a:off x="4016326" y="3133898"/>
                <a:ext cx="381640" cy="465513"/>
              </a:xfrm>
              <a:prstGeom prst="rect">
                <a:avLst/>
              </a:prstGeom>
            </p:spPr>
          </p:pic>
          <p:pic>
            <p:nvPicPr>
              <p:cNvPr id="67" name="图片 66">
                <a:extLst>
                  <a:ext uri="{FF2B5EF4-FFF2-40B4-BE49-F238E27FC236}">
                    <a16:creationId xmlns:a16="http://schemas.microsoft.com/office/drawing/2014/main" id="{F111E842-9AAF-B59B-CF53-2C30C4C55FE6}"/>
                  </a:ext>
                </a:extLst>
              </p:cNvPr>
              <p:cNvPicPr>
                <a:picLocks noChangeAspect="1"/>
              </p:cNvPicPr>
              <p:nvPr/>
            </p:nvPicPr>
            <p:blipFill>
              <a:blip r:embed="rId3"/>
              <a:stretch>
                <a:fillRect/>
              </a:stretch>
            </p:blipFill>
            <p:spPr>
              <a:xfrm>
                <a:off x="4013938" y="3599411"/>
                <a:ext cx="386416" cy="531322"/>
              </a:xfrm>
              <a:prstGeom prst="rect">
                <a:avLst/>
              </a:prstGeom>
            </p:spPr>
          </p:pic>
        </p:grpSp>
        <p:pic>
          <p:nvPicPr>
            <p:cNvPr id="64" name="图片 63">
              <a:extLst>
                <a:ext uri="{FF2B5EF4-FFF2-40B4-BE49-F238E27FC236}">
                  <a16:creationId xmlns:a16="http://schemas.microsoft.com/office/drawing/2014/main" id="{FAD233AC-9C09-0F05-A58D-E15836A60B24}"/>
                </a:ext>
              </a:extLst>
            </p:cNvPr>
            <p:cNvPicPr>
              <a:picLocks noChangeAspect="1"/>
            </p:cNvPicPr>
            <p:nvPr/>
          </p:nvPicPr>
          <p:blipFill>
            <a:blip r:embed="rId8"/>
            <a:stretch>
              <a:fillRect/>
            </a:stretch>
          </p:blipFill>
          <p:spPr>
            <a:xfrm>
              <a:off x="3222394" y="1744691"/>
              <a:ext cx="363722" cy="400338"/>
            </a:xfrm>
            <a:prstGeom prst="rect">
              <a:avLst/>
            </a:prstGeom>
          </p:spPr>
        </p:pic>
        <p:pic>
          <p:nvPicPr>
            <p:cNvPr id="65" name="图片 64">
              <a:extLst>
                <a:ext uri="{FF2B5EF4-FFF2-40B4-BE49-F238E27FC236}">
                  <a16:creationId xmlns:a16="http://schemas.microsoft.com/office/drawing/2014/main" id="{209C13B8-D246-BF16-5A68-2903126EA1D6}"/>
                </a:ext>
              </a:extLst>
            </p:cNvPr>
            <p:cNvPicPr>
              <a:picLocks noChangeAspect="1"/>
            </p:cNvPicPr>
            <p:nvPr/>
          </p:nvPicPr>
          <p:blipFill>
            <a:blip r:embed="rId9"/>
            <a:stretch>
              <a:fillRect/>
            </a:stretch>
          </p:blipFill>
          <p:spPr>
            <a:xfrm>
              <a:off x="3210384" y="2279207"/>
              <a:ext cx="363723" cy="419073"/>
            </a:xfrm>
            <a:prstGeom prst="rect">
              <a:avLst/>
            </a:prstGeom>
          </p:spPr>
        </p:pic>
      </p:grpSp>
      <p:pic>
        <p:nvPicPr>
          <p:cNvPr id="68" name="图片 67">
            <a:extLst>
              <a:ext uri="{FF2B5EF4-FFF2-40B4-BE49-F238E27FC236}">
                <a16:creationId xmlns:a16="http://schemas.microsoft.com/office/drawing/2014/main" id="{4AA65C40-2CA6-FDA2-3A59-031566A8FECE}"/>
              </a:ext>
            </a:extLst>
          </p:cNvPr>
          <p:cNvPicPr>
            <a:picLocks noChangeAspect="1"/>
          </p:cNvPicPr>
          <p:nvPr/>
        </p:nvPicPr>
        <p:blipFill>
          <a:blip r:embed="rId10"/>
          <a:stretch>
            <a:fillRect/>
          </a:stretch>
        </p:blipFill>
        <p:spPr>
          <a:xfrm>
            <a:off x="8451352" y="5252575"/>
            <a:ext cx="585137" cy="567843"/>
          </a:xfrm>
          <a:prstGeom prst="rect">
            <a:avLst/>
          </a:prstGeom>
        </p:spPr>
      </p:pic>
      <p:pic>
        <p:nvPicPr>
          <p:cNvPr id="69" name="图片 68">
            <a:extLst>
              <a:ext uri="{FF2B5EF4-FFF2-40B4-BE49-F238E27FC236}">
                <a16:creationId xmlns:a16="http://schemas.microsoft.com/office/drawing/2014/main" id="{F7A96C28-4B17-C5D2-9740-60743C3DABE9}"/>
              </a:ext>
            </a:extLst>
          </p:cNvPr>
          <p:cNvPicPr>
            <a:picLocks noChangeAspect="1"/>
          </p:cNvPicPr>
          <p:nvPr/>
        </p:nvPicPr>
        <p:blipFill>
          <a:blip r:embed="rId11"/>
          <a:stretch>
            <a:fillRect/>
          </a:stretch>
        </p:blipFill>
        <p:spPr>
          <a:xfrm>
            <a:off x="6878737" y="3938381"/>
            <a:ext cx="610547" cy="668973"/>
          </a:xfrm>
          <a:prstGeom prst="rect">
            <a:avLst/>
          </a:prstGeom>
        </p:spPr>
      </p:pic>
      <p:sp>
        <p:nvSpPr>
          <p:cNvPr id="70" name="矩形 69">
            <a:extLst>
              <a:ext uri="{FF2B5EF4-FFF2-40B4-BE49-F238E27FC236}">
                <a16:creationId xmlns:a16="http://schemas.microsoft.com/office/drawing/2014/main" id="{F2AD745D-D946-29A0-B444-32CCF7C89020}"/>
              </a:ext>
            </a:extLst>
          </p:cNvPr>
          <p:cNvSpPr/>
          <p:nvPr/>
        </p:nvSpPr>
        <p:spPr>
          <a:xfrm>
            <a:off x="3751118" y="3451196"/>
            <a:ext cx="1835759" cy="369332"/>
          </a:xfrm>
          <a:prstGeom prst="rect">
            <a:avLst/>
          </a:prstGeom>
        </p:spPr>
        <p:txBody>
          <a:bodyPr wrap="none">
            <a:spAutoFit/>
          </a:bodyPr>
          <a:lstStyle/>
          <a:p>
            <a:r>
              <a:rPr lang="en-US" altLang="zh-CN" dirty="0">
                <a:solidFill>
                  <a:prstClr val="black"/>
                </a:solidFill>
              </a:rPr>
              <a:t>age, gender, etc.</a:t>
            </a:r>
            <a:endParaRPr lang="zh-CN" altLang="en-US" dirty="0"/>
          </a:p>
        </p:txBody>
      </p:sp>
      <p:sp>
        <p:nvSpPr>
          <p:cNvPr id="71" name="矩形 70">
            <a:extLst>
              <a:ext uri="{FF2B5EF4-FFF2-40B4-BE49-F238E27FC236}">
                <a16:creationId xmlns:a16="http://schemas.microsoft.com/office/drawing/2014/main" id="{C1CFC705-82D8-7014-F972-603439E384BE}"/>
              </a:ext>
            </a:extLst>
          </p:cNvPr>
          <p:cNvSpPr/>
          <p:nvPr/>
        </p:nvSpPr>
        <p:spPr>
          <a:xfrm>
            <a:off x="5782597" y="3469187"/>
            <a:ext cx="3454792" cy="369332"/>
          </a:xfrm>
          <a:prstGeom prst="rect">
            <a:avLst/>
          </a:prstGeom>
        </p:spPr>
        <p:txBody>
          <a:bodyPr wrap="none">
            <a:spAutoFit/>
          </a:bodyPr>
          <a:lstStyle/>
          <a:p>
            <a:r>
              <a:rPr lang="en-US" altLang="zh-CN" dirty="0"/>
              <a:t>prescription, diet, blood pressure</a:t>
            </a:r>
          </a:p>
        </p:txBody>
      </p:sp>
      <p:sp>
        <p:nvSpPr>
          <p:cNvPr id="72" name="文本框 71">
            <a:extLst>
              <a:ext uri="{FF2B5EF4-FFF2-40B4-BE49-F238E27FC236}">
                <a16:creationId xmlns:a16="http://schemas.microsoft.com/office/drawing/2014/main" id="{EE9C3B74-4222-0041-557F-DB8218B248EE}"/>
              </a:ext>
            </a:extLst>
          </p:cNvPr>
          <p:cNvSpPr txBox="1"/>
          <p:nvPr/>
        </p:nvSpPr>
        <p:spPr>
          <a:xfrm>
            <a:off x="6328233" y="6026117"/>
            <a:ext cx="2504212" cy="369332"/>
          </a:xfrm>
          <a:prstGeom prst="rect">
            <a:avLst/>
          </a:prstGeom>
          <a:noFill/>
        </p:spPr>
        <p:txBody>
          <a:bodyPr wrap="none" rtlCol="0">
            <a:spAutoFit/>
          </a:bodyPr>
          <a:lstStyle/>
          <a:p>
            <a:pPr defTabSz="914377"/>
            <a:r>
              <a:rPr lang="en-US" altLang="zh-CN" b="1" dirty="0">
                <a:solidFill>
                  <a:prstClr val="black"/>
                </a:solidFill>
                <a:latin typeface="等线" panose="020F0502020204030204"/>
                <a:ea typeface="等线" panose="02010600030101010101" pitchFamily="2" charset="-122"/>
              </a:rPr>
              <a:t>Feature heterogeneity</a:t>
            </a:r>
          </a:p>
        </p:txBody>
      </p:sp>
      <p:sp>
        <p:nvSpPr>
          <p:cNvPr id="73" name="内容占位符 2">
            <a:extLst>
              <a:ext uri="{FF2B5EF4-FFF2-40B4-BE49-F238E27FC236}">
                <a16:creationId xmlns:a16="http://schemas.microsoft.com/office/drawing/2014/main" id="{D3A0E307-05C1-7B9A-00DA-30CA90658B19}"/>
              </a:ext>
            </a:extLst>
          </p:cNvPr>
          <p:cNvSpPr txBox="1">
            <a:spLocks/>
          </p:cNvSpPr>
          <p:nvPr/>
        </p:nvSpPr>
        <p:spPr>
          <a:xfrm>
            <a:off x="661413" y="1496869"/>
            <a:ext cx="10798385" cy="15527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2400" dirty="0"/>
              <a:t>An</a:t>
            </a:r>
            <a:r>
              <a:rPr kumimoji="1" lang="zh-CN" altLang="en-US" sz="2400" dirty="0"/>
              <a:t> </a:t>
            </a:r>
            <a:r>
              <a:rPr kumimoji="1" lang="en-US" altLang="zh-CN" sz="2400" dirty="0"/>
              <a:t>example</a:t>
            </a:r>
            <a:r>
              <a:rPr kumimoji="1" lang="zh-CN" altLang="en-US" sz="2400" dirty="0"/>
              <a:t> </a:t>
            </a:r>
            <a:r>
              <a:rPr kumimoji="1" lang="en-US" altLang="zh-CN" sz="2400" dirty="0"/>
              <a:t>[Zhang</a:t>
            </a:r>
            <a:r>
              <a:rPr kumimoji="1" lang="zh-CN" altLang="en-US" sz="2400" dirty="0"/>
              <a:t> </a:t>
            </a:r>
            <a:r>
              <a:rPr kumimoji="1" lang="en-US" altLang="zh-CN" sz="2400" dirty="0"/>
              <a:t>et</a:t>
            </a:r>
            <a:r>
              <a:rPr kumimoji="1" lang="zh-CN" altLang="en-US" sz="2400" dirty="0"/>
              <a:t> </a:t>
            </a:r>
            <a:r>
              <a:rPr kumimoji="1" lang="en-US" altLang="zh-CN" sz="2400" dirty="0"/>
              <a:t>al.,</a:t>
            </a:r>
            <a:r>
              <a:rPr kumimoji="1" lang="zh-CN" altLang="en-US" sz="2400" dirty="0"/>
              <a:t> </a:t>
            </a:r>
            <a:r>
              <a:rPr kumimoji="1" lang="en-US" altLang="zh-CN" sz="2400" dirty="0"/>
              <a:t>2022]</a:t>
            </a:r>
            <a:r>
              <a:rPr kumimoji="1" lang="zh-CN" altLang="en-US" sz="2400" dirty="0"/>
              <a:t> </a:t>
            </a:r>
            <a:r>
              <a:rPr kumimoji="1" lang="en-US" altLang="zh-CN" sz="2400" dirty="0"/>
              <a:t>of</a:t>
            </a:r>
            <a:r>
              <a:rPr kumimoji="1" lang="zh-CN" altLang="en-US" sz="2400" dirty="0"/>
              <a:t> </a:t>
            </a:r>
            <a:r>
              <a:rPr kumimoji="1" lang="en-US" altLang="zh-CN" sz="2400" dirty="0"/>
              <a:t>feature-sharing</a:t>
            </a:r>
            <a:r>
              <a:rPr kumimoji="1" lang="zh-CN" altLang="en-US" sz="2400" dirty="0"/>
              <a:t> </a:t>
            </a:r>
            <a:r>
              <a:rPr kumimoji="1" lang="en-US" altLang="zh-CN" sz="2400" dirty="0"/>
              <a:t>HFTL</a:t>
            </a:r>
            <a:r>
              <a:rPr kumimoji="1" lang="zh-CN" altLang="en-US" sz="2400" dirty="0"/>
              <a:t> </a:t>
            </a:r>
            <a:r>
              <a:rPr kumimoji="1" lang="en-US" altLang="zh-CN" sz="2400" dirty="0"/>
              <a:t>in healthcare</a:t>
            </a:r>
            <a:r>
              <a:rPr kumimoji="1" lang="zh-CN" altLang="en-US" sz="2400" dirty="0"/>
              <a:t> </a:t>
            </a:r>
            <a:r>
              <a:rPr kumimoji="1" lang="en-US" altLang="zh-CN" sz="2400" dirty="0"/>
              <a:t>scenario:</a:t>
            </a:r>
          </a:p>
          <a:p>
            <a:pPr lvl="1"/>
            <a:r>
              <a:rPr kumimoji="1" lang="en-US" altLang="zh-CN" sz="2200" dirty="0"/>
              <a:t>Common</a:t>
            </a:r>
            <a:r>
              <a:rPr kumimoji="1" lang="zh-CN" altLang="en-US" sz="2200" dirty="0"/>
              <a:t> </a:t>
            </a:r>
            <a:r>
              <a:rPr kumimoji="1" lang="en-US" altLang="zh-CN" sz="2200" dirty="0"/>
              <a:t>features</a:t>
            </a:r>
            <a:r>
              <a:rPr kumimoji="1" lang="zh-CN" altLang="en-US" sz="2200" dirty="0"/>
              <a:t> </a:t>
            </a:r>
            <a:r>
              <a:rPr kumimoji="1" lang="en-US" altLang="zh-CN" sz="2200" dirty="0"/>
              <a:t>with</a:t>
            </a:r>
            <a:r>
              <a:rPr kumimoji="1" lang="zh-CN" altLang="en-US" sz="2200" dirty="0"/>
              <a:t> </a:t>
            </a:r>
            <a:r>
              <a:rPr kumimoji="1" lang="en-US" altLang="zh-CN" sz="2200" dirty="0"/>
              <a:t>covariate</a:t>
            </a:r>
            <a:r>
              <a:rPr kumimoji="1" lang="zh-CN" altLang="en-US" sz="2200" dirty="0"/>
              <a:t> </a:t>
            </a:r>
            <a:r>
              <a:rPr kumimoji="1" lang="en-US" altLang="zh-CN" sz="2200" dirty="0"/>
              <a:t>shift</a:t>
            </a:r>
          </a:p>
          <a:p>
            <a:pPr lvl="1"/>
            <a:r>
              <a:rPr kumimoji="1" lang="en-US" altLang="zh-CN" sz="2200" dirty="0"/>
              <a:t>Heterogeneous</a:t>
            </a:r>
            <a:r>
              <a:rPr kumimoji="1" lang="zh-CN" altLang="en-US" sz="2200" dirty="0"/>
              <a:t> </a:t>
            </a:r>
            <a:r>
              <a:rPr kumimoji="1" lang="en-US" altLang="zh-CN" sz="2200" dirty="0"/>
              <a:t>features</a:t>
            </a:r>
            <a:r>
              <a:rPr kumimoji="1" lang="zh-CN" altLang="en-US" sz="2200" dirty="0"/>
              <a:t> </a:t>
            </a:r>
            <a:r>
              <a:rPr kumimoji="1" lang="en-US" altLang="zh-CN" sz="2200" dirty="0"/>
              <a:t>in</a:t>
            </a:r>
            <a:r>
              <a:rPr kumimoji="1" lang="zh-CN" altLang="en-US" sz="2200" dirty="0"/>
              <a:t> </a:t>
            </a:r>
            <a:r>
              <a:rPr kumimoji="1" lang="en-US" altLang="zh-CN" sz="2200" dirty="0"/>
              <a:t>each</a:t>
            </a:r>
            <a:r>
              <a:rPr kumimoji="1" lang="zh-CN" altLang="en-US" sz="2200" dirty="0"/>
              <a:t> </a:t>
            </a:r>
            <a:r>
              <a:rPr kumimoji="1" lang="en-US" altLang="zh-CN" sz="2200" dirty="0"/>
              <a:t>party</a:t>
            </a:r>
          </a:p>
          <a:p>
            <a:pPr lvl="1"/>
            <a:r>
              <a:rPr kumimoji="1" lang="en-US" altLang="zh-CN" sz="2200" dirty="0"/>
              <a:t>No</a:t>
            </a:r>
            <a:r>
              <a:rPr kumimoji="1" lang="zh-CN" altLang="en-US" sz="2200" dirty="0"/>
              <a:t> </a:t>
            </a:r>
            <a:r>
              <a:rPr kumimoji="1" lang="en-US" altLang="zh-CN" sz="2200" dirty="0"/>
              <a:t>semi-trusted</a:t>
            </a:r>
            <a:r>
              <a:rPr kumimoji="1" lang="zh-CN" altLang="en-US" sz="2200" dirty="0"/>
              <a:t> </a:t>
            </a:r>
            <a:r>
              <a:rPr kumimoji="1" lang="en-US" altLang="zh-CN" sz="2200" dirty="0"/>
              <a:t>third</a:t>
            </a:r>
            <a:r>
              <a:rPr kumimoji="1" lang="zh-CN" altLang="en-US" sz="2200" dirty="0"/>
              <a:t> </a:t>
            </a:r>
            <a:r>
              <a:rPr kumimoji="1" lang="en-US" altLang="zh-CN" sz="2200" dirty="0"/>
              <a:t>party</a:t>
            </a:r>
          </a:p>
        </p:txBody>
      </p:sp>
      <p:pic>
        <p:nvPicPr>
          <p:cNvPr id="3" name="图片 2">
            <a:extLst>
              <a:ext uri="{FF2B5EF4-FFF2-40B4-BE49-F238E27FC236}">
                <a16:creationId xmlns:a16="http://schemas.microsoft.com/office/drawing/2014/main" id="{87742575-67E3-DC1A-7D4E-1F510DBEDD1F}"/>
              </a:ext>
            </a:extLst>
          </p:cNvPr>
          <p:cNvPicPr>
            <a:picLocks noChangeAspect="1"/>
          </p:cNvPicPr>
          <p:nvPr/>
        </p:nvPicPr>
        <p:blipFill>
          <a:blip r:embed="rId12"/>
          <a:stretch>
            <a:fillRect/>
          </a:stretch>
        </p:blipFill>
        <p:spPr>
          <a:xfrm>
            <a:off x="2086535" y="3807710"/>
            <a:ext cx="822889" cy="760784"/>
          </a:xfrm>
          <a:prstGeom prst="rect">
            <a:avLst/>
          </a:prstGeom>
        </p:spPr>
      </p:pic>
      <p:pic>
        <p:nvPicPr>
          <p:cNvPr id="5" name="图片 4">
            <a:extLst>
              <a:ext uri="{FF2B5EF4-FFF2-40B4-BE49-F238E27FC236}">
                <a16:creationId xmlns:a16="http://schemas.microsoft.com/office/drawing/2014/main" id="{5896C4C5-613A-6D56-D1B8-E18208E59982}"/>
              </a:ext>
            </a:extLst>
          </p:cNvPr>
          <p:cNvPicPr>
            <a:picLocks noChangeAspect="1"/>
          </p:cNvPicPr>
          <p:nvPr/>
        </p:nvPicPr>
        <p:blipFill>
          <a:blip r:embed="rId13"/>
          <a:stretch>
            <a:fillRect/>
          </a:stretch>
        </p:blipFill>
        <p:spPr>
          <a:xfrm>
            <a:off x="2117587" y="5008469"/>
            <a:ext cx="760784" cy="760784"/>
          </a:xfrm>
          <a:prstGeom prst="rect">
            <a:avLst/>
          </a:prstGeom>
        </p:spPr>
      </p:pic>
      <p:cxnSp>
        <p:nvCxnSpPr>
          <p:cNvPr id="8" name="直线连接符 7">
            <a:extLst>
              <a:ext uri="{FF2B5EF4-FFF2-40B4-BE49-F238E27FC236}">
                <a16:creationId xmlns:a16="http://schemas.microsoft.com/office/drawing/2014/main" id="{B7771881-6EF9-C0BD-986C-5DE1082D6368}"/>
              </a:ext>
            </a:extLst>
          </p:cNvPr>
          <p:cNvCxnSpPr>
            <a:cxnSpLocks/>
          </p:cNvCxnSpPr>
          <p:nvPr/>
        </p:nvCxnSpPr>
        <p:spPr>
          <a:xfrm>
            <a:off x="9392498" y="3667539"/>
            <a:ext cx="0" cy="243476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59FDF32D-4170-16AC-D271-3470EB1B708D}"/>
              </a:ext>
            </a:extLst>
          </p:cNvPr>
          <p:cNvSpPr txBox="1"/>
          <p:nvPr/>
        </p:nvSpPr>
        <p:spPr>
          <a:xfrm>
            <a:off x="603470" y="6420839"/>
            <a:ext cx="11074944" cy="461665"/>
          </a:xfrm>
          <a:prstGeom prst="rect">
            <a:avLst/>
          </a:prstGeom>
          <a:noFill/>
        </p:spPr>
        <p:txBody>
          <a:bodyPr wrap="square" rtlCol="0">
            <a:spAutoFit/>
          </a:bodyPr>
          <a:lstStyle/>
          <a:p>
            <a:r>
              <a:rPr kumimoji="1" lang="en-US" altLang="zh-CN" sz="1200" dirty="0">
                <a:solidFill>
                  <a:schemeClr val="tx1">
                    <a:lumMod val="65000"/>
                    <a:lumOff val="35000"/>
                  </a:schemeClr>
                </a:solidFill>
              </a:rPr>
              <a:t>R. Zhang, H. Li, M. Hao, H. Chen and Y. Zhang, "Secure Feature Selection for Vertical Federated Learning in eHealth Systems," ICC 2022 - IEEE International Conference on Communications, Seoul, Korea, Republic of, 2022, pp. 1257-1262, </a:t>
            </a:r>
            <a:r>
              <a:rPr kumimoji="1" lang="en-US" altLang="zh-CN" sz="1200" dirty="0" err="1">
                <a:solidFill>
                  <a:schemeClr val="tx1">
                    <a:lumMod val="65000"/>
                    <a:lumOff val="35000"/>
                  </a:schemeClr>
                </a:solidFill>
              </a:rPr>
              <a:t>doi</a:t>
            </a:r>
            <a:r>
              <a:rPr kumimoji="1" lang="en-US" altLang="zh-CN" sz="1200" dirty="0">
                <a:solidFill>
                  <a:schemeClr val="tx1">
                    <a:lumMod val="65000"/>
                    <a:lumOff val="35000"/>
                  </a:schemeClr>
                </a:solidFill>
              </a:rPr>
              <a:t>: 10.1109/ICC45855.2022.9838917.</a:t>
            </a:r>
            <a:endParaRPr kumimoji="1" lang="zh-CN" altLang="en-US" sz="1200" dirty="0">
              <a:solidFill>
                <a:schemeClr val="tx1">
                  <a:lumMod val="65000"/>
                  <a:lumOff val="35000"/>
                </a:schemeClr>
              </a:solidFill>
            </a:endParaRPr>
          </a:p>
        </p:txBody>
      </p:sp>
      <p:sp>
        <p:nvSpPr>
          <p:cNvPr id="11" name="文本框 10">
            <a:extLst>
              <a:ext uri="{FF2B5EF4-FFF2-40B4-BE49-F238E27FC236}">
                <a16:creationId xmlns:a16="http://schemas.microsoft.com/office/drawing/2014/main" id="{BF704106-97BE-C69A-5C3F-80A4632399F3}"/>
              </a:ext>
            </a:extLst>
          </p:cNvPr>
          <p:cNvSpPr txBox="1"/>
          <p:nvPr/>
        </p:nvSpPr>
        <p:spPr>
          <a:xfrm>
            <a:off x="9906847" y="3109582"/>
            <a:ext cx="723914" cy="369332"/>
          </a:xfrm>
          <a:prstGeom prst="rect">
            <a:avLst/>
          </a:prstGeom>
          <a:noFill/>
        </p:spPr>
        <p:txBody>
          <a:bodyPr wrap="square">
            <a:spAutoFit/>
          </a:bodyPr>
          <a:lstStyle/>
          <a:p>
            <a:r>
              <a:rPr lang="en-US" altLang="zh-CN" b="1" dirty="0">
                <a:solidFill>
                  <a:prstClr val="black"/>
                </a:solidFill>
                <a:ea typeface="等线" panose="02010600030101010101" pitchFamily="2" charset="-122"/>
              </a:rPr>
              <a:t>Label</a:t>
            </a:r>
            <a:r>
              <a:rPr lang="zh-CN" altLang="en-US" b="1" dirty="0">
                <a:solidFill>
                  <a:prstClr val="black"/>
                </a:solidFill>
                <a:ea typeface="等线" panose="02010600030101010101" pitchFamily="2" charset="-122"/>
              </a:rPr>
              <a:t> </a:t>
            </a:r>
            <a:endParaRPr lang="zh-CN" altLang="en-US" b="1" dirty="0"/>
          </a:p>
        </p:txBody>
      </p:sp>
      <p:sp>
        <p:nvSpPr>
          <p:cNvPr id="12" name="文本框 11">
            <a:extLst>
              <a:ext uri="{FF2B5EF4-FFF2-40B4-BE49-F238E27FC236}">
                <a16:creationId xmlns:a16="http://schemas.microsoft.com/office/drawing/2014/main" id="{B4951C6A-9D20-1D27-8A09-0C76A3EC8C81}"/>
              </a:ext>
            </a:extLst>
          </p:cNvPr>
          <p:cNvSpPr txBox="1"/>
          <p:nvPr/>
        </p:nvSpPr>
        <p:spPr>
          <a:xfrm>
            <a:off x="3808308" y="3110835"/>
            <a:ext cx="1891159" cy="369332"/>
          </a:xfrm>
          <a:prstGeom prst="rect">
            <a:avLst/>
          </a:prstGeom>
          <a:noFill/>
        </p:spPr>
        <p:txBody>
          <a:bodyPr wrap="none" rtlCol="0">
            <a:spAutoFit/>
          </a:bodyPr>
          <a:lstStyle/>
          <a:p>
            <a:r>
              <a:rPr kumimoji="1" lang="en-US" altLang="zh-CN" b="1" dirty="0"/>
              <a:t>Common</a:t>
            </a:r>
            <a:r>
              <a:rPr kumimoji="1" lang="zh-CN" altLang="en-US" b="1" dirty="0"/>
              <a:t> </a:t>
            </a:r>
            <a:r>
              <a:rPr kumimoji="1" lang="en-US" altLang="zh-CN" b="1" dirty="0"/>
              <a:t>features</a:t>
            </a:r>
            <a:endParaRPr kumimoji="1" lang="zh-CN" altLang="en-US" b="1" dirty="0"/>
          </a:p>
        </p:txBody>
      </p:sp>
      <p:sp>
        <p:nvSpPr>
          <p:cNvPr id="13" name="文本框 12">
            <a:extLst>
              <a:ext uri="{FF2B5EF4-FFF2-40B4-BE49-F238E27FC236}">
                <a16:creationId xmlns:a16="http://schemas.microsoft.com/office/drawing/2014/main" id="{D3D59E14-D3E0-B443-F08F-4A62BD101D4D}"/>
              </a:ext>
            </a:extLst>
          </p:cNvPr>
          <p:cNvSpPr txBox="1"/>
          <p:nvPr/>
        </p:nvSpPr>
        <p:spPr>
          <a:xfrm>
            <a:off x="6356799" y="3107634"/>
            <a:ext cx="2477730" cy="369332"/>
          </a:xfrm>
          <a:prstGeom prst="rect">
            <a:avLst/>
          </a:prstGeom>
          <a:noFill/>
        </p:spPr>
        <p:txBody>
          <a:bodyPr wrap="none" rtlCol="0">
            <a:spAutoFit/>
          </a:bodyPr>
          <a:lstStyle/>
          <a:p>
            <a:r>
              <a:rPr kumimoji="1" lang="en-US" altLang="zh-CN" b="1" dirty="0"/>
              <a:t>Heterogeneous</a:t>
            </a:r>
            <a:r>
              <a:rPr kumimoji="1" lang="zh-CN" altLang="en-US" b="1" dirty="0"/>
              <a:t> </a:t>
            </a:r>
            <a:r>
              <a:rPr kumimoji="1" lang="en-US" altLang="zh-CN" b="1" dirty="0"/>
              <a:t>features</a:t>
            </a:r>
            <a:endParaRPr kumimoji="1" lang="zh-CN" altLang="en-US" b="1" dirty="0"/>
          </a:p>
        </p:txBody>
      </p:sp>
      <p:sp>
        <p:nvSpPr>
          <p:cNvPr id="6" name="文本框 5">
            <a:extLst>
              <a:ext uri="{FF2B5EF4-FFF2-40B4-BE49-F238E27FC236}">
                <a16:creationId xmlns:a16="http://schemas.microsoft.com/office/drawing/2014/main" id="{5DB08B05-7045-C981-2D14-2DBA8442C7E7}"/>
              </a:ext>
            </a:extLst>
          </p:cNvPr>
          <p:cNvSpPr txBox="1"/>
          <p:nvPr/>
        </p:nvSpPr>
        <p:spPr>
          <a:xfrm>
            <a:off x="661413" y="3996527"/>
            <a:ext cx="1362552" cy="369332"/>
          </a:xfrm>
          <a:prstGeom prst="rect">
            <a:avLst/>
          </a:prstGeom>
          <a:noFill/>
        </p:spPr>
        <p:txBody>
          <a:bodyPr wrap="none" rtlCol="0">
            <a:spAutoFit/>
          </a:bodyPr>
          <a:lstStyle/>
          <a:p>
            <a:r>
              <a:rPr kumimoji="1" lang="en-US" altLang="zh-CN" dirty="0"/>
              <a:t>Source</a:t>
            </a:r>
            <a:r>
              <a:rPr kumimoji="1" lang="zh-CN" altLang="en-US" dirty="0"/>
              <a:t> </a:t>
            </a:r>
            <a:r>
              <a:rPr kumimoji="1" lang="en-US" altLang="zh-CN" dirty="0"/>
              <a:t>Party</a:t>
            </a:r>
            <a:endParaRPr kumimoji="1" lang="zh-CN" altLang="en-US" dirty="0"/>
          </a:p>
        </p:txBody>
      </p:sp>
      <p:sp>
        <p:nvSpPr>
          <p:cNvPr id="7" name="文本框 6">
            <a:extLst>
              <a:ext uri="{FF2B5EF4-FFF2-40B4-BE49-F238E27FC236}">
                <a16:creationId xmlns:a16="http://schemas.microsoft.com/office/drawing/2014/main" id="{BDBE3B5E-29F6-E1B8-B3D0-E4873BEB7E79}"/>
              </a:ext>
            </a:extLst>
          </p:cNvPr>
          <p:cNvSpPr txBox="1"/>
          <p:nvPr/>
        </p:nvSpPr>
        <p:spPr>
          <a:xfrm>
            <a:off x="661413" y="5283375"/>
            <a:ext cx="1322798" cy="369332"/>
          </a:xfrm>
          <a:prstGeom prst="rect">
            <a:avLst/>
          </a:prstGeom>
          <a:noFill/>
        </p:spPr>
        <p:txBody>
          <a:bodyPr wrap="none" rtlCol="0">
            <a:spAutoFit/>
          </a:bodyPr>
          <a:lstStyle/>
          <a:p>
            <a:r>
              <a:rPr kumimoji="1" lang="en-US" altLang="zh-CN" dirty="0"/>
              <a:t>Target</a:t>
            </a:r>
            <a:r>
              <a:rPr kumimoji="1" lang="zh-CN" altLang="en-US" dirty="0"/>
              <a:t> </a:t>
            </a:r>
            <a:r>
              <a:rPr kumimoji="1" lang="en-US" altLang="zh-CN" dirty="0"/>
              <a:t>Party</a:t>
            </a:r>
            <a:endParaRPr kumimoji="1" lang="zh-CN" altLang="en-US" dirty="0"/>
          </a:p>
        </p:txBody>
      </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89D53CB1-1EF3-F0EF-914F-DE7E443193D3}"/>
                  </a:ext>
                </a:extLst>
              </p:cNvPr>
              <p:cNvSpPr txBox="1"/>
              <p:nvPr/>
            </p:nvSpPr>
            <p:spPr>
              <a:xfrm>
                <a:off x="4301946" y="4660558"/>
                <a:ext cx="674885" cy="461665"/>
              </a:xfrm>
              <a:prstGeom prst="rect">
                <a:avLst/>
              </a:prstGeom>
              <a:solidFill>
                <a:schemeClr val="accent2">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sz="2400" b="0" i="1" smtClean="0">
                              <a:solidFill>
                                <a:sysClr val="windowText" lastClr="000000"/>
                              </a:solidFill>
                              <a:latin typeface="Cambria Math" panose="02040503050406030204" pitchFamily="18" charset="0"/>
                            </a:rPr>
                          </m:ctrlPr>
                        </m:sSubPr>
                        <m:e>
                          <m:r>
                            <a:rPr kumimoji="1" lang="en-US" altLang="zh-CN" sz="2400" b="0" i="1" smtClean="0">
                              <a:solidFill>
                                <a:sysClr val="windowText" lastClr="000000"/>
                              </a:solidFill>
                              <a:latin typeface="Cambria Math" panose="02040503050406030204" pitchFamily="18" charset="0"/>
                            </a:rPr>
                            <m:t>𝑋</m:t>
                          </m:r>
                        </m:e>
                        <m:sub>
                          <m:r>
                            <a:rPr kumimoji="1" lang="en-US" altLang="zh-CN" sz="2400" b="0" i="1" smtClean="0">
                              <a:solidFill>
                                <a:sysClr val="windowText" lastClr="000000"/>
                              </a:solidFill>
                              <a:latin typeface="Cambria Math" panose="02040503050406030204" pitchFamily="18" charset="0"/>
                            </a:rPr>
                            <m:t>𝑆𝑇</m:t>
                          </m:r>
                        </m:sub>
                      </m:sSub>
                    </m:oMath>
                  </m:oMathPara>
                </a14:m>
                <a:endParaRPr lang="zh-CN" altLang="en-US" sz="2400" dirty="0"/>
              </a:p>
            </p:txBody>
          </p:sp>
        </mc:Choice>
        <mc:Fallback xmlns="">
          <p:sp>
            <p:nvSpPr>
              <p:cNvPr id="14" name="文本框 13">
                <a:extLst>
                  <a:ext uri="{FF2B5EF4-FFF2-40B4-BE49-F238E27FC236}">
                    <a16:creationId xmlns:a16="http://schemas.microsoft.com/office/drawing/2014/main" id="{89D53CB1-1EF3-F0EF-914F-DE7E443193D3}"/>
                  </a:ext>
                </a:extLst>
              </p:cNvPr>
              <p:cNvSpPr txBox="1">
                <a:spLocks noRot="1" noChangeAspect="1" noMove="1" noResize="1" noEditPoints="1" noAdjustHandles="1" noChangeArrowheads="1" noChangeShapeType="1" noTextEdit="1"/>
              </p:cNvSpPr>
              <p:nvPr/>
            </p:nvSpPr>
            <p:spPr>
              <a:xfrm>
                <a:off x="4301946" y="4660558"/>
                <a:ext cx="674885" cy="461665"/>
              </a:xfrm>
              <a:prstGeom prst="rect">
                <a:avLst/>
              </a:prstGeom>
              <a:blipFill>
                <a:blip r:embed="rId14"/>
                <a:stretch>
                  <a:fillRect b="-270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3692E6D9-C684-5DD3-A120-0F6D790F6E5E}"/>
                  </a:ext>
                </a:extLst>
              </p:cNvPr>
              <p:cNvSpPr txBox="1"/>
              <p:nvPr/>
            </p:nvSpPr>
            <p:spPr>
              <a:xfrm>
                <a:off x="6449648" y="4652277"/>
                <a:ext cx="674885" cy="461665"/>
              </a:xfrm>
              <a:prstGeom prst="rect">
                <a:avLst/>
              </a:prstGeom>
              <a:solidFill>
                <a:schemeClr val="accent2">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sz="2400" b="0" i="1" smtClean="0">
                              <a:solidFill>
                                <a:sysClr val="windowText" lastClr="000000"/>
                              </a:solidFill>
                              <a:latin typeface="Cambria Math" panose="02040503050406030204" pitchFamily="18" charset="0"/>
                            </a:rPr>
                          </m:ctrlPr>
                        </m:sSubPr>
                        <m:e>
                          <m:r>
                            <a:rPr kumimoji="1" lang="en-US" altLang="zh-CN" sz="2400" b="0" i="1" smtClean="0">
                              <a:solidFill>
                                <a:sysClr val="windowText" lastClr="000000"/>
                              </a:solidFill>
                              <a:latin typeface="Cambria Math" panose="02040503050406030204" pitchFamily="18" charset="0"/>
                            </a:rPr>
                            <m:t>𝑋</m:t>
                          </m:r>
                        </m:e>
                        <m:sub>
                          <m:r>
                            <a:rPr kumimoji="1" lang="en-US" altLang="zh-CN" sz="2400" b="0" i="1" smtClean="0">
                              <a:solidFill>
                                <a:sysClr val="windowText" lastClr="000000"/>
                              </a:solidFill>
                              <a:latin typeface="Cambria Math" panose="02040503050406030204" pitchFamily="18" charset="0"/>
                            </a:rPr>
                            <m:t>𝑆</m:t>
                          </m:r>
                        </m:sub>
                      </m:sSub>
                    </m:oMath>
                  </m:oMathPara>
                </a14:m>
                <a:endParaRPr lang="zh-CN" altLang="en-US" sz="2400" dirty="0"/>
              </a:p>
            </p:txBody>
          </p:sp>
        </mc:Choice>
        <mc:Fallback xmlns="">
          <p:sp>
            <p:nvSpPr>
              <p:cNvPr id="15" name="文本框 14">
                <a:extLst>
                  <a:ext uri="{FF2B5EF4-FFF2-40B4-BE49-F238E27FC236}">
                    <a16:creationId xmlns:a16="http://schemas.microsoft.com/office/drawing/2014/main" id="{3692E6D9-C684-5DD3-A120-0F6D790F6E5E}"/>
                  </a:ext>
                </a:extLst>
              </p:cNvPr>
              <p:cNvSpPr txBox="1">
                <a:spLocks noRot="1" noChangeAspect="1" noMove="1" noResize="1" noEditPoints="1" noAdjustHandles="1" noChangeArrowheads="1" noChangeShapeType="1" noTextEdit="1"/>
              </p:cNvSpPr>
              <p:nvPr/>
            </p:nvSpPr>
            <p:spPr>
              <a:xfrm>
                <a:off x="6449648" y="4652277"/>
                <a:ext cx="674885" cy="461665"/>
              </a:xfrm>
              <a:prstGeom prst="rect">
                <a:avLst/>
              </a:prstGeom>
              <a:blipFill>
                <a:blip r:embed="rId15"/>
                <a:stretch>
                  <a:fillRect b="-270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405250B4-8652-B2CE-6842-6140A3DFEF2D}"/>
                  </a:ext>
                </a:extLst>
              </p:cNvPr>
              <p:cNvSpPr txBox="1"/>
              <p:nvPr/>
            </p:nvSpPr>
            <p:spPr>
              <a:xfrm>
                <a:off x="7984302" y="4664896"/>
                <a:ext cx="674885" cy="461665"/>
              </a:xfrm>
              <a:prstGeom prst="rect">
                <a:avLst/>
              </a:prstGeom>
              <a:solidFill>
                <a:schemeClr val="accent2">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sz="2400" b="0" i="1" smtClean="0">
                              <a:solidFill>
                                <a:sysClr val="windowText" lastClr="000000"/>
                              </a:solidFill>
                              <a:latin typeface="Cambria Math" panose="02040503050406030204" pitchFamily="18" charset="0"/>
                            </a:rPr>
                          </m:ctrlPr>
                        </m:sSubPr>
                        <m:e>
                          <m:r>
                            <a:rPr kumimoji="1" lang="en-US" altLang="zh-CN" sz="2400" b="0" i="1" smtClean="0">
                              <a:solidFill>
                                <a:sysClr val="windowText" lastClr="000000"/>
                              </a:solidFill>
                              <a:latin typeface="Cambria Math" panose="02040503050406030204" pitchFamily="18" charset="0"/>
                            </a:rPr>
                            <m:t>𝑋</m:t>
                          </m:r>
                        </m:e>
                        <m:sub>
                          <m:r>
                            <m:rPr>
                              <m:sty m:val="p"/>
                            </m:rPr>
                            <a:rPr kumimoji="1" lang="en-US" altLang="zh-CN" sz="2400" i="1">
                              <a:solidFill>
                                <a:sysClr val="windowText" lastClr="000000"/>
                              </a:solidFill>
                              <a:latin typeface="Cambria Math" panose="02040503050406030204" pitchFamily="18" charset="0"/>
                            </a:rPr>
                            <m:t>T</m:t>
                          </m:r>
                        </m:sub>
                      </m:sSub>
                    </m:oMath>
                  </m:oMathPara>
                </a14:m>
                <a:endParaRPr lang="zh-CN" altLang="en-US" sz="2400" dirty="0"/>
              </a:p>
            </p:txBody>
          </p:sp>
        </mc:Choice>
        <mc:Fallback xmlns="">
          <p:sp>
            <p:nvSpPr>
              <p:cNvPr id="16" name="文本框 15">
                <a:extLst>
                  <a:ext uri="{FF2B5EF4-FFF2-40B4-BE49-F238E27FC236}">
                    <a16:creationId xmlns:a16="http://schemas.microsoft.com/office/drawing/2014/main" id="{405250B4-8652-B2CE-6842-6140A3DFEF2D}"/>
                  </a:ext>
                </a:extLst>
              </p:cNvPr>
              <p:cNvSpPr txBox="1">
                <a:spLocks noRot="1" noChangeAspect="1" noMove="1" noResize="1" noEditPoints="1" noAdjustHandles="1" noChangeArrowheads="1" noChangeShapeType="1" noTextEdit="1"/>
              </p:cNvSpPr>
              <p:nvPr/>
            </p:nvSpPr>
            <p:spPr>
              <a:xfrm>
                <a:off x="7984302" y="4664896"/>
                <a:ext cx="674885" cy="461665"/>
              </a:xfrm>
              <a:prstGeom prst="rect">
                <a:avLst/>
              </a:prstGeom>
              <a:blipFill>
                <a:blip r:embed="rId16"/>
                <a:stretch>
                  <a:fillRect b="-540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文本框 17">
                <a:extLst>
                  <a:ext uri="{FF2B5EF4-FFF2-40B4-BE49-F238E27FC236}">
                    <a16:creationId xmlns:a16="http://schemas.microsoft.com/office/drawing/2014/main" id="{4516CC31-F382-9985-5F65-29223A4F0AEB}"/>
                  </a:ext>
                </a:extLst>
              </p:cNvPr>
              <p:cNvSpPr txBox="1"/>
              <p:nvPr/>
            </p:nvSpPr>
            <p:spPr>
              <a:xfrm>
                <a:off x="954598" y="4304774"/>
                <a:ext cx="580486" cy="369332"/>
              </a:xfrm>
              <a:prstGeom prst="rect">
                <a:avLst/>
              </a:prstGeom>
              <a:solidFill>
                <a:schemeClr val="accent2">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a:rPr kumimoji="1" lang="en-US" altLang="zh-CN" b="1" i="1" smtClean="0">
                          <a:latin typeface="Cambria Math" panose="02040503050406030204" pitchFamily="18" charset="0"/>
                        </a:rPr>
                        <m:t>𝑺</m:t>
                      </m:r>
                    </m:oMath>
                  </m:oMathPara>
                </a14:m>
                <a:endParaRPr lang="zh-CN" altLang="en-US" b="1" dirty="0"/>
              </a:p>
            </p:txBody>
          </p:sp>
        </mc:Choice>
        <mc:Fallback xmlns="">
          <p:sp>
            <p:nvSpPr>
              <p:cNvPr id="18" name="文本框 17">
                <a:extLst>
                  <a:ext uri="{FF2B5EF4-FFF2-40B4-BE49-F238E27FC236}">
                    <a16:creationId xmlns:a16="http://schemas.microsoft.com/office/drawing/2014/main" id="{4516CC31-F382-9985-5F65-29223A4F0AEB}"/>
                  </a:ext>
                </a:extLst>
              </p:cNvPr>
              <p:cNvSpPr txBox="1">
                <a:spLocks noRot="1" noChangeAspect="1" noMove="1" noResize="1" noEditPoints="1" noAdjustHandles="1" noChangeArrowheads="1" noChangeShapeType="1" noTextEdit="1"/>
              </p:cNvSpPr>
              <p:nvPr/>
            </p:nvSpPr>
            <p:spPr>
              <a:xfrm>
                <a:off x="954598" y="4304774"/>
                <a:ext cx="580486" cy="369332"/>
              </a:xfrm>
              <a:prstGeom prst="rect">
                <a:avLst/>
              </a:prstGeom>
              <a:blipFill>
                <a:blip r:embed="rId1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0B555973-1A7D-8699-0AE1-78389970DA48}"/>
                  </a:ext>
                </a:extLst>
              </p:cNvPr>
              <p:cNvSpPr txBox="1"/>
              <p:nvPr/>
            </p:nvSpPr>
            <p:spPr>
              <a:xfrm>
                <a:off x="962166" y="5584587"/>
                <a:ext cx="580486" cy="369332"/>
              </a:xfrm>
              <a:prstGeom prst="rect">
                <a:avLst/>
              </a:prstGeom>
              <a:solidFill>
                <a:schemeClr val="accent2">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rPr>
                        <m:t>𝑻</m:t>
                      </m:r>
                    </m:oMath>
                  </m:oMathPara>
                </a14:m>
                <a:endParaRPr lang="zh-CN" altLang="en-US" b="1" dirty="0"/>
              </a:p>
            </p:txBody>
          </p:sp>
        </mc:Choice>
        <mc:Fallback xmlns="">
          <p:sp>
            <p:nvSpPr>
              <p:cNvPr id="19" name="文本框 18">
                <a:extLst>
                  <a:ext uri="{FF2B5EF4-FFF2-40B4-BE49-F238E27FC236}">
                    <a16:creationId xmlns:a16="http://schemas.microsoft.com/office/drawing/2014/main" id="{0B555973-1A7D-8699-0AE1-78389970DA48}"/>
                  </a:ext>
                </a:extLst>
              </p:cNvPr>
              <p:cNvSpPr txBox="1">
                <a:spLocks noRot="1" noChangeAspect="1" noMove="1" noResize="1" noEditPoints="1" noAdjustHandles="1" noChangeArrowheads="1" noChangeShapeType="1" noTextEdit="1"/>
              </p:cNvSpPr>
              <p:nvPr/>
            </p:nvSpPr>
            <p:spPr>
              <a:xfrm>
                <a:off x="962166" y="5584587"/>
                <a:ext cx="580486" cy="369332"/>
              </a:xfrm>
              <a:prstGeom prst="rect">
                <a:avLst/>
              </a:prstGeom>
              <a:blipFill>
                <a:blip r:embed="rId18"/>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603369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1:</a:t>
            </a:r>
            <a:r>
              <a:rPr lang="zh-CN" altLang="en-US" dirty="0"/>
              <a:t> </a:t>
            </a:r>
            <a:r>
              <a:rPr lang="en-US" altLang="zh-CN" dirty="0"/>
              <a:t>Secure Transfer Learning</a:t>
            </a:r>
            <a:endParaRPr lang="zh-CN" altLang="en-US" dirty="0"/>
          </a:p>
        </p:txBody>
      </p:sp>
      <p:sp>
        <p:nvSpPr>
          <p:cNvPr id="4" name="灯片编号占位符 3">
            <a:extLst>
              <a:ext uri="{FF2B5EF4-FFF2-40B4-BE49-F238E27FC236}">
                <a16:creationId xmlns:a16="http://schemas.microsoft.com/office/drawing/2014/main" id="{710FBF31-5379-48F1-A825-243C6E0278D6}"/>
              </a:ext>
            </a:extLst>
          </p:cNvPr>
          <p:cNvSpPr>
            <a:spLocks noGrp="1"/>
          </p:cNvSpPr>
          <p:nvPr>
            <p:ph type="sldNum" sz="quarter" idx="12"/>
          </p:nvPr>
        </p:nvSpPr>
        <p:spPr/>
        <p:txBody>
          <a:bodyPr/>
          <a:lstStyle/>
          <a:p>
            <a:fld id="{E8A41ABE-4B4A-A44C-B1E4-B43F2FA3ED3C}" type="slidenum">
              <a:rPr lang="en-US" smtClean="0"/>
              <a:t>51</a:t>
            </a:fld>
            <a:endParaRPr lang="en-US"/>
          </a:p>
        </p:txBody>
      </p:sp>
      <mc:AlternateContent xmlns:mc="http://schemas.openxmlformats.org/markup-compatibility/2006" xmlns:a14="http://schemas.microsoft.com/office/drawing/2010/main">
        <mc:Choice Requires="a14">
          <p:sp>
            <p:nvSpPr>
              <p:cNvPr id="38" name="内容占位符 2">
                <a:extLst>
                  <a:ext uri="{FF2B5EF4-FFF2-40B4-BE49-F238E27FC236}">
                    <a16:creationId xmlns:a16="http://schemas.microsoft.com/office/drawing/2014/main" id="{056601E7-00B8-57FD-4E80-F9BA70DE4D8E}"/>
                  </a:ext>
                </a:extLst>
              </p:cNvPr>
              <p:cNvSpPr txBox="1">
                <a:spLocks/>
              </p:cNvSpPr>
              <p:nvPr/>
            </p:nvSpPr>
            <p:spPr>
              <a:xfrm>
                <a:off x="857286" y="1726424"/>
                <a:ext cx="9497480" cy="130799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00000"/>
                  </a:lnSpc>
                  <a:buFont typeface="Arial" panose="020B0604020202020204" pitchFamily="34" charset="0"/>
                  <a:buAutoNum type="arabicPeriod"/>
                </a:pPr>
                <a:r>
                  <a:rPr lang="en-US" altLang="zh-CN" sz="2400" b="1" dirty="0"/>
                  <a:t>Secure domain adaptation</a:t>
                </a:r>
              </a:p>
              <a:p>
                <a:pPr marL="0" indent="0">
                  <a:lnSpc>
                    <a:spcPct val="100000"/>
                  </a:lnSpc>
                  <a:buFont typeface="Arial" panose="020B0604020202020204" pitchFamily="34" charset="0"/>
                  <a:buNone/>
                </a:pPr>
                <a:r>
                  <a:rPr lang="en-US" altLang="zh-CN" sz="2400" dirty="0"/>
                  <a:t>Compute</a:t>
                </a:r>
                <a:r>
                  <a:rPr lang="zh-CN" altLang="en-US" sz="2400" dirty="0"/>
                  <a:t> </a:t>
                </a:r>
                <a:r>
                  <a:rPr lang="en-US" altLang="zh-CN" sz="2400" dirty="0"/>
                  <a:t>instance weight </a:t>
                </a:r>
                <a14:m>
                  <m:oMath xmlns:m="http://schemas.openxmlformats.org/officeDocument/2006/math">
                    <m:r>
                      <a:rPr kumimoji="1" lang="en-US" altLang="zh-CN" sz="2400" i="1" smtClean="0">
                        <a:latin typeface="Cambria Math" panose="02040503050406030204" pitchFamily="18" charset="0"/>
                      </a:rPr>
                      <m:t>⟨</m:t>
                    </m:r>
                    <m:r>
                      <a:rPr kumimoji="1" lang="en-US" altLang="zh-CN" sz="2400" i="1" smtClean="0">
                        <a:latin typeface="Cambria Math" panose="02040503050406030204" pitchFamily="18" charset="0"/>
                      </a:rPr>
                      <m:t>𝛼</m:t>
                    </m:r>
                    <m:r>
                      <a:rPr kumimoji="1" lang="en-US" altLang="zh-CN" sz="2400" i="1" smtClean="0">
                        <a:latin typeface="Cambria Math" panose="02040503050406030204" pitchFamily="18" charset="0"/>
                      </a:rPr>
                      <m:t>⟩</m:t>
                    </m:r>
                  </m:oMath>
                </a14:m>
                <a:r>
                  <a:rPr kumimoji="1" lang="en-US" altLang="zh-CN" sz="2400" dirty="0"/>
                  <a:t> by training a domain classifier via SLR.</a:t>
                </a:r>
              </a:p>
              <a:p>
                <a:pPr marL="0" indent="0">
                  <a:lnSpc>
                    <a:spcPct val="100000"/>
                  </a:lnSpc>
                  <a:buFont typeface="Arial" panose="020B0604020202020204" pitchFamily="34" charset="0"/>
                  <a:buNone/>
                </a:pPr>
                <a:endParaRPr kumimoji="1" lang="zh-CN" altLang="en-US" sz="1800" dirty="0"/>
              </a:p>
            </p:txBody>
          </p:sp>
        </mc:Choice>
        <mc:Fallback xmlns="">
          <p:sp>
            <p:nvSpPr>
              <p:cNvPr id="38" name="内容占位符 2">
                <a:extLst>
                  <a:ext uri="{FF2B5EF4-FFF2-40B4-BE49-F238E27FC236}">
                    <a16:creationId xmlns:a16="http://schemas.microsoft.com/office/drawing/2014/main" id="{056601E7-00B8-57FD-4E80-F9BA70DE4D8E}"/>
                  </a:ext>
                </a:extLst>
              </p:cNvPr>
              <p:cNvSpPr txBox="1">
                <a:spLocks noRot="1" noChangeAspect="1" noMove="1" noResize="1" noEditPoints="1" noAdjustHandles="1" noChangeArrowheads="1" noChangeShapeType="1" noTextEdit="1"/>
              </p:cNvSpPr>
              <p:nvPr/>
            </p:nvSpPr>
            <p:spPr>
              <a:xfrm>
                <a:off x="857286" y="1726424"/>
                <a:ext cx="9497480" cy="1307994"/>
              </a:xfrm>
              <a:prstGeom prst="rect">
                <a:avLst/>
              </a:prstGeom>
              <a:blipFill>
                <a:blip r:embed="rId3"/>
                <a:stretch>
                  <a:fillRect l="-935" t="-3810"/>
                </a:stretch>
              </a:blipFill>
            </p:spPr>
            <p:txBody>
              <a:bodyPr/>
              <a:lstStyle/>
              <a:p>
                <a:r>
                  <a:rPr lang="zh-CN" altLang="en-US">
                    <a:noFill/>
                  </a:rPr>
                  <a:t> </a:t>
                </a:r>
              </a:p>
            </p:txBody>
          </p:sp>
        </mc:Fallback>
      </mc:AlternateContent>
      <p:sp>
        <p:nvSpPr>
          <p:cNvPr id="39" name="文本框 38">
            <a:extLst>
              <a:ext uri="{FF2B5EF4-FFF2-40B4-BE49-F238E27FC236}">
                <a16:creationId xmlns:a16="http://schemas.microsoft.com/office/drawing/2014/main" id="{9CC0612F-19D3-012B-3482-BC9EC6C495D2}"/>
              </a:ext>
            </a:extLst>
          </p:cNvPr>
          <p:cNvSpPr txBox="1"/>
          <p:nvPr/>
        </p:nvSpPr>
        <p:spPr>
          <a:xfrm>
            <a:off x="5640779" y="2980706"/>
            <a:ext cx="65" cy="276999"/>
          </a:xfrm>
          <a:prstGeom prst="rect">
            <a:avLst/>
          </a:prstGeom>
          <a:noFill/>
        </p:spPr>
        <p:txBody>
          <a:bodyPr wrap="none" lIns="0" tIns="0" rIns="0" bIns="0" rtlCol="0">
            <a:spAutoFit/>
          </a:bodyPr>
          <a:lstStyle/>
          <a:p>
            <a:endParaRPr kumimoji="1" lang="zh-CN" altLang="en-US" dirty="0"/>
          </a:p>
        </p:txBody>
      </p:sp>
      <mc:AlternateContent xmlns:mc="http://schemas.openxmlformats.org/markup-compatibility/2006" xmlns:a14="http://schemas.microsoft.com/office/drawing/2010/main">
        <mc:Choice Requires="a14">
          <p:sp>
            <p:nvSpPr>
              <p:cNvPr id="40" name="文本框 39">
                <a:extLst>
                  <a:ext uri="{FF2B5EF4-FFF2-40B4-BE49-F238E27FC236}">
                    <a16:creationId xmlns:a16="http://schemas.microsoft.com/office/drawing/2014/main" id="{C087C0BC-5C15-AA3E-D276-B61DAA9FEB40}"/>
                  </a:ext>
                </a:extLst>
              </p:cNvPr>
              <p:cNvSpPr txBox="1"/>
              <p:nvPr/>
            </p:nvSpPr>
            <p:spPr>
              <a:xfrm>
                <a:off x="7546193" y="5883778"/>
                <a:ext cx="1593962" cy="369332"/>
              </a:xfrm>
              <a:prstGeom prst="rect">
                <a:avLst/>
              </a:prstGeom>
              <a:noFill/>
            </p:spPr>
            <p:txBody>
              <a:bodyPr wrap="none" rtlCol="0">
                <a:spAutoFit/>
              </a:bodyPr>
              <a:lstStyle/>
              <a:p>
                <a:r>
                  <a:rPr kumimoji="1" lang="en-US" altLang="zh-CN" dirty="0"/>
                  <a:t>Target Party </a:t>
                </a:r>
                <a14:m>
                  <m:oMath xmlns:m="http://schemas.openxmlformats.org/officeDocument/2006/math">
                    <m:r>
                      <a:rPr kumimoji="1" lang="en-US" altLang="zh-CN" b="0" i="1" smtClean="0">
                        <a:latin typeface="Cambria Math" panose="02040503050406030204" pitchFamily="18" charset="0"/>
                      </a:rPr>
                      <m:t>𝑇</m:t>
                    </m:r>
                  </m:oMath>
                </a14:m>
                <a:endParaRPr kumimoji="1" lang="en-US" altLang="zh-CN" b="0" dirty="0"/>
              </a:p>
            </p:txBody>
          </p:sp>
        </mc:Choice>
        <mc:Fallback xmlns="">
          <p:sp>
            <p:nvSpPr>
              <p:cNvPr id="40" name="文本框 39">
                <a:extLst>
                  <a:ext uri="{FF2B5EF4-FFF2-40B4-BE49-F238E27FC236}">
                    <a16:creationId xmlns:a16="http://schemas.microsoft.com/office/drawing/2014/main" id="{C087C0BC-5C15-AA3E-D276-B61DAA9FEB40}"/>
                  </a:ext>
                </a:extLst>
              </p:cNvPr>
              <p:cNvSpPr txBox="1">
                <a:spLocks noRot="1" noChangeAspect="1" noMove="1" noResize="1" noEditPoints="1" noAdjustHandles="1" noChangeArrowheads="1" noChangeShapeType="1" noTextEdit="1"/>
              </p:cNvSpPr>
              <p:nvPr/>
            </p:nvSpPr>
            <p:spPr>
              <a:xfrm>
                <a:off x="7546193" y="5883778"/>
                <a:ext cx="1593962" cy="369332"/>
              </a:xfrm>
              <a:prstGeom prst="rect">
                <a:avLst/>
              </a:prstGeom>
              <a:blipFill>
                <a:blip r:embed="rId4"/>
                <a:stretch>
                  <a:fillRect l="-3968" t="-6667" b="-2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A5B0AF9D-D4AC-96B9-8FD6-9C397F642CF4}"/>
                  </a:ext>
                </a:extLst>
              </p:cNvPr>
              <p:cNvSpPr txBox="1"/>
              <p:nvPr/>
            </p:nvSpPr>
            <p:spPr>
              <a:xfrm>
                <a:off x="3439027" y="5889292"/>
                <a:ext cx="1617430" cy="369332"/>
              </a:xfrm>
              <a:prstGeom prst="rect">
                <a:avLst/>
              </a:prstGeom>
              <a:noFill/>
            </p:spPr>
            <p:txBody>
              <a:bodyPr wrap="none" rtlCol="0">
                <a:spAutoFit/>
              </a:bodyPr>
              <a:lstStyle/>
              <a:p>
                <a:r>
                  <a:rPr kumimoji="1" lang="en-US" altLang="zh-CN" dirty="0"/>
                  <a:t>Source Party </a:t>
                </a:r>
                <a14:m>
                  <m:oMath xmlns:m="http://schemas.openxmlformats.org/officeDocument/2006/math">
                    <m:r>
                      <a:rPr kumimoji="1" lang="en-US" altLang="zh-CN" b="0" i="1" smtClean="0">
                        <a:latin typeface="Cambria Math" panose="02040503050406030204" pitchFamily="18" charset="0"/>
                      </a:rPr>
                      <m:t>𝑆</m:t>
                    </m:r>
                  </m:oMath>
                </a14:m>
                <a:endParaRPr kumimoji="1" lang="zh-CN" altLang="en-US" dirty="0"/>
              </a:p>
            </p:txBody>
          </p:sp>
        </mc:Choice>
        <mc:Fallback xmlns="">
          <p:sp>
            <p:nvSpPr>
              <p:cNvPr id="41" name="文本框 40">
                <a:extLst>
                  <a:ext uri="{FF2B5EF4-FFF2-40B4-BE49-F238E27FC236}">
                    <a16:creationId xmlns:a16="http://schemas.microsoft.com/office/drawing/2014/main" id="{A5B0AF9D-D4AC-96B9-8FD6-9C397F642CF4}"/>
                  </a:ext>
                </a:extLst>
              </p:cNvPr>
              <p:cNvSpPr txBox="1">
                <a:spLocks noRot="1" noChangeAspect="1" noMove="1" noResize="1" noEditPoints="1" noAdjustHandles="1" noChangeArrowheads="1" noChangeShapeType="1" noTextEdit="1"/>
              </p:cNvSpPr>
              <p:nvPr/>
            </p:nvSpPr>
            <p:spPr>
              <a:xfrm>
                <a:off x="3439027" y="5889292"/>
                <a:ext cx="1617430" cy="369332"/>
              </a:xfrm>
              <a:prstGeom prst="rect">
                <a:avLst/>
              </a:prstGeom>
              <a:blipFill>
                <a:blip r:embed="rId5"/>
                <a:stretch>
                  <a:fillRect l="-3125" t="-6667" b="-26667"/>
                </a:stretch>
              </a:blipFill>
            </p:spPr>
            <p:txBody>
              <a:bodyPr/>
              <a:lstStyle/>
              <a:p>
                <a:r>
                  <a:rPr lang="zh-CN" altLang="en-US">
                    <a:noFill/>
                  </a:rPr>
                  <a:t> </a:t>
                </a:r>
              </a:p>
            </p:txBody>
          </p:sp>
        </mc:Fallback>
      </mc:AlternateContent>
      <p:grpSp>
        <p:nvGrpSpPr>
          <p:cNvPr id="42" name="组合 41">
            <a:extLst>
              <a:ext uri="{FF2B5EF4-FFF2-40B4-BE49-F238E27FC236}">
                <a16:creationId xmlns:a16="http://schemas.microsoft.com/office/drawing/2014/main" id="{47BC3630-E827-580B-AE6B-9740253A6895}"/>
              </a:ext>
            </a:extLst>
          </p:cNvPr>
          <p:cNvGrpSpPr/>
          <p:nvPr/>
        </p:nvGrpSpPr>
        <p:grpSpPr>
          <a:xfrm>
            <a:off x="3460806" y="3519668"/>
            <a:ext cx="6455061" cy="1484384"/>
            <a:chOff x="3460806" y="3519668"/>
            <a:chExt cx="6455061" cy="1484384"/>
          </a:xfrm>
        </p:grpSpPr>
        <p:pic>
          <p:nvPicPr>
            <p:cNvPr id="43" name="图片 42">
              <a:extLst>
                <a:ext uri="{FF2B5EF4-FFF2-40B4-BE49-F238E27FC236}">
                  <a16:creationId xmlns:a16="http://schemas.microsoft.com/office/drawing/2014/main" id="{4BE03160-4E7D-2B1B-57BA-C60A5A48FDFC}"/>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1542006">
              <a:off x="5833066" y="4205938"/>
              <a:ext cx="2301247" cy="798114"/>
            </a:xfrm>
            <a:prstGeom prst="rect">
              <a:avLst/>
            </a:prstGeom>
          </p:spPr>
        </p:pic>
        <p:pic>
          <p:nvPicPr>
            <p:cNvPr id="44" name="图片 43">
              <a:extLst>
                <a:ext uri="{FF2B5EF4-FFF2-40B4-BE49-F238E27FC236}">
                  <a16:creationId xmlns:a16="http://schemas.microsoft.com/office/drawing/2014/main" id="{CFA3836E-9B48-F83B-4F17-326F277D3833}"/>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19984918">
              <a:off x="3460806" y="4204862"/>
              <a:ext cx="1902016" cy="795600"/>
            </a:xfrm>
            <a:prstGeom prst="rect">
              <a:avLst/>
            </a:prstGeom>
          </p:spPr>
        </p:pic>
        <p:grpSp>
          <p:nvGrpSpPr>
            <p:cNvPr id="45" name="组合 44">
              <a:extLst>
                <a:ext uri="{FF2B5EF4-FFF2-40B4-BE49-F238E27FC236}">
                  <a16:creationId xmlns:a16="http://schemas.microsoft.com/office/drawing/2014/main" id="{EFFC5571-C0B1-A83E-A7D1-950811151B33}"/>
                </a:ext>
              </a:extLst>
            </p:cNvPr>
            <p:cNvGrpSpPr/>
            <p:nvPr/>
          </p:nvGrpSpPr>
          <p:grpSpPr>
            <a:xfrm>
              <a:off x="5204516" y="3519668"/>
              <a:ext cx="3254862" cy="805009"/>
              <a:chOff x="5525148" y="3316536"/>
              <a:chExt cx="3254862" cy="805009"/>
            </a:xfrm>
          </p:grpSpPr>
          <p:pic>
            <p:nvPicPr>
              <p:cNvPr id="47" name="图片 46">
                <a:extLst>
                  <a:ext uri="{FF2B5EF4-FFF2-40B4-BE49-F238E27FC236}">
                    <a16:creationId xmlns:a16="http://schemas.microsoft.com/office/drawing/2014/main" id="{DA28A1D3-9F4D-268C-9FD6-EC39007EA401}"/>
                  </a:ext>
                </a:extLst>
              </p:cNvPr>
              <p:cNvPicPr>
                <a:picLocks noChangeAspect="1"/>
              </p:cNvPicPr>
              <p:nvPr/>
            </p:nvPicPr>
            <p:blipFill>
              <a:blip r:embed="rId7"/>
              <a:stretch>
                <a:fillRect/>
              </a:stretch>
            </p:blipFill>
            <p:spPr>
              <a:xfrm>
                <a:off x="5532553" y="3316536"/>
                <a:ext cx="824070" cy="798114"/>
              </a:xfrm>
              <a:prstGeom prst="rect">
                <a:avLst/>
              </a:prstGeom>
            </p:spPr>
          </p:pic>
          <mc:AlternateContent xmlns:mc="http://schemas.openxmlformats.org/markup-compatibility/2006" xmlns:a14="http://schemas.microsoft.com/office/drawing/2010/main">
            <mc:Choice Requires="a14">
              <p:sp>
                <p:nvSpPr>
                  <p:cNvPr id="48" name="文本框 47">
                    <a:extLst>
                      <a:ext uri="{FF2B5EF4-FFF2-40B4-BE49-F238E27FC236}">
                        <a16:creationId xmlns:a16="http://schemas.microsoft.com/office/drawing/2014/main" id="{830B8C2D-390F-5D7A-FD32-6FD1292160DC}"/>
                      </a:ext>
                    </a:extLst>
                  </p:cNvPr>
                  <p:cNvSpPr txBox="1"/>
                  <p:nvPr/>
                </p:nvSpPr>
                <p:spPr>
                  <a:xfrm>
                    <a:off x="6364028" y="3505744"/>
                    <a:ext cx="2415982" cy="369332"/>
                  </a:xfrm>
                  <a:prstGeom prst="rect">
                    <a:avLst/>
                  </a:prstGeom>
                  <a:noFill/>
                </p:spPr>
                <p:txBody>
                  <a:bodyPr wrap="none" rtlCol="0">
                    <a:spAutoFit/>
                  </a:bodyPr>
                  <a:lstStyle/>
                  <a:p>
                    <a:r>
                      <a:rPr kumimoji="1" lang="en-US" altLang="zh-CN" dirty="0"/>
                      <a:t>Domain classifier </a:t>
                    </a:r>
                    <a14:m>
                      <m:oMath xmlns:m="http://schemas.openxmlformats.org/officeDocument/2006/math">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𝑤</m:t>
                            </m:r>
                          </m:e>
                          <m:sub>
                            <m:r>
                              <a:rPr kumimoji="1" lang="en-US" altLang="zh-CN" b="0" i="1" smtClean="0">
                                <a:latin typeface="Cambria Math" panose="02040503050406030204" pitchFamily="18" charset="0"/>
                              </a:rPr>
                              <m:t>𝐷</m:t>
                            </m:r>
                          </m:sub>
                        </m:sSub>
                        <m:r>
                          <a:rPr kumimoji="1" lang="en-US" altLang="zh-CN" b="0" i="1" smtClean="0">
                            <a:latin typeface="Cambria Math" panose="02040503050406030204" pitchFamily="18" charset="0"/>
                          </a:rPr>
                          <m:t>⟩</m:t>
                        </m:r>
                      </m:oMath>
                    </a14:m>
                    <a:endParaRPr kumimoji="1" lang="zh-CN" altLang="en-US" dirty="0"/>
                  </a:p>
                </p:txBody>
              </p:sp>
            </mc:Choice>
            <mc:Fallback xmlns="">
              <p:sp>
                <p:nvSpPr>
                  <p:cNvPr id="21" name="文本框 20">
                    <a:extLst>
                      <a:ext uri="{FF2B5EF4-FFF2-40B4-BE49-F238E27FC236}">
                        <a16:creationId xmlns:a16="http://schemas.microsoft.com/office/drawing/2014/main" id="{AD846248-A5DF-D144-AA01-4F43C678EDE4}"/>
                      </a:ext>
                    </a:extLst>
                  </p:cNvPr>
                  <p:cNvSpPr txBox="1">
                    <a:spLocks noRot="1" noChangeAspect="1" noMove="1" noResize="1" noEditPoints="1" noAdjustHandles="1" noChangeArrowheads="1" noChangeShapeType="1" noTextEdit="1"/>
                  </p:cNvSpPr>
                  <p:nvPr/>
                </p:nvSpPr>
                <p:spPr>
                  <a:xfrm>
                    <a:off x="6364028" y="3505744"/>
                    <a:ext cx="2415982" cy="369332"/>
                  </a:xfrm>
                  <a:prstGeom prst="rect">
                    <a:avLst/>
                  </a:prstGeom>
                  <a:blipFill>
                    <a:blip r:embed="rId10"/>
                    <a:stretch>
                      <a:fillRect l="-2094" t="-6667" b="-23333"/>
                    </a:stretch>
                  </a:blipFill>
                </p:spPr>
                <p:txBody>
                  <a:bodyPr/>
                  <a:lstStyle/>
                  <a:p>
                    <a:r>
                      <a:rPr lang="zh-CN" altLang="en-US">
                        <a:noFill/>
                      </a:rPr>
                      <a:t> </a:t>
                    </a:r>
                  </a:p>
                </p:txBody>
              </p:sp>
            </mc:Fallback>
          </mc:AlternateContent>
          <p:pic>
            <p:nvPicPr>
              <p:cNvPr id="49" name="图片 48">
                <a:extLst>
                  <a:ext uri="{FF2B5EF4-FFF2-40B4-BE49-F238E27FC236}">
                    <a16:creationId xmlns:a16="http://schemas.microsoft.com/office/drawing/2014/main" id="{2CB8A3B9-ABDA-622F-7637-3F5246E2C6D0}"/>
                  </a:ext>
                </a:extLst>
              </p:cNvPr>
              <p:cNvPicPr>
                <a:picLocks noChangeAspect="1"/>
              </p:cNvPicPr>
              <p:nvPr/>
            </p:nvPicPr>
            <p:blipFill>
              <a:blip r:embed="rId11"/>
              <a:stretch>
                <a:fillRect/>
              </a:stretch>
            </p:blipFill>
            <p:spPr>
              <a:xfrm>
                <a:off x="5525148" y="3760093"/>
                <a:ext cx="361452" cy="361452"/>
              </a:xfrm>
              <a:prstGeom prst="rect">
                <a:avLst/>
              </a:prstGeom>
            </p:spPr>
          </p:pic>
        </p:grpSp>
        <p:sp>
          <p:nvSpPr>
            <p:cNvPr id="46" name="文本框 45">
              <a:extLst>
                <a:ext uri="{FF2B5EF4-FFF2-40B4-BE49-F238E27FC236}">
                  <a16:creationId xmlns:a16="http://schemas.microsoft.com/office/drawing/2014/main" id="{58B37C95-DC29-CB5C-8C5B-C26944322991}"/>
                </a:ext>
              </a:extLst>
            </p:cNvPr>
            <p:cNvSpPr txBox="1"/>
            <p:nvPr/>
          </p:nvSpPr>
          <p:spPr>
            <a:xfrm>
              <a:off x="7110291" y="4172812"/>
              <a:ext cx="2805576" cy="369332"/>
            </a:xfrm>
            <a:prstGeom prst="rect">
              <a:avLst/>
            </a:prstGeom>
            <a:noFill/>
          </p:spPr>
          <p:txBody>
            <a:bodyPr wrap="none" rtlCol="0">
              <a:spAutoFit/>
            </a:bodyPr>
            <a:lstStyle/>
            <a:p>
              <a:r>
                <a:rPr kumimoji="1" lang="en-US" altLang="zh-CN" dirty="0"/>
                <a:t>Secure Logistic Regression</a:t>
              </a:r>
              <a:endParaRPr kumimoji="1" lang="zh-CN" altLang="en-US" dirty="0"/>
            </a:p>
          </p:txBody>
        </p:sp>
      </p:grpSp>
      <p:sp>
        <p:nvSpPr>
          <p:cNvPr id="51" name="圆角矩形 50">
            <a:extLst>
              <a:ext uri="{FF2B5EF4-FFF2-40B4-BE49-F238E27FC236}">
                <a16:creationId xmlns:a16="http://schemas.microsoft.com/office/drawing/2014/main" id="{93A8D91F-66D7-6E5B-5836-9A1FD7D4EBF3}"/>
              </a:ext>
            </a:extLst>
          </p:cNvPr>
          <p:cNvSpPr/>
          <p:nvPr/>
        </p:nvSpPr>
        <p:spPr>
          <a:xfrm>
            <a:off x="2570918" y="4867762"/>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p:sp>
        <p:nvSpPr>
          <p:cNvPr id="52" name="圆角矩形 51">
            <a:extLst>
              <a:ext uri="{FF2B5EF4-FFF2-40B4-BE49-F238E27FC236}">
                <a16:creationId xmlns:a16="http://schemas.microsoft.com/office/drawing/2014/main" id="{992381BF-061A-3FE4-8CAE-16168600B078}"/>
              </a:ext>
            </a:extLst>
          </p:cNvPr>
          <p:cNvSpPr/>
          <p:nvPr/>
        </p:nvSpPr>
        <p:spPr>
          <a:xfrm>
            <a:off x="6562373" y="4867762"/>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mc:AlternateContent xmlns:mc="http://schemas.openxmlformats.org/markup-compatibility/2006" xmlns:a14="http://schemas.microsoft.com/office/drawing/2010/main">
        <mc:Choice Requires="a14">
          <p:sp>
            <p:nvSpPr>
              <p:cNvPr id="53" name="圆角矩形 52">
                <a:extLst>
                  <a:ext uri="{FF2B5EF4-FFF2-40B4-BE49-F238E27FC236}">
                    <a16:creationId xmlns:a16="http://schemas.microsoft.com/office/drawing/2014/main" id="{10E2DAF3-E959-246F-06CB-2C5C4754D8EC}"/>
                  </a:ext>
                </a:extLst>
              </p:cNvPr>
              <p:cNvSpPr/>
              <p:nvPr/>
            </p:nvSpPr>
            <p:spPr>
              <a:xfrm>
                <a:off x="7354320" y="4987634"/>
                <a:ext cx="831273" cy="629393"/>
              </a:xfrm>
              <a:prstGeom prst="round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53" name="圆角矩形 52">
                <a:extLst>
                  <a:ext uri="{FF2B5EF4-FFF2-40B4-BE49-F238E27FC236}">
                    <a16:creationId xmlns:a16="http://schemas.microsoft.com/office/drawing/2014/main" id="{10E2DAF3-E959-246F-06CB-2C5C4754D8EC}"/>
                  </a:ext>
                </a:extLst>
              </p:cNvPr>
              <p:cNvSpPr>
                <a:spLocks noRot="1" noChangeAspect="1" noMove="1" noResize="1" noEditPoints="1" noAdjustHandles="1" noChangeArrowheads="1" noChangeShapeType="1" noTextEdit="1"/>
              </p:cNvSpPr>
              <p:nvPr/>
            </p:nvSpPr>
            <p:spPr>
              <a:xfrm>
                <a:off x="7354320" y="4987634"/>
                <a:ext cx="831273" cy="629393"/>
              </a:xfrm>
              <a:prstGeom prst="roundRect">
                <a:avLst/>
              </a:prstGeom>
              <a:blipFill>
                <a:blip r:embed="rId12"/>
                <a:stretch>
                  <a:fillRect/>
                </a:stretch>
              </a:blipFill>
              <a:ln>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4" name="圆角矩形 53">
                <a:extLst>
                  <a:ext uri="{FF2B5EF4-FFF2-40B4-BE49-F238E27FC236}">
                    <a16:creationId xmlns:a16="http://schemas.microsoft.com/office/drawing/2014/main" id="{F3550FD0-82DE-E7AD-1393-03D612759214}"/>
                  </a:ext>
                </a:extLst>
              </p:cNvPr>
              <p:cNvSpPr/>
              <p:nvPr/>
            </p:nvSpPr>
            <p:spPr>
              <a:xfrm>
                <a:off x="3354315" y="4987635"/>
                <a:ext cx="831273" cy="629393"/>
              </a:xfrm>
              <a:prstGeom prst="round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54" name="圆角矩形 53">
                <a:extLst>
                  <a:ext uri="{FF2B5EF4-FFF2-40B4-BE49-F238E27FC236}">
                    <a16:creationId xmlns:a16="http://schemas.microsoft.com/office/drawing/2014/main" id="{F3550FD0-82DE-E7AD-1393-03D612759214}"/>
                  </a:ext>
                </a:extLst>
              </p:cNvPr>
              <p:cNvSpPr>
                <a:spLocks noRot="1" noChangeAspect="1" noMove="1" noResize="1" noEditPoints="1" noAdjustHandles="1" noChangeArrowheads="1" noChangeShapeType="1" noTextEdit="1"/>
              </p:cNvSpPr>
              <p:nvPr/>
            </p:nvSpPr>
            <p:spPr>
              <a:xfrm>
                <a:off x="3354315" y="4987635"/>
                <a:ext cx="831273" cy="629393"/>
              </a:xfrm>
              <a:prstGeom prst="roundRect">
                <a:avLst/>
              </a:prstGeom>
              <a:blipFill>
                <a:blip r:embed="rId13"/>
                <a:stretch>
                  <a:fillRect/>
                </a:stretch>
              </a:blipFill>
              <a:ln>
                <a:solidFill>
                  <a:schemeClr val="tx1">
                    <a:lumMod val="65000"/>
                    <a:lumOff val="35000"/>
                  </a:schemeClr>
                </a:solidFill>
              </a:ln>
            </p:spPr>
            <p:txBody>
              <a:bodyPr/>
              <a:lstStyle/>
              <a:p>
                <a:r>
                  <a:rPr lang="zh-CN" altLang="en-US">
                    <a:noFill/>
                  </a:rPr>
                  <a:t> </a:t>
                </a:r>
              </a:p>
            </p:txBody>
          </p:sp>
        </mc:Fallback>
      </mc:AlternateContent>
      <p:grpSp>
        <p:nvGrpSpPr>
          <p:cNvPr id="64" name="组合 63">
            <a:extLst>
              <a:ext uri="{FF2B5EF4-FFF2-40B4-BE49-F238E27FC236}">
                <a16:creationId xmlns:a16="http://schemas.microsoft.com/office/drawing/2014/main" id="{CA21E062-9446-C0FE-D691-52AEDC29DE9A}"/>
              </a:ext>
            </a:extLst>
          </p:cNvPr>
          <p:cNvGrpSpPr/>
          <p:nvPr/>
        </p:nvGrpSpPr>
        <p:grpSpPr>
          <a:xfrm>
            <a:off x="1154374" y="2836927"/>
            <a:ext cx="9255484" cy="716283"/>
            <a:chOff x="1154374" y="2836927"/>
            <a:chExt cx="9255484" cy="716283"/>
          </a:xfrm>
        </p:grpSpPr>
        <p:pic>
          <p:nvPicPr>
            <p:cNvPr id="65" name="图片 64">
              <a:extLst>
                <a:ext uri="{FF2B5EF4-FFF2-40B4-BE49-F238E27FC236}">
                  <a16:creationId xmlns:a16="http://schemas.microsoft.com/office/drawing/2014/main" id="{30C73FE6-1A34-2172-B2BC-FA070832C4A4}"/>
                </a:ext>
              </a:extLst>
            </p:cNvPr>
            <p:cNvPicPr>
              <a:picLocks noChangeAspect="1"/>
            </p:cNvPicPr>
            <p:nvPr/>
          </p:nvPicPr>
          <p:blipFill>
            <a:blip r:embed="rId14"/>
            <a:stretch>
              <a:fillRect/>
            </a:stretch>
          </p:blipFill>
          <p:spPr>
            <a:xfrm>
              <a:off x="1154374" y="2904949"/>
              <a:ext cx="3814546" cy="626362"/>
            </a:xfrm>
            <a:prstGeom prst="rect">
              <a:avLst/>
            </a:prstGeom>
          </p:spPr>
        </p:pic>
        <p:pic>
          <p:nvPicPr>
            <p:cNvPr id="66" name="图片 65">
              <a:extLst>
                <a:ext uri="{FF2B5EF4-FFF2-40B4-BE49-F238E27FC236}">
                  <a16:creationId xmlns:a16="http://schemas.microsoft.com/office/drawing/2014/main" id="{0D8C9DA5-D37B-F7FA-97E1-91E1B11E89B4}"/>
                </a:ext>
              </a:extLst>
            </p:cNvPr>
            <p:cNvPicPr>
              <a:picLocks noChangeAspect="1"/>
            </p:cNvPicPr>
            <p:nvPr/>
          </p:nvPicPr>
          <p:blipFill>
            <a:blip r:embed="rId15"/>
            <a:stretch>
              <a:fillRect/>
            </a:stretch>
          </p:blipFill>
          <p:spPr>
            <a:xfrm>
              <a:off x="5697923" y="2836927"/>
              <a:ext cx="4711935" cy="716283"/>
            </a:xfrm>
            <a:prstGeom prst="rect">
              <a:avLst/>
            </a:prstGeom>
          </p:spPr>
        </p:pic>
      </p:grpSp>
      <mc:AlternateContent xmlns:mc="http://schemas.openxmlformats.org/markup-compatibility/2006" xmlns:a14="http://schemas.microsoft.com/office/drawing/2010/main">
        <mc:Choice Requires="a14">
          <p:sp>
            <p:nvSpPr>
              <p:cNvPr id="2" name="圆角矩形 1">
                <a:extLst>
                  <a:ext uri="{FF2B5EF4-FFF2-40B4-BE49-F238E27FC236}">
                    <a16:creationId xmlns:a16="http://schemas.microsoft.com/office/drawing/2014/main" id="{748A7417-5631-81DB-DD59-020E7BC90CC0}"/>
                  </a:ext>
                </a:extLst>
              </p:cNvPr>
              <p:cNvSpPr/>
              <p:nvPr/>
            </p:nvSpPr>
            <p:spPr>
              <a:xfrm>
                <a:off x="2778825" y="4987633"/>
                <a:ext cx="477284" cy="629393"/>
              </a:xfrm>
              <a:prstGeom prst="roundRect">
                <a:avLst/>
              </a:prstGeom>
              <a:noFill/>
              <a:ln>
                <a:solidFill>
                  <a:schemeClr val="tx1">
                    <a:lumMod val="65000"/>
                    <a:lumOff val="3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𝛼</m:t>
                      </m:r>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2" name="圆角矩形 1">
                <a:extLst>
                  <a:ext uri="{FF2B5EF4-FFF2-40B4-BE49-F238E27FC236}">
                    <a16:creationId xmlns:a16="http://schemas.microsoft.com/office/drawing/2014/main" id="{748A7417-5631-81DB-DD59-020E7BC90CC0}"/>
                  </a:ext>
                </a:extLst>
              </p:cNvPr>
              <p:cNvSpPr>
                <a:spLocks noRot="1" noChangeAspect="1" noMove="1" noResize="1" noEditPoints="1" noAdjustHandles="1" noChangeArrowheads="1" noChangeShapeType="1" noTextEdit="1"/>
              </p:cNvSpPr>
              <p:nvPr/>
            </p:nvSpPr>
            <p:spPr>
              <a:xfrm>
                <a:off x="2778825" y="4987633"/>
                <a:ext cx="477284" cy="629393"/>
              </a:xfrm>
              <a:prstGeom prst="roundRect">
                <a:avLst/>
              </a:prstGeom>
              <a:blipFill>
                <a:blip r:embed="rId16"/>
                <a:stretch>
                  <a:fillRect l="-10256"/>
                </a:stretch>
              </a:blipFill>
              <a:ln>
                <a:solidFill>
                  <a:schemeClr val="tx1">
                    <a:lumMod val="65000"/>
                    <a:lumOff val="35000"/>
                  </a:schemeClr>
                </a:solidFill>
              </a:ln>
            </p:spPr>
            <p:txBody>
              <a:bodyPr/>
              <a:lstStyle/>
              <a:p>
                <a:r>
                  <a:rPr lang="zh-CN" altLang="en-US">
                    <a:noFill/>
                  </a:rPr>
                  <a:t> </a:t>
                </a:r>
              </a:p>
            </p:txBody>
          </p:sp>
        </mc:Fallback>
      </mc:AlternateContent>
      <p:sp>
        <p:nvSpPr>
          <p:cNvPr id="3" name="文本框 2">
            <a:extLst>
              <a:ext uri="{FF2B5EF4-FFF2-40B4-BE49-F238E27FC236}">
                <a16:creationId xmlns:a16="http://schemas.microsoft.com/office/drawing/2014/main" id="{0EDF4A3E-8C64-97B5-4364-DDDBE15C247D}"/>
              </a:ext>
            </a:extLst>
          </p:cNvPr>
          <p:cNvSpPr txBox="1"/>
          <p:nvPr/>
        </p:nvSpPr>
        <p:spPr>
          <a:xfrm>
            <a:off x="2443241" y="4248307"/>
            <a:ext cx="995786" cy="646331"/>
          </a:xfrm>
          <a:prstGeom prst="rect">
            <a:avLst/>
          </a:prstGeom>
          <a:noFill/>
        </p:spPr>
        <p:txBody>
          <a:bodyPr wrap="none" rtlCol="0">
            <a:spAutoFit/>
          </a:bodyPr>
          <a:lstStyle/>
          <a:p>
            <a:pPr algn="ctr"/>
            <a:r>
              <a:rPr kumimoji="1" lang="en-US" altLang="zh-CN" dirty="0"/>
              <a:t>instance</a:t>
            </a:r>
          </a:p>
          <a:p>
            <a:pPr algn="ctr"/>
            <a:r>
              <a:rPr kumimoji="1" lang="en-US" altLang="zh-CN" dirty="0"/>
              <a:t>weights</a:t>
            </a:r>
          </a:p>
        </p:txBody>
      </p:sp>
      <p:sp>
        <p:nvSpPr>
          <p:cNvPr id="5" name="文本框 4">
            <a:extLst>
              <a:ext uri="{FF2B5EF4-FFF2-40B4-BE49-F238E27FC236}">
                <a16:creationId xmlns:a16="http://schemas.microsoft.com/office/drawing/2014/main" id="{4E3BAE5A-FF72-7877-1EF1-9173D0DD7578}"/>
              </a:ext>
            </a:extLst>
          </p:cNvPr>
          <p:cNvSpPr txBox="1"/>
          <p:nvPr/>
        </p:nvSpPr>
        <p:spPr>
          <a:xfrm>
            <a:off x="5519661" y="6468244"/>
            <a:ext cx="1213602" cy="400110"/>
          </a:xfrm>
          <a:prstGeom prst="rect">
            <a:avLst/>
          </a:prstGeom>
        </p:spPr>
        <p:txBody>
          <a:bodyPr vert="horz" wrap="non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6.1</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grpSp>
        <p:nvGrpSpPr>
          <p:cNvPr id="11" name="组合 10">
            <a:extLst>
              <a:ext uri="{FF2B5EF4-FFF2-40B4-BE49-F238E27FC236}">
                <a16:creationId xmlns:a16="http://schemas.microsoft.com/office/drawing/2014/main" id="{58B2C118-4DD1-29FE-CFD1-61F08A1814B5}"/>
              </a:ext>
            </a:extLst>
          </p:cNvPr>
          <p:cNvGrpSpPr/>
          <p:nvPr/>
        </p:nvGrpSpPr>
        <p:grpSpPr>
          <a:xfrm>
            <a:off x="1453151" y="4894638"/>
            <a:ext cx="10992882" cy="1103105"/>
            <a:chOff x="1453151" y="4894638"/>
            <a:chExt cx="10992882" cy="1103105"/>
          </a:xfrm>
        </p:grpSpPr>
        <p:sp>
          <p:nvSpPr>
            <p:cNvPr id="6" name="文本框 5">
              <a:extLst>
                <a:ext uri="{FF2B5EF4-FFF2-40B4-BE49-F238E27FC236}">
                  <a16:creationId xmlns:a16="http://schemas.microsoft.com/office/drawing/2014/main" id="{B5487CAC-6127-C3B6-5BB8-17A039751A14}"/>
                </a:ext>
              </a:extLst>
            </p:cNvPr>
            <p:cNvSpPr txBox="1"/>
            <p:nvPr/>
          </p:nvSpPr>
          <p:spPr>
            <a:xfrm>
              <a:off x="1453151" y="5576368"/>
              <a:ext cx="952890"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Hospital</a:t>
              </a:r>
              <a:endParaRPr lang="zh-CN" altLang="en-US" dirty="0">
                <a:solidFill>
                  <a:prstClr val="black"/>
                </a:solidFill>
                <a:ea typeface="等线" panose="02010600030101010101" pitchFamily="2" charset="-122"/>
              </a:endParaRPr>
            </a:p>
          </p:txBody>
        </p:sp>
        <p:pic>
          <p:nvPicPr>
            <p:cNvPr id="8" name="图片 7">
              <a:extLst>
                <a:ext uri="{FF2B5EF4-FFF2-40B4-BE49-F238E27FC236}">
                  <a16:creationId xmlns:a16="http://schemas.microsoft.com/office/drawing/2014/main" id="{FF5CA66C-4B76-6629-3536-496EB07305AE}"/>
                </a:ext>
              </a:extLst>
            </p:cNvPr>
            <p:cNvPicPr>
              <a:picLocks noChangeAspect="1"/>
            </p:cNvPicPr>
            <p:nvPr/>
          </p:nvPicPr>
          <p:blipFill>
            <a:blip r:embed="rId17"/>
            <a:stretch>
              <a:fillRect/>
            </a:stretch>
          </p:blipFill>
          <p:spPr>
            <a:xfrm>
              <a:off x="1508257" y="4894638"/>
              <a:ext cx="822889" cy="760784"/>
            </a:xfrm>
            <a:prstGeom prst="rect">
              <a:avLst/>
            </a:prstGeom>
          </p:spPr>
        </p:pic>
        <p:sp>
          <p:nvSpPr>
            <p:cNvPr id="9" name="文本框 8">
              <a:extLst>
                <a:ext uri="{FF2B5EF4-FFF2-40B4-BE49-F238E27FC236}">
                  <a16:creationId xmlns:a16="http://schemas.microsoft.com/office/drawing/2014/main" id="{8D089203-950C-5FBA-6A59-794B7F790C84}"/>
                </a:ext>
              </a:extLst>
            </p:cNvPr>
            <p:cNvSpPr txBox="1"/>
            <p:nvPr/>
          </p:nvSpPr>
          <p:spPr>
            <a:xfrm>
              <a:off x="10292478" y="5628411"/>
              <a:ext cx="2153555" cy="369332"/>
            </a:xfrm>
            <a:prstGeom prst="rect">
              <a:avLst/>
            </a:prstGeom>
            <a:noFill/>
          </p:spPr>
          <p:txBody>
            <a:bodyPr wrap="square" rtlCol="0">
              <a:spAutoFit/>
            </a:bodyPr>
            <a:lstStyle/>
            <a:p>
              <a:pPr defTabSz="914377"/>
              <a:r>
                <a:rPr lang="en-US" altLang="zh-CN" dirty="0">
                  <a:solidFill>
                    <a:prstClr val="black"/>
                  </a:solidFill>
                  <a:ea typeface="等线" panose="02010600030101010101" pitchFamily="2" charset="-122"/>
                </a:rPr>
                <a:t>Health Insurance</a:t>
              </a:r>
              <a:endParaRPr lang="zh-CN" altLang="en-US" dirty="0">
                <a:solidFill>
                  <a:prstClr val="black"/>
                </a:solidFill>
                <a:ea typeface="等线" panose="02010600030101010101" pitchFamily="2" charset="-122"/>
              </a:endParaRPr>
            </a:p>
          </p:txBody>
        </p:sp>
        <p:pic>
          <p:nvPicPr>
            <p:cNvPr id="10" name="图片 9">
              <a:extLst>
                <a:ext uri="{FF2B5EF4-FFF2-40B4-BE49-F238E27FC236}">
                  <a16:creationId xmlns:a16="http://schemas.microsoft.com/office/drawing/2014/main" id="{F9EFA47B-A935-CE06-F1D0-D42099EB4783}"/>
                </a:ext>
              </a:extLst>
            </p:cNvPr>
            <p:cNvPicPr>
              <a:picLocks noChangeAspect="1"/>
            </p:cNvPicPr>
            <p:nvPr/>
          </p:nvPicPr>
          <p:blipFill>
            <a:blip r:embed="rId18"/>
            <a:stretch>
              <a:fillRect/>
            </a:stretch>
          </p:blipFill>
          <p:spPr>
            <a:xfrm>
              <a:off x="10683743" y="4903912"/>
              <a:ext cx="760784" cy="760784"/>
            </a:xfrm>
            <a:prstGeom prst="rect">
              <a:avLst/>
            </a:prstGeom>
          </p:spPr>
        </p:pic>
      </p:grpSp>
    </p:spTree>
    <p:extLst>
      <p:ext uri="{BB962C8B-B14F-4D97-AF65-F5344CB8AC3E}">
        <p14:creationId xmlns:p14="http://schemas.microsoft.com/office/powerpoint/2010/main" val="19870921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1:</a:t>
            </a:r>
            <a:r>
              <a:rPr lang="zh-CN" altLang="en-US" dirty="0"/>
              <a:t> </a:t>
            </a:r>
            <a:r>
              <a:rPr lang="en-US" altLang="zh-CN" dirty="0"/>
              <a:t>Secure Transfer Learning</a:t>
            </a:r>
            <a:endParaRPr lang="zh-CN" altLang="en-US" dirty="0"/>
          </a:p>
        </p:txBody>
      </p:sp>
      <p:sp>
        <p:nvSpPr>
          <p:cNvPr id="4" name="灯片编号占位符 3">
            <a:extLst>
              <a:ext uri="{FF2B5EF4-FFF2-40B4-BE49-F238E27FC236}">
                <a16:creationId xmlns:a16="http://schemas.microsoft.com/office/drawing/2014/main" id="{710FBF31-5379-48F1-A825-243C6E0278D6}"/>
              </a:ext>
            </a:extLst>
          </p:cNvPr>
          <p:cNvSpPr>
            <a:spLocks noGrp="1"/>
          </p:cNvSpPr>
          <p:nvPr>
            <p:ph type="sldNum" sz="quarter" idx="12"/>
          </p:nvPr>
        </p:nvSpPr>
        <p:spPr>
          <a:noFill/>
          <a:ln>
            <a:noFill/>
          </a:ln>
        </p:spPr>
        <p:txBody>
          <a:bodyPr/>
          <a:lstStyle/>
          <a:p>
            <a:fld id="{E8A41ABE-4B4A-A44C-B1E4-B43F2FA3ED3C}" type="slidenum">
              <a:rPr lang="en-US" smtClean="0">
                <a:solidFill>
                  <a:sysClr val="windowText" lastClr="000000"/>
                </a:solidFill>
              </a:rPr>
              <a:t>52</a:t>
            </a:fld>
            <a:endParaRPr lang="en-US">
              <a:solidFill>
                <a:sysClr val="windowText" lastClr="000000"/>
              </a:solidFill>
            </a:endParaRPr>
          </a:p>
        </p:txBody>
      </p:sp>
      <p:sp>
        <p:nvSpPr>
          <p:cNvPr id="5" name="文本框 4">
            <a:extLst>
              <a:ext uri="{FF2B5EF4-FFF2-40B4-BE49-F238E27FC236}">
                <a16:creationId xmlns:a16="http://schemas.microsoft.com/office/drawing/2014/main" id="{7C44B07B-0DBB-46FA-0A9F-DC695FCCB118}"/>
              </a:ext>
            </a:extLst>
          </p:cNvPr>
          <p:cNvSpPr txBox="1"/>
          <p:nvPr/>
        </p:nvSpPr>
        <p:spPr>
          <a:xfrm>
            <a:off x="5640779" y="3029923"/>
            <a:ext cx="65" cy="276999"/>
          </a:xfrm>
          <a:prstGeom prst="rect">
            <a:avLst/>
          </a:prstGeom>
          <a:noFill/>
        </p:spPr>
        <p:txBody>
          <a:bodyPr wrap="none" lIns="0" tIns="0" rIns="0" bIns="0" rtlCol="0">
            <a:spAutoFit/>
          </a:bodyPr>
          <a:lstStyle/>
          <a:p>
            <a:endParaRPr kumimoji="1" lang="zh-CN" altLang="en-US" dirty="0"/>
          </a:p>
        </p:txBody>
      </p:sp>
      <mc:AlternateContent xmlns:mc="http://schemas.openxmlformats.org/markup-compatibility/2006" xmlns:a14="http://schemas.microsoft.com/office/drawing/2010/main">
        <mc:Choice Requires="a14">
          <p:sp>
            <p:nvSpPr>
              <p:cNvPr id="6" name="圆角矩形 5">
                <a:extLst>
                  <a:ext uri="{FF2B5EF4-FFF2-40B4-BE49-F238E27FC236}">
                    <a16:creationId xmlns:a16="http://schemas.microsoft.com/office/drawing/2014/main" id="{5D983527-0F5C-56BE-A52F-CC4B5973C4A6}"/>
                  </a:ext>
                </a:extLst>
              </p:cNvPr>
              <p:cNvSpPr/>
              <p:nvPr/>
            </p:nvSpPr>
            <p:spPr>
              <a:xfrm>
                <a:off x="9275121" y="5036850"/>
                <a:ext cx="798115" cy="629393"/>
              </a:xfrm>
              <a:prstGeom prst="roundRect">
                <a:avLst/>
              </a:prstGeom>
              <a:noFill/>
              <a:ln w="38100">
                <a:solidFill>
                  <a:schemeClr val="tx1">
                    <a:lumMod val="65000"/>
                    <a:lumOff val="35000"/>
                  </a:schemeClr>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6" name="圆角矩形 5">
                <a:extLst>
                  <a:ext uri="{FF2B5EF4-FFF2-40B4-BE49-F238E27FC236}">
                    <a16:creationId xmlns:a16="http://schemas.microsoft.com/office/drawing/2014/main" id="{5D983527-0F5C-56BE-A52F-CC4B5973C4A6}"/>
                  </a:ext>
                </a:extLst>
              </p:cNvPr>
              <p:cNvSpPr>
                <a:spLocks noRot="1" noChangeAspect="1" noMove="1" noResize="1" noEditPoints="1" noAdjustHandles="1" noChangeArrowheads="1" noChangeShapeType="1" noTextEdit="1"/>
              </p:cNvSpPr>
              <p:nvPr/>
            </p:nvSpPr>
            <p:spPr>
              <a:xfrm>
                <a:off x="9275121" y="5036850"/>
                <a:ext cx="798115" cy="629393"/>
              </a:xfrm>
              <a:prstGeom prst="roundRect">
                <a:avLst/>
              </a:prstGeom>
              <a:blipFill>
                <a:blip r:embed="rId3"/>
                <a:stretch>
                  <a:fillRect/>
                </a:stretch>
              </a:blipFill>
              <a:ln w="38100">
                <a:solidFill>
                  <a:schemeClr val="tx1">
                    <a:lumMod val="65000"/>
                    <a:lumOff val="35000"/>
                  </a:schemeClr>
                </a:solidFill>
                <a:prstDash val="solid"/>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圆角矩形 7">
                <a:extLst>
                  <a:ext uri="{FF2B5EF4-FFF2-40B4-BE49-F238E27FC236}">
                    <a16:creationId xmlns:a16="http://schemas.microsoft.com/office/drawing/2014/main" id="{A4040E61-C577-BC42-2AF9-6835BA0363A4}"/>
                  </a:ext>
                </a:extLst>
              </p:cNvPr>
              <p:cNvSpPr/>
              <p:nvPr/>
            </p:nvSpPr>
            <p:spPr>
              <a:xfrm>
                <a:off x="2555802" y="5036850"/>
                <a:ext cx="477284" cy="629393"/>
              </a:xfrm>
              <a:prstGeom prst="roundRect">
                <a:avLst/>
              </a:prstGeom>
              <a:noFill/>
              <a:ln w="38100">
                <a:solidFill>
                  <a:schemeClr val="tx1">
                    <a:lumMod val="65000"/>
                    <a:lumOff val="3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𝛼</m:t>
                      </m:r>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8" name="圆角矩形 7">
                <a:extLst>
                  <a:ext uri="{FF2B5EF4-FFF2-40B4-BE49-F238E27FC236}">
                    <a16:creationId xmlns:a16="http://schemas.microsoft.com/office/drawing/2014/main" id="{A4040E61-C577-BC42-2AF9-6835BA0363A4}"/>
                  </a:ext>
                </a:extLst>
              </p:cNvPr>
              <p:cNvSpPr>
                <a:spLocks noRot="1" noChangeAspect="1" noMove="1" noResize="1" noEditPoints="1" noAdjustHandles="1" noChangeArrowheads="1" noChangeShapeType="1" noTextEdit="1"/>
              </p:cNvSpPr>
              <p:nvPr/>
            </p:nvSpPr>
            <p:spPr>
              <a:xfrm>
                <a:off x="2555802" y="5036850"/>
                <a:ext cx="477284" cy="629393"/>
              </a:xfrm>
              <a:prstGeom prst="roundRect">
                <a:avLst/>
              </a:prstGeom>
              <a:blipFill>
                <a:blip r:embed="rId4"/>
                <a:stretch>
                  <a:fillRect l="-4762"/>
                </a:stretch>
              </a:blipFill>
              <a:ln w="38100">
                <a:solidFill>
                  <a:schemeClr val="tx1">
                    <a:lumMod val="65000"/>
                    <a:lumOff val="35000"/>
                  </a:schemeClr>
                </a:solidFill>
              </a:ln>
            </p:spPr>
            <p:txBody>
              <a:bodyPr/>
              <a:lstStyle/>
              <a:p>
                <a:r>
                  <a:rPr lang="zh-CN" altLang="en-US">
                    <a:noFill/>
                  </a:rPr>
                  <a:t> </a:t>
                </a:r>
              </a:p>
            </p:txBody>
          </p:sp>
        </mc:Fallback>
      </mc:AlternateContent>
      <p:sp>
        <p:nvSpPr>
          <p:cNvPr id="9" name="圆角矩形 8">
            <a:extLst>
              <a:ext uri="{FF2B5EF4-FFF2-40B4-BE49-F238E27FC236}">
                <a16:creationId xmlns:a16="http://schemas.microsoft.com/office/drawing/2014/main" id="{76AD795E-5B34-B869-A16A-BD4D1EE64A8F}"/>
              </a:ext>
            </a:extLst>
          </p:cNvPr>
          <p:cNvSpPr/>
          <p:nvPr/>
        </p:nvSpPr>
        <p:spPr>
          <a:xfrm>
            <a:off x="2347895" y="4916979"/>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p:sp>
        <p:nvSpPr>
          <p:cNvPr id="10" name="圆角矩形 9">
            <a:extLst>
              <a:ext uri="{FF2B5EF4-FFF2-40B4-BE49-F238E27FC236}">
                <a16:creationId xmlns:a16="http://schemas.microsoft.com/office/drawing/2014/main" id="{0851BB35-C055-670A-37FC-80735F2D0903}"/>
              </a:ext>
            </a:extLst>
          </p:cNvPr>
          <p:cNvSpPr/>
          <p:nvPr/>
        </p:nvSpPr>
        <p:spPr>
          <a:xfrm>
            <a:off x="6562373" y="4916979"/>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mc:AlternateContent xmlns:mc="http://schemas.openxmlformats.org/markup-compatibility/2006" xmlns:a14="http://schemas.microsoft.com/office/drawing/2010/main">
        <mc:Choice Requires="a14">
          <p:sp>
            <p:nvSpPr>
              <p:cNvPr id="11" name="圆角矩形 10">
                <a:extLst>
                  <a:ext uri="{FF2B5EF4-FFF2-40B4-BE49-F238E27FC236}">
                    <a16:creationId xmlns:a16="http://schemas.microsoft.com/office/drawing/2014/main" id="{0A2423EE-7E4D-43B1-9CAB-E832BCAB1944}"/>
                  </a:ext>
                </a:extLst>
              </p:cNvPr>
              <p:cNvSpPr/>
              <p:nvPr/>
            </p:nvSpPr>
            <p:spPr>
              <a:xfrm>
                <a:off x="7354320" y="5036851"/>
                <a:ext cx="831273" cy="629393"/>
              </a:xfrm>
              <a:prstGeom prst="round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1" name="圆角矩形 10">
                <a:extLst>
                  <a:ext uri="{FF2B5EF4-FFF2-40B4-BE49-F238E27FC236}">
                    <a16:creationId xmlns:a16="http://schemas.microsoft.com/office/drawing/2014/main" id="{0A2423EE-7E4D-43B1-9CAB-E832BCAB1944}"/>
                  </a:ext>
                </a:extLst>
              </p:cNvPr>
              <p:cNvSpPr>
                <a:spLocks noRot="1" noChangeAspect="1" noMove="1" noResize="1" noEditPoints="1" noAdjustHandles="1" noChangeArrowheads="1" noChangeShapeType="1" noTextEdit="1"/>
              </p:cNvSpPr>
              <p:nvPr/>
            </p:nvSpPr>
            <p:spPr>
              <a:xfrm>
                <a:off x="7354320" y="5036851"/>
                <a:ext cx="831273" cy="629393"/>
              </a:xfrm>
              <a:prstGeom prst="roundRect">
                <a:avLst/>
              </a:prstGeom>
              <a:blipFill>
                <a:blip r:embed="rId5"/>
                <a:stretch>
                  <a:fillRect/>
                </a:stretch>
              </a:blipFill>
              <a:ln w="38100">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圆角矩形 11">
                <a:extLst>
                  <a:ext uri="{FF2B5EF4-FFF2-40B4-BE49-F238E27FC236}">
                    <a16:creationId xmlns:a16="http://schemas.microsoft.com/office/drawing/2014/main" id="{9F8E1221-51FA-1C97-B25F-1D02DE16B802}"/>
                  </a:ext>
                </a:extLst>
              </p:cNvPr>
              <p:cNvSpPr/>
              <p:nvPr/>
            </p:nvSpPr>
            <p:spPr>
              <a:xfrm>
                <a:off x="3166917" y="5036852"/>
                <a:ext cx="831273" cy="629393"/>
              </a:xfrm>
              <a:prstGeom prst="round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2" name="圆角矩形 11">
                <a:extLst>
                  <a:ext uri="{FF2B5EF4-FFF2-40B4-BE49-F238E27FC236}">
                    <a16:creationId xmlns:a16="http://schemas.microsoft.com/office/drawing/2014/main" id="{9F8E1221-51FA-1C97-B25F-1D02DE16B802}"/>
                  </a:ext>
                </a:extLst>
              </p:cNvPr>
              <p:cNvSpPr>
                <a:spLocks noRot="1" noChangeAspect="1" noMove="1" noResize="1" noEditPoints="1" noAdjustHandles="1" noChangeArrowheads="1" noChangeShapeType="1" noTextEdit="1"/>
              </p:cNvSpPr>
              <p:nvPr/>
            </p:nvSpPr>
            <p:spPr>
              <a:xfrm>
                <a:off x="3166917" y="5036852"/>
                <a:ext cx="831273" cy="629393"/>
              </a:xfrm>
              <a:prstGeom prst="roundRect">
                <a:avLst/>
              </a:prstGeom>
              <a:blipFill>
                <a:blip r:embed="rId6"/>
                <a:stretch>
                  <a:fillRect/>
                </a:stretch>
              </a:blipFill>
              <a:ln w="38100">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圆角矩形 12">
                <a:extLst>
                  <a:ext uri="{FF2B5EF4-FFF2-40B4-BE49-F238E27FC236}">
                    <a16:creationId xmlns:a16="http://schemas.microsoft.com/office/drawing/2014/main" id="{2A3E9AE7-A190-4E83-478A-5749AD53E973}"/>
                  </a:ext>
                </a:extLst>
              </p:cNvPr>
              <p:cNvSpPr/>
              <p:nvPr/>
            </p:nvSpPr>
            <p:spPr>
              <a:xfrm>
                <a:off x="4108271" y="5036852"/>
                <a:ext cx="798115" cy="629393"/>
              </a:xfrm>
              <a:prstGeom prst="roundRect">
                <a:avLst/>
              </a:prstGeom>
              <a:noFill/>
              <a:ln w="38100">
                <a:solidFill>
                  <a:schemeClr val="tx1">
                    <a:lumMod val="65000"/>
                    <a:lumOff val="35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3" name="圆角矩形 12">
                <a:extLst>
                  <a:ext uri="{FF2B5EF4-FFF2-40B4-BE49-F238E27FC236}">
                    <a16:creationId xmlns:a16="http://schemas.microsoft.com/office/drawing/2014/main" id="{2A3E9AE7-A190-4E83-478A-5749AD53E973}"/>
                  </a:ext>
                </a:extLst>
              </p:cNvPr>
              <p:cNvSpPr>
                <a:spLocks noRot="1" noChangeAspect="1" noMove="1" noResize="1" noEditPoints="1" noAdjustHandles="1" noChangeArrowheads="1" noChangeShapeType="1" noTextEdit="1"/>
              </p:cNvSpPr>
              <p:nvPr/>
            </p:nvSpPr>
            <p:spPr>
              <a:xfrm>
                <a:off x="4108271" y="5036852"/>
                <a:ext cx="798115" cy="629393"/>
              </a:xfrm>
              <a:prstGeom prst="roundRect">
                <a:avLst/>
              </a:prstGeom>
              <a:blipFill>
                <a:blip r:embed="rId7"/>
                <a:stretch>
                  <a:fillRect/>
                </a:stretch>
              </a:blipFill>
              <a:ln w="38100">
                <a:solidFill>
                  <a:schemeClr val="tx1">
                    <a:lumMod val="65000"/>
                    <a:lumOff val="35000"/>
                  </a:schemeClr>
                </a:solidFill>
              </a:ln>
            </p:spPr>
            <p:txBody>
              <a:bodyPr/>
              <a:lstStyle/>
              <a:p>
                <a:r>
                  <a:rPr lang="zh-CN" altLang="en-US">
                    <a:noFill/>
                  </a:rPr>
                  <a:t> </a:t>
                </a:r>
              </a:p>
            </p:txBody>
          </p:sp>
        </mc:Fallback>
      </mc:AlternateContent>
      <p:sp>
        <p:nvSpPr>
          <p:cNvPr id="14" name="内容占位符 2">
            <a:extLst>
              <a:ext uri="{FF2B5EF4-FFF2-40B4-BE49-F238E27FC236}">
                <a16:creationId xmlns:a16="http://schemas.microsoft.com/office/drawing/2014/main" id="{999A2063-1EE5-AD00-F9EF-A3A7D5F9AE7F}"/>
              </a:ext>
            </a:extLst>
          </p:cNvPr>
          <p:cNvSpPr txBox="1">
            <a:spLocks/>
          </p:cNvSpPr>
          <p:nvPr/>
        </p:nvSpPr>
        <p:spPr>
          <a:xfrm>
            <a:off x="854617" y="1727170"/>
            <a:ext cx="9797702" cy="1211297"/>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buAutoNum type="arabicPeriod" startAt="2"/>
            </a:pPr>
            <a:r>
              <a:rPr lang="en-US" altLang="zh-CN" sz="2400" b="1" dirty="0"/>
              <a:t>Secure feature mapping</a:t>
            </a:r>
          </a:p>
          <a:p>
            <a:pPr marL="0" indent="0">
              <a:lnSpc>
                <a:spcPct val="100000"/>
              </a:lnSpc>
              <a:buNone/>
            </a:pPr>
            <a:r>
              <a:rPr lang="en-US" altLang="zh-CN" sz="2400" dirty="0"/>
              <a:t>Each party locally learns a linear regression</a:t>
            </a:r>
            <a:r>
              <a:rPr lang="zh-CN" altLang="en-US" sz="2400" dirty="0"/>
              <a:t> </a:t>
            </a:r>
            <a:r>
              <a:rPr lang="en-US" altLang="zh-CN" sz="2400" dirty="0"/>
              <a:t>model for feature mapping. </a:t>
            </a:r>
          </a:p>
          <a:p>
            <a:pPr marL="0" indent="0">
              <a:lnSpc>
                <a:spcPct val="100000"/>
              </a:lnSpc>
              <a:buFont typeface="Arial" panose="020B0604020202020204" pitchFamily="34" charset="0"/>
              <a:buNone/>
            </a:pPr>
            <a:endParaRPr kumimoji="1" lang="zh-CN" altLang="en-US" sz="1800" dirty="0"/>
          </a:p>
        </p:txBody>
      </p:sp>
      <p:grpSp>
        <p:nvGrpSpPr>
          <p:cNvPr id="15" name="组合 14">
            <a:extLst>
              <a:ext uri="{FF2B5EF4-FFF2-40B4-BE49-F238E27FC236}">
                <a16:creationId xmlns:a16="http://schemas.microsoft.com/office/drawing/2014/main" id="{9E93EB8A-4412-C197-8FCE-D31122A7F674}"/>
              </a:ext>
            </a:extLst>
          </p:cNvPr>
          <p:cNvGrpSpPr/>
          <p:nvPr/>
        </p:nvGrpSpPr>
        <p:grpSpPr>
          <a:xfrm>
            <a:off x="3378509" y="3639350"/>
            <a:ext cx="1724501" cy="1349326"/>
            <a:chOff x="3657287" y="3590133"/>
            <a:chExt cx="1724501" cy="1349326"/>
          </a:xfrm>
        </p:grpSpPr>
        <p:grpSp>
          <p:nvGrpSpPr>
            <p:cNvPr id="16" name="组合 15">
              <a:extLst>
                <a:ext uri="{FF2B5EF4-FFF2-40B4-BE49-F238E27FC236}">
                  <a16:creationId xmlns:a16="http://schemas.microsoft.com/office/drawing/2014/main" id="{177B9383-B3AB-BCEF-E305-0410CA73851B}"/>
                </a:ext>
              </a:extLst>
            </p:cNvPr>
            <p:cNvGrpSpPr/>
            <p:nvPr/>
          </p:nvGrpSpPr>
          <p:grpSpPr>
            <a:xfrm>
              <a:off x="3876828" y="3590133"/>
              <a:ext cx="1504960" cy="805009"/>
              <a:chOff x="5525148" y="3316536"/>
              <a:chExt cx="1504960" cy="805009"/>
            </a:xfrm>
          </p:grpSpPr>
          <p:pic>
            <p:nvPicPr>
              <p:cNvPr id="18" name="图片 17">
                <a:extLst>
                  <a:ext uri="{FF2B5EF4-FFF2-40B4-BE49-F238E27FC236}">
                    <a16:creationId xmlns:a16="http://schemas.microsoft.com/office/drawing/2014/main" id="{EE35F395-26C6-73EB-9D5E-6A6D173222EE}"/>
                  </a:ext>
                </a:extLst>
              </p:cNvPr>
              <p:cNvPicPr>
                <a:picLocks noChangeAspect="1"/>
              </p:cNvPicPr>
              <p:nvPr/>
            </p:nvPicPr>
            <p:blipFill>
              <a:blip r:embed="rId8">
                <a:duotone>
                  <a:prstClr val="black"/>
                  <a:schemeClr val="accent4">
                    <a:tint val="45000"/>
                    <a:satMod val="400000"/>
                  </a:schemeClr>
                </a:duotone>
              </a:blip>
              <a:stretch>
                <a:fillRect/>
              </a:stretch>
            </p:blipFill>
            <p:spPr>
              <a:xfrm>
                <a:off x="5532553" y="3316536"/>
                <a:ext cx="824070" cy="798114"/>
              </a:xfrm>
              <a:prstGeom prst="rect">
                <a:avLst/>
              </a:prstGeom>
            </p:spPr>
          </p:pic>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20D23FFC-786D-DA52-48DC-769B4F31614C}"/>
                      </a:ext>
                    </a:extLst>
                  </p:cNvPr>
                  <p:cNvSpPr txBox="1"/>
                  <p:nvPr/>
                </p:nvSpPr>
                <p:spPr>
                  <a:xfrm>
                    <a:off x="6364028" y="3505744"/>
                    <a:ext cx="666080" cy="37023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𝜃</m:t>
                              </m:r>
                            </m:e>
                            <m:sup>
                              <m:r>
                                <a:rPr kumimoji="1" lang="en-US" altLang="zh-CN" b="0" i="1" smtClean="0">
                                  <a:latin typeface="Cambria Math" panose="02040503050406030204" pitchFamily="18" charset="0"/>
                                </a:rPr>
                                <m:t>𝑆</m:t>
                              </m:r>
                            </m:sup>
                          </m:sSup>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21" name="文本框 20">
                    <a:extLst>
                      <a:ext uri="{FF2B5EF4-FFF2-40B4-BE49-F238E27FC236}">
                        <a16:creationId xmlns:a16="http://schemas.microsoft.com/office/drawing/2014/main" id="{AD846248-A5DF-D144-AA01-4F43C678EDE4}"/>
                      </a:ext>
                    </a:extLst>
                  </p:cNvPr>
                  <p:cNvSpPr txBox="1">
                    <a:spLocks noRot="1" noChangeAspect="1" noMove="1" noResize="1" noEditPoints="1" noAdjustHandles="1" noChangeArrowheads="1" noChangeShapeType="1" noTextEdit="1"/>
                  </p:cNvSpPr>
                  <p:nvPr/>
                </p:nvSpPr>
                <p:spPr>
                  <a:xfrm>
                    <a:off x="6364028" y="3505744"/>
                    <a:ext cx="666080" cy="370230"/>
                  </a:xfrm>
                  <a:prstGeom prst="rect">
                    <a:avLst/>
                  </a:prstGeom>
                  <a:blipFill>
                    <a:blip r:embed="rId11"/>
                    <a:stretch>
                      <a:fillRect b="-10000"/>
                    </a:stretch>
                  </a:blipFill>
                </p:spPr>
                <p:txBody>
                  <a:bodyPr/>
                  <a:lstStyle/>
                  <a:p>
                    <a:r>
                      <a:rPr lang="zh-CN" altLang="en-US">
                        <a:noFill/>
                      </a:rPr>
                      <a:t> </a:t>
                    </a:r>
                  </a:p>
                </p:txBody>
              </p:sp>
            </mc:Fallback>
          </mc:AlternateContent>
          <p:pic>
            <p:nvPicPr>
              <p:cNvPr id="20" name="图片 19">
                <a:extLst>
                  <a:ext uri="{FF2B5EF4-FFF2-40B4-BE49-F238E27FC236}">
                    <a16:creationId xmlns:a16="http://schemas.microsoft.com/office/drawing/2014/main" id="{9BEE3585-D715-F71B-DD21-CAB9D1435379}"/>
                  </a:ext>
                </a:extLst>
              </p:cNvPr>
              <p:cNvPicPr>
                <a:picLocks noChangeAspect="1"/>
              </p:cNvPicPr>
              <p:nvPr/>
            </p:nvPicPr>
            <p:blipFill>
              <a:blip r:embed="rId12"/>
              <a:stretch>
                <a:fillRect/>
              </a:stretch>
            </p:blipFill>
            <p:spPr>
              <a:xfrm>
                <a:off x="5525148" y="3760093"/>
                <a:ext cx="361452" cy="361452"/>
              </a:xfrm>
              <a:prstGeom prst="rect">
                <a:avLst/>
              </a:prstGeom>
            </p:spPr>
          </p:pic>
        </p:grpSp>
        <p:sp>
          <p:nvSpPr>
            <p:cNvPr id="17" name="下弧形箭头 16">
              <a:extLst>
                <a:ext uri="{FF2B5EF4-FFF2-40B4-BE49-F238E27FC236}">
                  <a16:creationId xmlns:a16="http://schemas.microsoft.com/office/drawing/2014/main" id="{FFD102C9-E52A-A58C-E210-1FE29B29DD81}"/>
                </a:ext>
              </a:extLst>
            </p:cNvPr>
            <p:cNvSpPr/>
            <p:nvPr/>
          </p:nvSpPr>
          <p:spPr>
            <a:xfrm>
              <a:off x="3657287" y="4467913"/>
              <a:ext cx="1334243" cy="471546"/>
            </a:xfrm>
            <a:prstGeom prst="curvedDownArrow">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grpSp>
      <p:grpSp>
        <p:nvGrpSpPr>
          <p:cNvPr id="21" name="组合 20">
            <a:extLst>
              <a:ext uri="{FF2B5EF4-FFF2-40B4-BE49-F238E27FC236}">
                <a16:creationId xmlns:a16="http://schemas.microsoft.com/office/drawing/2014/main" id="{E2A7CA18-1963-29C4-B477-B10DFF867469}"/>
              </a:ext>
            </a:extLst>
          </p:cNvPr>
          <p:cNvGrpSpPr/>
          <p:nvPr/>
        </p:nvGrpSpPr>
        <p:grpSpPr>
          <a:xfrm>
            <a:off x="7641804" y="3628080"/>
            <a:ext cx="2056124" cy="1355463"/>
            <a:chOff x="9625371" y="2234670"/>
            <a:chExt cx="2056124" cy="1355463"/>
          </a:xfrm>
        </p:grpSpPr>
        <p:sp>
          <p:nvSpPr>
            <p:cNvPr id="22" name="下弧形箭头 21">
              <a:extLst>
                <a:ext uri="{FF2B5EF4-FFF2-40B4-BE49-F238E27FC236}">
                  <a16:creationId xmlns:a16="http://schemas.microsoft.com/office/drawing/2014/main" id="{5416C433-AD1B-20BA-CB12-37F572AFEE5C}"/>
                </a:ext>
              </a:extLst>
            </p:cNvPr>
            <p:cNvSpPr/>
            <p:nvPr/>
          </p:nvSpPr>
          <p:spPr>
            <a:xfrm>
              <a:off x="9625371" y="3118587"/>
              <a:ext cx="2056124" cy="471546"/>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grpSp>
          <p:nvGrpSpPr>
            <p:cNvPr id="23" name="组合 22">
              <a:extLst>
                <a:ext uri="{FF2B5EF4-FFF2-40B4-BE49-F238E27FC236}">
                  <a16:creationId xmlns:a16="http://schemas.microsoft.com/office/drawing/2014/main" id="{D9453B17-5E15-4B54-68D5-35BBCFE4D9B7}"/>
                </a:ext>
              </a:extLst>
            </p:cNvPr>
            <p:cNvGrpSpPr/>
            <p:nvPr/>
          </p:nvGrpSpPr>
          <p:grpSpPr>
            <a:xfrm>
              <a:off x="10128593" y="2234670"/>
              <a:ext cx="1512654" cy="805009"/>
              <a:chOff x="5525148" y="3316536"/>
              <a:chExt cx="1512654" cy="805009"/>
            </a:xfrm>
          </p:grpSpPr>
          <p:pic>
            <p:nvPicPr>
              <p:cNvPr id="24" name="图片 23">
                <a:extLst>
                  <a:ext uri="{FF2B5EF4-FFF2-40B4-BE49-F238E27FC236}">
                    <a16:creationId xmlns:a16="http://schemas.microsoft.com/office/drawing/2014/main" id="{15E5A16A-543B-CC59-970B-6B2635626C5C}"/>
                  </a:ext>
                </a:extLst>
              </p:cNvPr>
              <p:cNvPicPr>
                <a:picLocks noChangeAspect="1"/>
              </p:cNvPicPr>
              <p:nvPr/>
            </p:nvPicPr>
            <p:blipFill>
              <a:blip r:embed="rId8">
                <a:duotone>
                  <a:prstClr val="black"/>
                  <a:schemeClr val="accent6">
                    <a:tint val="45000"/>
                    <a:satMod val="400000"/>
                  </a:schemeClr>
                </a:duotone>
              </a:blip>
              <a:stretch>
                <a:fillRect/>
              </a:stretch>
            </p:blipFill>
            <p:spPr>
              <a:xfrm>
                <a:off x="5532553" y="3316536"/>
                <a:ext cx="824070" cy="798114"/>
              </a:xfrm>
              <a:prstGeom prst="rect">
                <a:avLst/>
              </a:prstGeom>
            </p:spPr>
          </p:pic>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172DA27A-FE3B-8BD3-D857-8D9AE620F0D3}"/>
                      </a:ext>
                    </a:extLst>
                  </p:cNvPr>
                  <p:cNvSpPr txBox="1"/>
                  <p:nvPr/>
                </p:nvSpPr>
                <p:spPr>
                  <a:xfrm>
                    <a:off x="6364028" y="3505744"/>
                    <a:ext cx="67377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𝜃</m:t>
                              </m:r>
                            </m:e>
                            <m:sup>
                              <m:r>
                                <a:rPr kumimoji="1" lang="en-US" altLang="zh-CN" b="0" i="1" smtClean="0">
                                  <a:latin typeface="Cambria Math" panose="02040503050406030204" pitchFamily="18" charset="0"/>
                                </a:rPr>
                                <m:t>𝑇</m:t>
                              </m:r>
                            </m:sup>
                          </m:sSup>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46" name="文本框 45">
                    <a:extLst>
                      <a:ext uri="{FF2B5EF4-FFF2-40B4-BE49-F238E27FC236}">
                        <a16:creationId xmlns:a16="http://schemas.microsoft.com/office/drawing/2014/main" id="{F22D0E45-FAF8-BE4C-9EC2-382BDAAABD4B}"/>
                      </a:ext>
                    </a:extLst>
                  </p:cNvPr>
                  <p:cNvSpPr txBox="1">
                    <a:spLocks noRot="1" noChangeAspect="1" noMove="1" noResize="1" noEditPoints="1" noAdjustHandles="1" noChangeArrowheads="1" noChangeShapeType="1" noTextEdit="1"/>
                  </p:cNvSpPr>
                  <p:nvPr/>
                </p:nvSpPr>
                <p:spPr>
                  <a:xfrm>
                    <a:off x="6364028" y="3505744"/>
                    <a:ext cx="673774" cy="369332"/>
                  </a:xfrm>
                  <a:prstGeom prst="rect">
                    <a:avLst/>
                  </a:prstGeom>
                  <a:blipFill>
                    <a:blip r:embed="rId13"/>
                    <a:stretch>
                      <a:fillRect b="-13333"/>
                    </a:stretch>
                  </a:blipFill>
                </p:spPr>
                <p:txBody>
                  <a:bodyPr/>
                  <a:lstStyle/>
                  <a:p>
                    <a:r>
                      <a:rPr lang="zh-CN" altLang="en-US">
                        <a:noFill/>
                      </a:rPr>
                      <a:t> </a:t>
                    </a:r>
                  </a:p>
                </p:txBody>
              </p:sp>
            </mc:Fallback>
          </mc:AlternateContent>
          <p:pic>
            <p:nvPicPr>
              <p:cNvPr id="26" name="图片 25">
                <a:extLst>
                  <a:ext uri="{FF2B5EF4-FFF2-40B4-BE49-F238E27FC236}">
                    <a16:creationId xmlns:a16="http://schemas.microsoft.com/office/drawing/2014/main" id="{6CFF2340-D9C6-6E16-A4F9-3D62C8AC5216}"/>
                  </a:ext>
                </a:extLst>
              </p:cNvPr>
              <p:cNvPicPr>
                <a:picLocks noChangeAspect="1"/>
              </p:cNvPicPr>
              <p:nvPr/>
            </p:nvPicPr>
            <p:blipFill>
              <a:blip r:embed="rId12"/>
              <a:stretch>
                <a:fillRect/>
              </a:stretch>
            </p:blipFill>
            <p:spPr>
              <a:xfrm>
                <a:off x="5525148" y="3760093"/>
                <a:ext cx="361452" cy="361452"/>
              </a:xfrm>
              <a:prstGeom prst="rect">
                <a:avLst/>
              </a:prstGeom>
            </p:spPr>
          </p:pic>
        </p:grpSp>
      </p:grpSp>
      <p:sp>
        <p:nvSpPr>
          <p:cNvPr id="27" name="圆角矩形 26">
            <a:extLst>
              <a:ext uri="{FF2B5EF4-FFF2-40B4-BE49-F238E27FC236}">
                <a16:creationId xmlns:a16="http://schemas.microsoft.com/office/drawing/2014/main" id="{79A9035B-D2BA-9A86-2287-C00242DFE070}"/>
              </a:ext>
            </a:extLst>
          </p:cNvPr>
          <p:cNvSpPr/>
          <p:nvPr/>
        </p:nvSpPr>
        <p:spPr>
          <a:xfrm>
            <a:off x="5051423" y="5028908"/>
            <a:ext cx="798115" cy="629393"/>
          </a:xfrm>
          <a:prstGeom prst="roundRect">
            <a:avLst/>
          </a:prstGeom>
          <a:noFill/>
          <a:ln w="3810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en-US" altLang="zh-CN" sz="3200" b="1" dirty="0">
                <a:solidFill>
                  <a:sysClr val="windowText" lastClr="000000"/>
                </a:solidFill>
              </a:rPr>
              <a:t>?</a:t>
            </a:r>
            <a:endParaRPr kumimoji="1" lang="zh-CN" altLang="en-US" sz="3200" b="1" dirty="0">
              <a:solidFill>
                <a:sysClr val="windowText" lastClr="000000"/>
              </a:solidFill>
            </a:endParaRPr>
          </a:p>
        </p:txBody>
      </p:sp>
      <p:sp>
        <p:nvSpPr>
          <p:cNvPr id="28" name="圆角矩形 27">
            <a:extLst>
              <a:ext uri="{FF2B5EF4-FFF2-40B4-BE49-F238E27FC236}">
                <a16:creationId xmlns:a16="http://schemas.microsoft.com/office/drawing/2014/main" id="{E059CC00-4AF0-DFB0-0D67-8985CA30C712}"/>
              </a:ext>
            </a:extLst>
          </p:cNvPr>
          <p:cNvSpPr/>
          <p:nvPr/>
        </p:nvSpPr>
        <p:spPr>
          <a:xfrm>
            <a:off x="8318754" y="5028908"/>
            <a:ext cx="798115" cy="629393"/>
          </a:xfrm>
          <a:prstGeom prst="roundRect">
            <a:avLst/>
          </a:prstGeom>
          <a:noFill/>
          <a:ln w="38100">
            <a:solidFill>
              <a:schemeClr val="tx1">
                <a:lumMod val="65000"/>
                <a:lumOff val="35000"/>
              </a:schemeClr>
            </a:solidFill>
            <a:prstDash val="sysDash"/>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lvl="0" algn="ctr"/>
            <a:r>
              <a:rPr kumimoji="1" lang="en-US" altLang="zh-CN" sz="3200" b="1" dirty="0">
                <a:solidFill>
                  <a:sysClr val="windowText" lastClr="000000"/>
                </a:solidFill>
              </a:rPr>
              <a:t>?</a:t>
            </a:r>
            <a:endParaRPr kumimoji="1" lang="zh-CN" altLang="en-US" sz="3200" b="1" dirty="0">
              <a:solidFill>
                <a:sysClr val="windowText" lastClr="000000"/>
              </a:solidFill>
            </a:endParaRPr>
          </a:p>
        </p:txBody>
      </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A7AC9322-4A7A-2EBB-32B0-8B726D226167}"/>
                  </a:ext>
                </a:extLst>
              </p:cNvPr>
              <p:cNvSpPr txBox="1"/>
              <p:nvPr/>
            </p:nvSpPr>
            <p:spPr>
              <a:xfrm>
                <a:off x="7533574" y="5912800"/>
                <a:ext cx="1499000" cy="369332"/>
              </a:xfrm>
              <a:prstGeom prst="rect">
                <a:avLst/>
              </a:prstGeom>
              <a:noFill/>
              <a:ln>
                <a:noFill/>
              </a:ln>
            </p:spPr>
            <p:txBody>
              <a:bodyPr wrap="none" rtlCol="0">
                <a:spAutoFit/>
              </a:bodyPr>
              <a:lstStyle/>
              <a:p>
                <a:r>
                  <a:rPr kumimoji="1" lang="en-US" altLang="zh-CN" dirty="0">
                    <a:solidFill>
                      <a:sysClr val="windowText" lastClr="000000"/>
                    </a:solidFill>
                  </a:rPr>
                  <a:t>Target Party </a:t>
                </a:r>
                <a14:m>
                  <m:oMath xmlns:m="http://schemas.openxmlformats.org/officeDocument/2006/math">
                    <m:r>
                      <a:rPr kumimoji="1" lang="en-US" altLang="zh-CN" b="0" i="1" smtClean="0">
                        <a:solidFill>
                          <a:sysClr val="windowText" lastClr="000000"/>
                        </a:solidFill>
                        <a:latin typeface="Cambria Math" panose="02040503050406030204" pitchFamily="18" charset="0"/>
                      </a:rPr>
                      <m:t>𝑇</m:t>
                    </m:r>
                  </m:oMath>
                </a14:m>
                <a:endParaRPr kumimoji="1" lang="en-US" altLang="zh-CN" b="0" dirty="0">
                  <a:solidFill>
                    <a:sysClr val="windowText" lastClr="000000"/>
                  </a:solidFill>
                </a:endParaRPr>
              </a:p>
            </p:txBody>
          </p:sp>
        </mc:Choice>
        <mc:Fallback xmlns="">
          <p:sp>
            <p:nvSpPr>
              <p:cNvPr id="29" name="文本框 28">
                <a:extLst>
                  <a:ext uri="{FF2B5EF4-FFF2-40B4-BE49-F238E27FC236}">
                    <a16:creationId xmlns:a16="http://schemas.microsoft.com/office/drawing/2014/main" id="{A7AC9322-4A7A-2EBB-32B0-8B726D226167}"/>
                  </a:ext>
                </a:extLst>
              </p:cNvPr>
              <p:cNvSpPr txBox="1">
                <a:spLocks noRot="1" noChangeAspect="1" noMove="1" noResize="1" noEditPoints="1" noAdjustHandles="1" noChangeArrowheads="1" noChangeShapeType="1" noTextEdit="1"/>
              </p:cNvSpPr>
              <p:nvPr/>
            </p:nvSpPr>
            <p:spPr>
              <a:xfrm>
                <a:off x="7533574" y="5912800"/>
                <a:ext cx="1499000" cy="369332"/>
              </a:xfrm>
              <a:prstGeom prst="rect">
                <a:avLst/>
              </a:prstGeom>
              <a:blipFill>
                <a:blip r:embed="rId14"/>
                <a:stretch>
                  <a:fillRect l="-4202" t="-6667" b="-26667"/>
                </a:stretch>
              </a:blipFill>
              <a:ln>
                <a:no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0" name="文本框 29">
                <a:extLst>
                  <a:ext uri="{FF2B5EF4-FFF2-40B4-BE49-F238E27FC236}">
                    <a16:creationId xmlns:a16="http://schemas.microsoft.com/office/drawing/2014/main" id="{DE6F38A9-EF76-7F97-DAEF-96C81E653D87}"/>
                  </a:ext>
                </a:extLst>
              </p:cNvPr>
              <p:cNvSpPr txBox="1"/>
              <p:nvPr/>
            </p:nvSpPr>
            <p:spPr>
              <a:xfrm>
                <a:off x="3206542" y="5914431"/>
                <a:ext cx="1541769" cy="369332"/>
              </a:xfrm>
              <a:prstGeom prst="rect">
                <a:avLst/>
              </a:prstGeom>
              <a:noFill/>
              <a:ln>
                <a:noFill/>
              </a:ln>
            </p:spPr>
            <p:txBody>
              <a:bodyPr wrap="none" rtlCol="0">
                <a:spAutoFit/>
              </a:bodyPr>
              <a:lstStyle/>
              <a:p>
                <a:r>
                  <a:rPr kumimoji="1" lang="en-US" altLang="zh-CN" dirty="0">
                    <a:solidFill>
                      <a:sysClr val="windowText" lastClr="000000"/>
                    </a:solidFill>
                  </a:rPr>
                  <a:t>Source Party </a:t>
                </a:r>
                <a14:m>
                  <m:oMath xmlns:m="http://schemas.openxmlformats.org/officeDocument/2006/math">
                    <m:r>
                      <a:rPr kumimoji="1" lang="en-US" altLang="zh-CN" b="0" i="1" smtClean="0">
                        <a:solidFill>
                          <a:sysClr val="windowText" lastClr="000000"/>
                        </a:solidFill>
                        <a:latin typeface="Cambria Math" panose="02040503050406030204" pitchFamily="18" charset="0"/>
                      </a:rPr>
                      <m:t>𝑆</m:t>
                    </m:r>
                  </m:oMath>
                </a14:m>
                <a:endParaRPr kumimoji="1" lang="zh-CN" altLang="en-US" dirty="0">
                  <a:solidFill>
                    <a:sysClr val="windowText" lastClr="000000"/>
                  </a:solidFill>
                </a:endParaRPr>
              </a:p>
            </p:txBody>
          </p:sp>
        </mc:Choice>
        <mc:Fallback xmlns="">
          <p:sp>
            <p:nvSpPr>
              <p:cNvPr id="30" name="文本框 29">
                <a:extLst>
                  <a:ext uri="{FF2B5EF4-FFF2-40B4-BE49-F238E27FC236}">
                    <a16:creationId xmlns:a16="http://schemas.microsoft.com/office/drawing/2014/main" id="{DE6F38A9-EF76-7F97-DAEF-96C81E653D87}"/>
                  </a:ext>
                </a:extLst>
              </p:cNvPr>
              <p:cNvSpPr txBox="1">
                <a:spLocks noRot="1" noChangeAspect="1" noMove="1" noResize="1" noEditPoints="1" noAdjustHandles="1" noChangeArrowheads="1" noChangeShapeType="1" noTextEdit="1"/>
              </p:cNvSpPr>
              <p:nvPr/>
            </p:nvSpPr>
            <p:spPr>
              <a:xfrm>
                <a:off x="3206542" y="5914431"/>
                <a:ext cx="1541769" cy="369332"/>
              </a:xfrm>
              <a:prstGeom prst="rect">
                <a:avLst/>
              </a:prstGeom>
              <a:blipFill>
                <a:blip r:embed="rId15"/>
                <a:stretch>
                  <a:fillRect l="-3279" t="-6667" b="-26667"/>
                </a:stretch>
              </a:blipFill>
              <a:ln>
                <a:noFill/>
              </a:ln>
            </p:spPr>
            <p:txBody>
              <a:bodyPr/>
              <a:lstStyle/>
              <a:p>
                <a:r>
                  <a:rPr lang="zh-CN" altLang="en-US">
                    <a:noFill/>
                  </a:rPr>
                  <a:t> </a:t>
                </a:r>
              </a:p>
            </p:txBody>
          </p:sp>
        </mc:Fallback>
      </mc:AlternateContent>
      <p:grpSp>
        <p:nvGrpSpPr>
          <p:cNvPr id="31" name="组合 30">
            <a:extLst>
              <a:ext uri="{FF2B5EF4-FFF2-40B4-BE49-F238E27FC236}">
                <a16:creationId xmlns:a16="http://schemas.microsoft.com/office/drawing/2014/main" id="{26280E7D-982C-167A-1937-379EF111F5BF}"/>
              </a:ext>
            </a:extLst>
          </p:cNvPr>
          <p:cNvGrpSpPr/>
          <p:nvPr/>
        </p:nvGrpSpPr>
        <p:grpSpPr>
          <a:xfrm>
            <a:off x="854617" y="2781962"/>
            <a:ext cx="10620049" cy="892727"/>
            <a:chOff x="854617" y="2732745"/>
            <a:chExt cx="10620049" cy="892727"/>
          </a:xfrm>
        </p:grpSpPr>
        <p:pic>
          <p:nvPicPr>
            <p:cNvPr id="32" name="图片 31">
              <a:extLst>
                <a:ext uri="{FF2B5EF4-FFF2-40B4-BE49-F238E27FC236}">
                  <a16:creationId xmlns:a16="http://schemas.microsoft.com/office/drawing/2014/main" id="{C2845644-99A4-B815-F3DF-829117A471ED}"/>
                </a:ext>
              </a:extLst>
            </p:cNvPr>
            <p:cNvPicPr>
              <a:picLocks noChangeAspect="1"/>
            </p:cNvPicPr>
            <p:nvPr/>
          </p:nvPicPr>
          <p:blipFill rotWithShape="1">
            <a:blip r:embed="rId16">
              <a:clrChange>
                <a:clrFrom>
                  <a:srgbClr val="FFFFFF"/>
                </a:clrFrom>
                <a:clrTo>
                  <a:srgbClr val="FFFFFF">
                    <a:alpha val="0"/>
                  </a:srgbClr>
                </a:clrTo>
              </a:clrChange>
            </a:blip>
            <a:srcRect b="55308"/>
            <a:stretch/>
          </p:blipFill>
          <p:spPr>
            <a:xfrm>
              <a:off x="854617" y="2786052"/>
              <a:ext cx="5378666" cy="839420"/>
            </a:xfrm>
            <a:prstGeom prst="rect">
              <a:avLst/>
            </a:prstGeom>
          </p:spPr>
        </p:pic>
        <p:pic>
          <p:nvPicPr>
            <p:cNvPr id="33" name="图片 32">
              <a:extLst>
                <a:ext uri="{FF2B5EF4-FFF2-40B4-BE49-F238E27FC236}">
                  <a16:creationId xmlns:a16="http://schemas.microsoft.com/office/drawing/2014/main" id="{A9CFF670-07A1-D5C6-6D53-F5A5EC577E85}"/>
                </a:ext>
              </a:extLst>
            </p:cNvPr>
            <p:cNvPicPr>
              <a:picLocks noChangeAspect="1"/>
            </p:cNvPicPr>
            <p:nvPr/>
          </p:nvPicPr>
          <p:blipFill rotWithShape="1">
            <a:blip r:embed="rId16">
              <a:clrChange>
                <a:clrFrom>
                  <a:srgbClr val="FFFFFF"/>
                </a:clrFrom>
                <a:clrTo>
                  <a:srgbClr val="FFFFFF">
                    <a:alpha val="0"/>
                  </a:srgbClr>
                </a:clrTo>
              </a:clrChange>
            </a:blip>
            <a:srcRect t="53632" b="-676"/>
            <a:stretch/>
          </p:blipFill>
          <p:spPr>
            <a:xfrm>
              <a:off x="6096000" y="2732745"/>
              <a:ext cx="5378666" cy="883603"/>
            </a:xfrm>
            <a:prstGeom prst="rect">
              <a:avLst/>
            </a:prstGeom>
          </p:spPr>
        </p:pic>
      </p:grpSp>
      <p:sp>
        <p:nvSpPr>
          <p:cNvPr id="2" name="文本框 1">
            <a:extLst>
              <a:ext uri="{FF2B5EF4-FFF2-40B4-BE49-F238E27FC236}">
                <a16:creationId xmlns:a16="http://schemas.microsoft.com/office/drawing/2014/main" id="{41E286B0-D0DB-10FD-277D-B0C89AB74CF5}"/>
              </a:ext>
            </a:extLst>
          </p:cNvPr>
          <p:cNvSpPr txBox="1"/>
          <p:nvPr/>
        </p:nvSpPr>
        <p:spPr>
          <a:xfrm>
            <a:off x="5519661" y="6468244"/>
            <a:ext cx="1213602" cy="400110"/>
          </a:xfrm>
          <a:prstGeom prst="rect">
            <a:avLst/>
          </a:prstGeom>
        </p:spPr>
        <p:txBody>
          <a:bodyPr vert="horz" wrap="non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6.2</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grpSp>
        <p:nvGrpSpPr>
          <p:cNvPr id="3" name="组合 2">
            <a:extLst>
              <a:ext uri="{FF2B5EF4-FFF2-40B4-BE49-F238E27FC236}">
                <a16:creationId xmlns:a16="http://schemas.microsoft.com/office/drawing/2014/main" id="{C2376082-C582-7636-9D37-6F61622E5B1B}"/>
              </a:ext>
            </a:extLst>
          </p:cNvPr>
          <p:cNvGrpSpPr/>
          <p:nvPr/>
        </p:nvGrpSpPr>
        <p:grpSpPr>
          <a:xfrm>
            <a:off x="1203261" y="5338505"/>
            <a:ext cx="11242772" cy="1103105"/>
            <a:chOff x="1203261" y="4894638"/>
            <a:chExt cx="11242772" cy="1103105"/>
          </a:xfrm>
        </p:grpSpPr>
        <p:sp>
          <p:nvSpPr>
            <p:cNvPr id="34" name="文本框 33">
              <a:extLst>
                <a:ext uri="{FF2B5EF4-FFF2-40B4-BE49-F238E27FC236}">
                  <a16:creationId xmlns:a16="http://schemas.microsoft.com/office/drawing/2014/main" id="{7BBEDB89-00BA-FD0E-C624-5C94FE13DC50}"/>
                </a:ext>
              </a:extLst>
            </p:cNvPr>
            <p:cNvSpPr txBox="1"/>
            <p:nvPr/>
          </p:nvSpPr>
          <p:spPr>
            <a:xfrm>
              <a:off x="1203261" y="5576368"/>
              <a:ext cx="952890"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Hospital</a:t>
              </a:r>
              <a:endParaRPr lang="zh-CN" altLang="en-US" dirty="0">
                <a:solidFill>
                  <a:prstClr val="black"/>
                </a:solidFill>
                <a:ea typeface="等线" panose="02010600030101010101" pitchFamily="2" charset="-122"/>
              </a:endParaRPr>
            </a:p>
          </p:txBody>
        </p:sp>
        <p:pic>
          <p:nvPicPr>
            <p:cNvPr id="35" name="图片 34">
              <a:extLst>
                <a:ext uri="{FF2B5EF4-FFF2-40B4-BE49-F238E27FC236}">
                  <a16:creationId xmlns:a16="http://schemas.microsoft.com/office/drawing/2014/main" id="{80B122C8-0D7D-4B44-0A67-994068A37EE8}"/>
                </a:ext>
              </a:extLst>
            </p:cNvPr>
            <p:cNvPicPr>
              <a:picLocks noChangeAspect="1"/>
            </p:cNvPicPr>
            <p:nvPr/>
          </p:nvPicPr>
          <p:blipFill>
            <a:blip r:embed="rId17"/>
            <a:stretch>
              <a:fillRect/>
            </a:stretch>
          </p:blipFill>
          <p:spPr>
            <a:xfrm>
              <a:off x="1258367" y="4894638"/>
              <a:ext cx="822889" cy="760784"/>
            </a:xfrm>
            <a:prstGeom prst="rect">
              <a:avLst/>
            </a:prstGeom>
          </p:spPr>
        </p:pic>
        <p:sp>
          <p:nvSpPr>
            <p:cNvPr id="36" name="文本框 35">
              <a:extLst>
                <a:ext uri="{FF2B5EF4-FFF2-40B4-BE49-F238E27FC236}">
                  <a16:creationId xmlns:a16="http://schemas.microsoft.com/office/drawing/2014/main" id="{18AF5C86-7303-4E46-D1FA-E9AB74FFCE01}"/>
                </a:ext>
              </a:extLst>
            </p:cNvPr>
            <p:cNvSpPr txBox="1"/>
            <p:nvPr/>
          </p:nvSpPr>
          <p:spPr>
            <a:xfrm>
              <a:off x="10292478" y="5628411"/>
              <a:ext cx="2153555" cy="369332"/>
            </a:xfrm>
            <a:prstGeom prst="rect">
              <a:avLst/>
            </a:prstGeom>
            <a:noFill/>
          </p:spPr>
          <p:txBody>
            <a:bodyPr wrap="square" rtlCol="0">
              <a:spAutoFit/>
            </a:bodyPr>
            <a:lstStyle/>
            <a:p>
              <a:pPr defTabSz="914377"/>
              <a:r>
                <a:rPr lang="en-US" altLang="zh-CN" dirty="0">
                  <a:solidFill>
                    <a:prstClr val="black"/>
                  </a:solidFill>
                  <a:ea typeface="等线" panose="02010600030101010101" pitchFamily="2" charset="-122"/>
                </a:rPr>
                <a:t>Health Insurance</a:t>
              </a:r>
              <a:endParaRPr lang="zh-CN" altLang="en-US" dirty="0">
                <a:solidFill>
                  <a:prstClr val="black"/>
                </a:solidFill>
                <a:ea typeface="等线" panose="02010600030101010101" pitchFamily="2" charset="-122"/>
              </a:endParaRPr>
            </a:p>
          </p:txBody>
        </p:sp>
        <p:pic>
          <p:nvPicPr>
            <p:cNvPr id="37" name="图片 36">
              <a:extLst>
                <a:ext uri="{FF2B5EF4-FFF2-40B4-BE49-F238E27FC236}">
                  <a16:creationId xmlns:a16="http://schemas.microsoft.com/office/drawing/2014/main" id="{BDDF58E6-16E0-2BE1-2549-0EBDDB17F2FA}"/>
                </a:ext>
              </a:extLst>
            </p:cNvPr>
            <p:cNvPicPr>
              <a:picLocks noChangeAspect="1"/>
            </p:cNvPicPr>
            <p:nvPr/>
          </p:nvPicPr>
          <p:blipFill>
            <a:blip r:embed="rId18"/>
            <a:stretch>
              <a:fillRect/>
            </a:stretch>
          </p:blipFill>
          <p:spPr>
            <a:xfrm>
              <a:off x="10683743" y="4903912"/>
              <a:ext cx="760784" cy="760784"/>
            </a:xfrm>
            <a:prstGeom prst="rect">
              <a:avLst/>
            </a:prstGeom>
          </p:spPr>
        </p:pic>
      </p:grpSp>
    </p:spTree>
    <p:extLst>
      <p:ext uri="{BB962C8B-B14F-4D97-AF65-F5344CB8AC3E}">
        <p14:creationId xmlns:p14="http://schemas.microsoft.com/office/powerpoint/2010/main" val="24809115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1:</a:t>
            </a:r>
            <a:r>
              <a:rPr lang="zh-CN" altLang="en-US" dirty="0"/>
              <a:t> </a:t>
            </a:r>
            <a:r>
              <a:rPr lang="en-US" altLang="zh-CN" dirty="0"/>
              <a:t>Secure Transfer Learning</a:t>
            </a:r>
            <a:endParaRPr lang="zh-CN" altLang="en-US" dirty="0"/>
          </a:p>
        </p:txBody>
      </p:sp>
      <p:sp>
        <p:nvSpPr>
          <p:cNvPr id="4" name="灯片编号占位符 3">
            <a:extLst>
              <a:ext uri="{FF2B5EF4-FFF2-40B4-BE49-F238E27FC236}">
                <a16:creationId xmlns:a16="http://schemas.microsoft.com/office/drawing/2014/main" id="{710FBF31-5379-48F1-A825-243C6E0278D6}"/>
              </a:ext>
            </a:extLst>
          </p:cNvPr>
          <p:cNvSpPr>
            <a:spLocks noGrp="1"/>
          </p:cNvSpPr>
          <p:nvPr>
            <p:ph type="sldNum" sz="quarter" idx="12"/>
          </p:nvPr>
        </p:nvSpPr>
        <p:spPr/>
        <p:txBody>
          <a:bodyPr/>
          <a:lstStyle/>
          <a:p>
            <a:fld id="{E8A41ABE-4B4A-A44C-B1E4-B43F2FA3ED3C}" type="slidenum">
              <a:rPr lang="en-US" smtClean="0"/>
              <a:t>53</a:t>
            </a:fld>
            <a:endParaRPr lang="en-US"/>
          </a:p>
        </p:txBody>
      </p:sp>
      <p:sp>
        <p:nvSpPr>
          <p:cNvPr id="2" name="内容占位符 2">
            <a:extLst>
              <a:ext uri="{FF2B5EF4-FFF2-40B4-BE49-F238E27FC236}">
                <a16:creationId xmlns:a16="http://schemas.microsoft.com/office/drawing/2014/main" id="{13E2FC4F-8544-3DC7-7D57-EA8076145D5A}"/>
              </a:ext>
            </a:extLst>
          </p:cNvPr>
          <p:cNvSpPr txBox="1">
            <a:spLocks/>
          </p:cNvSpPr>
          <p:nvPr/>
        </p:nvSpPr>
        <p:spPr>
          <a:xfrm>
            <a:off x="854617" y="1727170"/>
            <a:ext cx="9797702" cy="1630110"/>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buAutoNum type="arabicPeriod" startAt="2"/>
            </a:pPr>
            <a:r>
              <a:rPr lang="en-US" altLang="zh-CN" sz="2400" b="1" dirty="0"/>
              <a:t>Secure feature mapping</a:t>
            </a:r>
          </a:p>
          <a:p>
            <a:pPr marL="0" indent="0">
              <a:lnSpc>
                <a:spcPct val="100000"/>
              </a:lnSpc>
              <a:buNone/>
            </a:pPr>
            <a:r>
              <a:rPr lang="en-US" altLang="zh-CN" sz="2400" dirty="0"/>
              <a:t>Each party locally learns a linear regression</a:t>
            </a:r>
            <a:r>
              <a:rPr lang="zh-CN" altLang="en-US" sz="2400" dirty="0"/>
              <a:t> </a:t>
            </a:r>
            <a:r>
              <a:rPr lang="en-US" altLang="zh-CN" sz="2400" dirty="0"/>
              <a:t>model for feature mapping.</a:t>
            </a:r>
          </a:p>
          <a:p>
            <a:pPr marL="0" indent="0">
              <a:lnSpc>
                <a:spcPct val="100000"/>
              </a:lnSpc>
              <a:buNone/>
            </a:pPr>
            <a:r>
              <a:rPr lang="en-US" altLang="zh-CN" sz="2400" dirty="0"/>
              <a:t>Do private feature inference.</a:t>
            </a:r>
          </a:p>
          <a:p>
            <a:pPr marL="0" indent="0">
              <a:lnSpc>
                <a:spcPct val="100000"/>
              </a:lnSpc>
              <a:buNone/>
            </a:pPr>
            <a:endParaRPr lang="en-US" altLang="zh-CN" sz="2400" dirty="0"/>
          </a:p>
          <a:p>
            <a:pPr marL="0" indent="0">
              <a:lnSpc>
                <a:spcPct val="100000"/>
              </a:lnSpc>
              <a:buFont typeface="Arial" panose="020B0604020202020204" pitchFamily="34" charset="0"/>
              <a:buNone/>
            </a:pPr>
            <a:endParaRPr kumimoji="1" lang="zh-CN" altLang="en-US" sz="1800" dirty="0"/>
          </a:p>
        </p:txBody>
      </p:sp>
      <p:sp>
        <p:nvSpPr>
          <p:cNvPr id="3" name="文本框 2">
            <a:extLst>
              <a:ext uri="{FF2B5EF4-FFF2-40B4-BE49-F238E27FC236}">
                <a16:creationId xmlns:a16="http://schemas.microsoft.com/office/drawing/2014/main" id="{12BC42DF-1125-73C2-F24A-D70B7339B26B}"/>
              </a:ext>
            </a:extLst>
          </p:cNvPr>
          <p:cNvSpPr txBox="1"/>
          <p:nvPr/>
        </p:nvSpPr>
        <p:spPr>
          <a:xfrm>
            <a:off x="5640779" y="2980706"/>
            <a:ext cx="65" cy="276999"/>
          </a:xfrm>
          <a:prstGeom prst="rect">
            <a:avLst/>
          </a:prstGeom>
          <a:noFill/>
        </p:spPr>
        <p:txBody>
          <a:bodyPr wrap="none" lIns="0" tIns="0" rIns="0" bIns="0" rtlCol="0">
            <a:spAutoFit/>
          </a:bodyPr>
          <a:lstStyle/>
          <a:p>
            <a:endParaRPr kumimoji="1" lang="zh-CN" altLang="en-US" dirty="0"/>
          </a:p>
        </p:txBody>
      </p:sp>
      <mc:AlternateContent xmlns:mc="http://schemas.openxmlformats.org/markup-compatibility/2006" xmlns:a14="http://schemas.microsoft.com/office/drawing/2010/main">
        <mc:Choice Requires="a14">
          <p:sp>
            <p:nvSpPr>
              <p:cNvPr id="5" name="圆角矩形 4">
                <a:extLst>
                  <a:ext uri="{FF2B5EF4-FFF2-40B4-BE49-F238E27FC236}">
                    <a16:creationId xmlns:a16="http://schemas.microsoft.com/office/drawing/2014/main" id="{B8CB43E9-4077-2D27-F2F7-0381B0F86B4A}"/>
                  </a:ext>
                </a:extLst>
              </p:cNvPr>
              <p:cNvSpPr/>
              <p:nvPr/>
            </p:nvSpPr>
            <p:spPr>
              <a:xfrm>
                <a:off x="9275121" y="4987633"/>
                <a:ext cx="798115" cy="629393"/>
              </a:xfrm>
              <a:prstGeom prst="roundRect">
                <a:avLst/>
              </a:prstGeom>
              <a:noFill/>
              <a:ln w="38100">
                <a:solidFill>
                  <a:schemeClr val="tx1">
                    <a:lumMod val="65000"/>
                    <a:lumOff val="35000"/>
                  </a:schemeClr>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5" name="圆角矩形 4">
                <a:extLst>
                  <a:ext uri="{FF2B5EF4-FFF2-40B4-BE49-F238E27FC236}">
                    <a16:creationId xmlns:a16="http://schemas.microsoft.com/office/drawing/2014/main" id="{B8CB43E9-4077-2D27-F2F7-0381B0F86B4A}"/>
                  </a:ext>
                </a:extLst>
              </p:cNvPr>
              <p:cNvSpPr>
                <a:spLocks noRot="1" noChangeAspect="1" noMove="1" noResize="1" noEditPoints="1" noAdjustHandles="1" noChangeArrowheads="1" noChangeShapeType="1" noTextEdit="1"/>
              </p:cNvSpPr>
              <p:nvPr/>
            </p:nvSpPr>
            <p:spPr>
              <a:xfrm>
                <a:off x="9275121" y="4987633"/>
                <a:ext cx="798115" cy="629393"/>
              </a:xfrm>
              <a:prstGeom prst="roundRect">
                <a:avLst/>
              </a:prstGeom>
              <a:blipFill>
                <a:blip r:embed="rId3"/>
                <a:stretch>
                  <a:fillRect/>
                </a:stretch>
              </a:blipFill>
              <a:ln w="38100">
                <a:solidFill>
                  <a:schemeClr val="tx1">
                    <a:lumMod val="65000"/>
                    <a:lumOff val="35000"/>
                  </a:schemeClr>
                </a:solidFill>
                <a:prstDash val="solid"/>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圆角矩形 5">
                <a:extLst>
                  <a:ext uri="{FF2B5EF4-FFF2-40B4-BE49-F238E27FC236}">
                    <a16:creationId xmlns:a16="http://schemas.microsoft.com/office/drawing/2014/main" id="{57677C13-4D3F-6D7B-01D3-8ECA0F2EC673}"/>
                  </a:ext>
                </a:extLst>
              </p:cNvPr>
              <p:cNvSpPr/>
              <p:nvPr/>
            </p:nvSpPr>
            <p:spPr>
              <a:xfrm>
                <a:off x="2555802" y="4987633"/>
                <a:ext cx="477284" cy="629393"/>
              </a:xfrm>
              <a:prstGeom prst="roundRect">
                <a:avLst/>
              </a:prstGeom>
              <a:noFill/>
              <a:ln w="38100">
                <a:solidFill>
                  <a:schemeClr val="tx1">
                    <a:lumMod val="65000"/>
                    <a:lumOff val="3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𝛼</m:t>
                      </m:r>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6" name="圆角矩形 5">
                <a:extLst>
                  <a:ext uri="{FF2B5EF4-FFF2-40B4-BE49-F238E27FC236}">
                    <a16:creationId xmlns:a16="http://schemas.microsoft.com/office/drawing/2014/main" id="{57677C13-4D3F-6D7B-01D3-8ECA0F2EC673}"/>
                  </a:ext>
                </a:extLst>
              </p:cNvPr>
              <p:cNvSpPr>
                <a:spLocks noRot="1" noChangeAspect="1" noMove="1" noResize="1" noEditPoints="1" noAdjustHandles="1" noChangeArrowheads="1" noChangeShapeType="1" noTextEdit="1"/>
              </p:cNvSpPr>
              <p:nvPr/>
            </p:nvSpPr>
            <p:spPr>
              <a:xfrm>
                <a:off x="2555802" y="4987633"/>
                <a:ext cx="477284" cy="629393"/>
              </a:xfrm>
              <a:prstGeom prst="roundRect">
                <a:avLst/>
              </a:prstGeom>
              <a:blipFill>
                <a:blip r:embed="rId4"/>
                <a:stretch>
                  <a:fillRect l="-4762"/>
                </a:stretch>
              </a:blipFill>
              <a:ln w="38100">
                <a:solidFill>
                  <a:schemeClr val="tx1">
                    <a:lumMod val="65000"/>
                    <a:lumOff val="35000"/>
                  </a:schemeClr>
                </a:solidFill>
              </a:ln>
            </p:spPr>
            <p:txBody>
              <a:bodyPr/>
              <a:lstStyle/>
              <a:p>
                <a:r>
                  <a:rPr lang="zh-CN" altLang="en-US">
                    <a:noFill/>
                  </a:rPr>
                  <a:t> </a:t>
                </a:r>
              </a:p>
            </p:txBody>
          </p:sp>
        </mc:Fallback>
      </mc:AlternateContent>
      <p:sp>
        <p:nvSpPr>
          <p:cNvPr id="8" name="圆角矩形 7">
            <a:extLst>
              <a:ext uri="{FF2B5EF4-FFF2-40B4-BE49-F238E27FC236}">
                <a16:creationId xmlns:a16="http://schemas.microsoft.com/office/drawing/2014/main" id="{2A359F20-AF98-2C89-3A5F-FF277194A376}"/>
              </a:ext>
            </a:extLst>
          </p:cNvPr>
          <p:cNvSpPr/>
          <p:nvPr/>
        </p:nvSpPr>
        <p:spPr>
          <a:xfrm>
            <a:off x="2347895" y="4867762"/>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a16="http://schemas.microsoft.com/office/drawing/2014/main" id="{52B19F8E-5A04-0582-8868-34763098F6E3}"/>
              </a:ext>
            </a:extLst>
          </p:cNvPr>
          <p:cNvSpPr/>
          <p:nvPr/>
        </p:nvSpPr>
        <p:spPr>
          <a:xfrm>
            <a:off x="6562373" y="4867762"/>
            <a:ext cx="367807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mc:AlternateContent xmlns:mc="http://schemas.openxmlformats.org/markup-compatibility/2006" xmlns:a14="http://schemas.microsoft.com/office/drawing/2010/main">
        <mc:Choice Requires="a14">
          <p:sp>
            <p:nvSpPr>
              <p:cNvPr id="10" name="圆角矩形 9">
                <a:extLst>
                  <a:ext uri="{FF2B5EF4-FFF2-40B4-BE49-F238E27FC236}">
                    <a16:creationId xmlns:a16="http://schemas.microsoft.com/office/drawing/2014/main" id="{15399F46-06CC-94FF-1EB3-9753CEE40E63}"/>
                  </a:ext>
                </a:extLst>
              </p:cNvPr>
              <p:cNvSpPr/>
              <p:nvPr/>
            </p:nvSpPr>
            <p:spPr>
              <a:xfrm>
                <a:off x="7354320" y="4987634"/>
                <a:ext cx="831273" cy="629393"/>
              </a:xfrm>
              <a:prstGeom prst="round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0" name="圆角矩形 9">
                <a:extLst>
                  <a:ext uri="{FF2B5EF4-FFF2-40B4-BE49-F238E27FC236}">
                    <a16:creationId xmlns:a16="http://schemas.microsoft.com/office/drawing/2014/main" id="{15399F46-06CC-94FF-1EB3-9753CEE40E63}"/>
                  </a:ext>
                </a:extLst>
              </p:cNvPr>
              <p:cNvSpPr>
                <a:spLocks noRot="1" noChangeAspect="1" noMove="1" noResize="1" noEditPoints="1" noAdjustHandles="1" noChangeArrowheads="1" noChangeShapeType="1" noTextEdit="1"/>
              </p:cNvSpPr>
              <p:nvPr/>
            </p:nvSpPr>
            <p:spPr>
              <a:xfrm>
                <a:off x="7354320" y="4987634"/>
                <a:ext cx="831273" cy="629393"/>
              </a:xfrm>
              <a:prstGeom prst="roundRect">
                <a:avLst/>
              </a:prstGeom>
              <a:blipFill>
                <a:blip r:embed="rId5"/>
                <a:stretch>
                  <a:fillRect/>
                </a:stretch>
              </a:blipFill>
              <a:ln w="38100">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圆角矩形 10">
                <a:extLst>
                  <a:ext uri="{FF2B5EF4-FFF2-40B4-BE49-F238E27FC236}">
                    <a16:creationId xmlns:a16="http://schemas.microsoft.com/office/drawing/2014/main" id="{0CCB1E2D-D4EC-2483-03B2-6682869C744C}"/>
                  </a:ext>
                </a:extLst>
              </p:cNvPr>
              <p:cNvSpPr/>
              <p:nvPr/>
            </p:nvSpPr>
            <p:spPr>
              <a:xfrm>
                <a:off x="3166917" y="4987635"/>
                <a:ext cx="831273" cy="629393"/>
              </a:xfrm>
              <a:prstGeom prst="round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m:t>
                          </m:r>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𝑆𝑇</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1" name="圆角矩形 10">
                <a:extLst>
                  <a:ext uri="{FF2B5EF4-FFF2-40B4-BE49-F238E27FC236}">
                    <a16:creationId xmlns:a16="http://schemas.microsoft.com/office/drawing/2014/main" id="{0CCB1E2D-D4EC-2483-03B2-6682869C744C}"/>
                  </a:ext>
                </a:extLst>
              </p:cNvPr>
              <p:cNvSpPr>
                <a:spLocks noRot="1" noChangeAspect="1" noMove="1" noResize="1" noEditPoints="1" noAdjustHandles="1" noChangeArrowheads="1" noChangeShapeType="1" noTextEdit="1"/>
              </p:cNvSpPr>
              <p:nvPr/>
            </p:nvSpPr>
            <p:spPr>
              <a:xfrm>
                <a:off x="3166917" y="4987635"/>
                <a:ext cx="831273" cy="629393"/>
              </a:xfrm>
              <a:prstGeom prst="roundRect">
                <a:avLst/>
              </a:prstGeom>
              <a:blipFill>
                <a:blip r:embed="rId6"/>
                <a:stretch>
                  <a:fillRect/>
                </a:stretch>
              </a:blipFill>
              <a:ln w="38100">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圆角矩形 11">
                <a:extLst>
                  <a:ext uri="{FF2B5EF4-FFF2-40B4-BE49-F238E27FC236}">
                    <a16:creationId xmlns:a16="http://schemas.microsoft.com/office/drawing/2014/main" id="{BCB9A17C-6107-D726-5DA8-E9F734312353}"/>
                  </a:ext>
                </a:extLst>
              </p:cNvPr>
              <p:cNvSpPr/>
              <p:nvPr/>
            </p:nvSpPr>
            <p:spPr>
              <a:xfrm>
                <a:off x="4108271" y="4987635"/>
                <a:ext cx="798115" cy="629393"/>
              </a:xfrm>
              <a:prstGeom prst="roundRect">
                <a:avLst/>
              </a:prstGeom>
              <a:noFill/>
              <a:ln w="38100">
                <a:solidFill>
                  <a:schemeClr val="tx1">
                    <a:lumMod val="65000"/>
                    <a:lumOff val="35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sSub>
                        <m:sSubPr>
                          <m:ctrlPr>
                            <a:rPr kumimoji="1" lang="en-US" altLang="zh-CN" b="0" i="1" smtClean="0">
                              <a:solidFill>
                                <a:sysClr val="windowText" lastClr="000000"/>
                              </a:solidFill>
                              <a:latin typeface="Cambria Math" panose="02040503050406030204" pitchFamily="18" charset="0"/>
                            </a:rPr>
                          </m:ctrlPr>
                        </m:sSubPr>
                        <m:e>
                          <m:r>
                            <a:rPr kumimoji="1" lang="en-US" altLang="zh-CN" b="0" i="1" smtClean="0">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𝑆</m:t>
                          </m:r>
                        </m:sub>
                      </m:sSub>
                      <m:r>
                        <a:rPr kumimoji="1" lang="en-US" altLang="zh-CN" b="0" i="1" smtClean="0">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12" name="圆角矩形 11">
                <a:extLst>
                  <a:ext uri="{FF2B5EF4-FFF2-40B4-BE49-F238E27FC236}">
                    <a16:creationId xmlns:a16="http://schemas.microsoft.com/office/drawing/2014/main" id="{BCB9A17C-6107-D726-5DA8-E9F734312353}"/>
                  </a:ext>
                </a:extLst>
              </p:cNvPr>
              <p:cNvSpPr>
                <a:spLocks noRot="1" noChangeAspect="1" noMove="1" noResize="1" noEditPoints="1" noAdjustHandles="1" noChangeArrowheads="1" noChangeShapeType="1" noTextEdit="1"/>
              </p:cNvSpPr>
              <p:nvPr/>
            </p:nvSpPr>
            <p:spPr>
              <a:xfrm>
                <a:off x="4108271" y="4987635"/>
                <a:ext cx="798115" cy="629393"/>
              </a:xfrm>
              <a:prstGeom prst="roundRect">
                <a:avLst/>
              </a:prstGeom>
              <a:blipFill>
                <a:blip r:embed="rId7"/>
                <a:stretch>
                  <a:fillRect/>
                </a:stretch>
              </a:blipFill>
              <a:ln w="38100">
                <a:solidFill>
                  <a:schemeClr val="tx1">
                    <a:lumMod val="65000"/>
                    <a:lumOff val="35000"/>
                  </a:schemeClr>
                </a:solidFill>
              </a:ln>
            </p:spPr>
            <p:txBody>
              <a:bodyPr/>
              <a:lstStyle/>
              <a:p>
                <a:r>
                  <a:rPr lang="zh-CN" altLang="en-US">
                    <a:noFill/>
                  </a:rPr>
                  <a:t> </a:t>
                </a:r>
              </a:p>
            </p:txBody>
          </p:sp>
        </mc:Fallback>
      </mc:AlternateContent>
      <p:grpSp>
        <p:nvGrpSpPr>
          <p:cNvPr id="13" name="组合 12">
            <a:extLst>
              <a:ext uri="{FF2B5EF4-FFF2-40B4-BE49-F238E27FC236}">
                <a16:creationId xmlns:a16="http://schemas.microsoft.com/office/drawing/2014/main" id="{10CC68D2-C0C0-D1F8-77D5-FA7E83BB43D8}"/>
              </a:ext>
            </a:extLst>
          </p:cNvPr>
          <p:cNvGrpSpPr/>
          <p:nvPr/>
        </p:nvGrpSpPr>
        <p:grpSpPr>
          <a:xfrm>
            <a:off x="7557242" y="3590133"/>
            <a:ext cx="1724501" cy="1349326"/>
            <a:chOff x="7557242" y="3590133"/>
            <a:chExt cx="1724501" cy="1349326"/>
          </a:xfrm>
        </p:grpSpPr>
        <p:grpSp>
          <p:nvGrpSpPr>
            <p:cNvPr id="14" name="组合 13">
              <a:extLst>
                <a:ext uri="{FF2B5EF4-FFF2-40B4-BE49-F238E27FC236}">
                  <a16:creationId xmlns:a16="http://schemas.microsoft.com/office/drawing/2014/main" id="{F157A9FA-957A-D482-F1D3-CFB3B97D91E1}"/>
                </a:ext>
              </a:extLst>
            </p:cNvPr>
            <p:cNvGrpSpPr/>
            <p:nvPr/>
          </p:nvGrpSpPr>
          <p:grpSpPr>
            <a:xfrm>
              <a:off x="7776783" y="3590133"/>
              <a:ext cx="1504960" cy="805009"/>
              <a:chOff x="5525148" y="3316536"/>
              <a:chExt cx="1504960" cy="805009"/>
            </a:xfrm>
          </p:grpSpPr>
          <p:pic>
            <p:nvPicPr>
              <p:cNvPr id="16" name="图片 15">
                <a:extLst>
                  <a:ext uri="{FF2B5EF4-FFF2-40B4-BE49-F238E27FC236}">
                    <a16:creationId xmlns:a16="http://schemas.microsoft.com/office/drawing/2014/main" id="{80A2116A-D33C-F816-7CEA-CD68C4DA9E8F}"/>
                  </a:ext>
                </a:extLst>
              </p:cNvPr>
              <p:cNvPicPr>
                <a:picLocks noChangeAspect="1"/>
              </p:cNvPicPr>
              <p:nvPr/>
            </p:nvPicPr>
            <p:blipFill>
              <a:blip r:embed="rId8">
                <a:duotone>
                  <a:prstClr val="black"/>
                  <a:schemeClr val="accent4">
                    <a:tint val="45000"/>
                    <a:satMod val="400000"/>
                  </a:schemeClr>
                </a:duotone>
              </a:blip>
              <a:stretch>
                <a:fillRect/>
              </a:stretch>
            </p:blipFill>
            <p:spPr>
              <a:xfrm>
                <a:off x="5532553" y="3316536"/>
                <a:ext cx="824070" cy="798114"/>
              </a:xfrm>
              <a:prstGeom prst="rect">
                <a:avLst/>
              </a:prstGeom>
            </p:spPr>
          </p:pic>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740D9330-0260-F4C8-06FE-AD4B2CC8CA19}"/>
                      </a:ext>
                    </a:extLst>
                  </p:cNvPr>
                  <p:cNvSpPr txBox="1"/>
                  <p:nvPr/>
                </p:nvSpPr>
                <p:spPr>
                  <a:xfrm>
                    <a:off x="6364028" y="3505744"/>
                    <a:ext cx="666080" cy="37023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𝜃</m:t>
                              </m:r>
                            </m:e>
                            <m:sup>
                              <m:r>
                                <a:rPr kumimoji="1" lang="en-US" altLang="zh-CN" b="0" i="1" smtClean="0">
                                  <a:latin typeface="Cambria Math" panose="02040503050406030204" pitchFamily="18" charset="0"/>
                                </a:rPr>
                                <m:t>𝑆</m:t>
                              </m:r>
                            </m:sup>
                          </m:sSup>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50" name="文本框 49">
                    <a:extLst>
                      <a:ext uri="{FF2B5EF4-FFF2-40B4-BE49-F238E27FC236}">
                        <a16:creationId xmlns:a16="http://schemas.microsoft.com/office/drawing/2014/main" id="{687FAAF1-82F3-8845-B486-F8E7D76EE195}"/>
                      </a:ext>
                    </a:extLst>
                  </p:cNvPr>
                  <p:cNvSpPr txBox="1">
                    <a:spLocks noRot="1" noChangeAspect="1" noMove="1" noResize="1" noEditPoints="1" noAdjustHandles="1" noChangeArrowheads="1" noChangeShapeType="1" noTextEdit="1"/>
                  </p:cNvSpPr>
                  <p:nvPr/>
                </p:nvSpPr>
                <p:spPr>
                  <a:xfrm>
                    <a:off x="6364028" y="3505744"/>
                    <a:ext cx="666080" cy="370230"/>
                  </a:xfrm>
                  <a:prstGeom prst="rect">
                    <a:avLst/>
                  </a:prstGeom>
                  <a:blipFill>
                    <a:blip r:embed="rId14"/>
                    <a:stretch>
                      <a:fillRect b="-10000"/>
                    </a:stretch>
                  </a:blipFill>
                </p:spPr>
                <p:txBody>
                  <a:bodyPr/>
                  <a:lstStyle/>
                  <a:p>
                    <a:r>
                      <a:rPr lang="zh-CN" altLang="en-US">
                        <a:noFill/>
                      </a:rPr>
                      <a:t> </a:t>
                    </a:r>
                  </a:p>
                </p:txBody>
              </p:sp>
            </mc:Fallback>
          </mc:AlternateContent>
          <p:pic>
            <p:nvPicPr>
              <p:cNvPr id="18" name="图片 17">
                <a:extLst>
                  <a:ext uri="{FF2B5EF4-FFF2-40B4-BE49-F238E27FC236}">
                    <a16:creationId xmlns:a16="http://schemas.microsoft.com/office/drawing/2014/main" id="{05AE03FD-26CB-759A-8DB1-1D602F792A94}"/>
                  </a:ext>
                </a:extLst>
              </p:cNvPr>
              <p:cNvPicPr>
                <a:picLocks noChangeAspect="1"/>
              </p:cNvPicPr>
              <p:nvPr/>
            </p:nvPicPr>
            <p:blipFill>
              <a:blip r:embed="rId15"/>
              <a:stretch>
                <a:fillRect/>
              </a:stretch>
            </p:blipFill>
            <p:spPr>
              <a:xfrm>
                <a:off x="5525148" y="3760093"/>
                <a:ext cx="361452" cy="361452"/>
              </a:xfrm>
              <a:prstGeom prst="rect">
                <a:avLst/>
              </a:prstGeom>
            </p:spPr>
          </p:pic>
        </p:grpSp>
        <p:sp>
          <p:nvSpPr>
            <p:cNvPr id="15" name="下弧形箭头 14">
              <a:extLst>
                <a:ext uri="{FF2B5EF4-FFF2-40B4-BE49-F238E27FC236}">
                  <a16:creationId xmlns:a16="http://schemas.microsoft.com/office/drawing/2014/main" id="{536A9F39-59E5-9563-295B-49AB5DC7E5D0}"/>
                </a:ext>
              </a:extLst>
            </p:cNvPr>
            <p:cNvSpPr/>
            <p:nvPr/>
          </p:nvSpPr>
          <p:spPr>
            <a:xfrm>
              <a:off x="7557242" y="4467913"/>
              <a:ext cx="1334243" cy="471546"/>
            </a:xfrm>
            <a:prstGeom prst="curvedDownArrow">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grpSp>
      <p:grpSp>
        <p:nvGrpSpPr>
          <p:cNvPr id="21" name="组合 20">
            <a:extLst>
              <a:ext uri="{FF2B5EF4-FFF2-40B4-BE49-F238E27FC236}">
                <a16:creationId xmlns:a16="http://schemas.microsoft.com/office/drawing/2014/main" id="{E75E928D-B4B2-4D4D-2653-40394054CF79}"/>
              </a:ext>
            </a:extLst>
          </p:cNvPr>
          <p:cNvGrpSpPr/>
          <p:nvPr/>
        </p:nvGrpSpPr>
        <p:grpSpPr>
          <a:xfrm>
            <a:off x="3473592" y="3590133"/>
            <a:ext cx="2056124" cy="1355463"/>
            <a:chOff x="9625371" y="2234670"/>
            <a:chExt cx="2056124" cy="1355463"/>
          </a:xfrm>
        </p:grpSpPr>
        <p:sp>
          <p:nvSpPr>
            <p:cNvPr id="22" name="下弧形箭头 21">
              <a:extLst>
                <a:ext uri="{FF2B5EF4-FFF2-40B4-BE49-F238E27FC236}">
                  <a16:creationId xmlns:a16="http://schemas.microsoft.com/office/drawing/2014/main" id="{7707AB0F-709E-3AE9-488A-2E1B5887C83E}"/>
                </a:ext>
              </a:extLst>
            </p:cNvPr>
            <p:cNvSpPr/>
            <p:nvPr/>
          </p:nvSpPr>
          <p:spPr>
            <a:xfrm>
              <a:off x="9625371" y="3118587"/>
              <a:ext cx="2056124" cy="471546"/>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grpSp>
          <p:nvGrpSpPr>
            <p:cNvPr id="23" name="组合 22">
              <a:extLst>
                <a:ext uri="{FF2B5EF4-FFF2-40B4-BE49-F238E27FC236}">
                  <a16:creationId xmlns:a16="http://schemas.microsoft.com/office/drawing/2014/main" id="{506F24C9-611B-2127-38D0-050278097AD0}"/>
                </a:ext>
              </a:extLst>
            </p:cNvPr>
            <p:cNvGrpSpPr/>
            <p:nvPr/>
          </p:nvGrpSpPr>
          <p:grpSpPr>
            <a:xfrm>
              <a:off x="10128593" y="2234670"/>
              <a:ext cx="1512654" cy="805009"/>
              <a:chOff x="5525148" y="3316536"/>
              <a:chExt cx="1512654" cy="805009"/>
            </a:xfrm>
          </p:grpSpPr>
          <p:pic>
            <p:nvPicPr>
              <p:cNvPr id="24" name="图片 23">
                <a:extLst>
                  <a:ext uri="{FF2B5EF4-FFF2-40B4-BE49-F238E27FC236}">
                    <a16:creationId xmlns:a16="http://schemas.microsoft.com/office/drawing/2014/main" id="{9D94F13E-EBAA-6C72-6332-F65D18524B63}"/>
                  </a:ext>
                </a:extLst>
              </p:cNvPr>
              <p:cNvPicPr>
                <a:picLocks noChangeAspect="1"/>
              </p:cNvPicPr>
              <p:nvPr/>
            </p:nvPicPr>
            <p:blipFill>
              <a:blip r:embed="rId8">
                <a:duotone>
                  <a:prstClr val="black"/>
                  <a:schemeClr val="accent6">
                    <a:tint val="45000"/>
                    <a:satMod val="400000"/>
                  </a:schemeClr>
                </a:duotone>
              </a:blip>
              <a:stretch>
                <a:fillRect/>
              </a:stretch>
            </p:blipFill>
            <p:spPr>
              <a:xfrm>
                <a:off x="5532553" y="3316536"/>
                <a:ext cx="824070" cy="798114"/>
              </a:xfrm>
              <a:prstGeom prst="rect">
                <a:avLst/>
              </a:prstGeom>
            </p:spPr>
          </p:pic>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CADD1431-80FE-FB24-35F8-FF4D4FB1F4FB}"/>
                      </a:ext>
                    </a:extLst>
                  </p:cNvPr>
                  <p:cNvSpPr txBox="1"/>
                  <p:nvPr/>
                </p:nvSpPr>
                <p:spPr>
                  <a:xfrm>
                    <a:off x="6364028" y="3505744"/>
                    <a:ext cx="67377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m:t>
                          </m:r>
                          <m:sSup>
                            <m:sSupPr>
                              <m:ctrlPr>
                                <a:rPr kumimoji="1" lang="en-US" altLang="zh-CN" b="0" i="1" smtClean="0">
                                  <a:latin typeface="Cambria Math" panose="02040503050406030204" pitchFamily="18" charset="0"/>
                                </a:rPr>
                              </m:ctrlPr>
                            </m:sSupPr>
                            <m:e>
                              <m:r>
                                <a:rPr kumimoji="1" lang="en-US" altLang="zh-CN" b="0" i="1" smtClean="0">
                                  <a:latin typeface="Cambria Math" panose="02040503050406030204" pitchFamily="18" charset="0"/>
                                </a:rPr>
                                <m:t>𝜃</m:t>
                              </m:r>
                            </m:e>
                            <m:sup>
                              <m:r>
                                <a:rPr kumimoji="1" lang="en-US" altLang="zh-CN" b="0" i="1" smtClean="0">
                                  <a:latin typeface="Cambria Math" panose="02040503050406030204" pitchFamily="18" charset="0"/>
                                </a:rPr>
                                <m:t>𝑇</m:t>
                              </m:r>
                            </m:sup>
                          </m:sSup>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61" name="文本框 60">
                    <a:extLst>
                      <a:ext uri="{FF2B5EF4-FFF2-40B4-BE49-F238E27FC236}">
                        <a16:creationId xmlns:a16="http://schemas.microsoft.com/office/drawing/2014/main" id="{F11FC970-B52D-E841-9CC2-6E77A7D9C491}"/>
                      </a:ext>
                    </a:extLst>
                  </p:cNvPr>
                  <p:cNvSpPr txBox="1">
                    <a:spLocks noRot="1" noChangeAspect="1" noMove="1" noResize="1" noEditPoints="1" noAdjustHandles="1" noChangeArrowheads="1" noChangeShapeType="1" noTextEdit="1"/>
                  </p:cNvSpPr>
                  <p:nvPr/>
                </p:nvSpPr>
                <p:spPr>
                  <a:xfrm>
                    <a:off x="6364028" y="3505744"/>
                    <a:ext cx="673774" cy="369332"/>
                  </a:xfrm>
                  <a:prstGeom prst="rect">
                    <a:avLst/>
                  </a:prstGeom>
                  <a:blipFill>
                    <a:blip r:embed="rId16"/>
                    <a:stretch>
                      <a:fillRect b="-10000"/>
                    </a:stretch>
                  </a:blipFill>
                </p:spPr>
                <p:txBody>
                  <a:bodyPr/>
                  <a:lstStyle/>
                  <a:p>
                    <a:r>
                      <a:rPr lang="zh-CN" altLang="en-US">
                        <a:noFill/>
                      </a:rPr>
                      <a:t> </a:t>
                    </a:r>
                  </a:p>
                </p:txBody>
              </p:sp>
            </mc:Fallback>
          </mc:AlternateContent>
          <p:pic>
            <p:nvPicPr>
              <p:cNvPr id="26" name="图片 25">
                <a:extLst>
                  <a:ext uri="{FF2B5EF4-FFF2-40B4-BE49-F238E27FC236}">
                    <a16:creationId xmlns:a16="http://schemas.microsoft.com/office/drawing/2014/main" id="{A9F34299-136F-A301-88D4-9E777FFA3470}"/>
                  </a:ext>
                </a:extLst>
              </p:cNvPr>
              <p:cNvPicPr>
                <a:picLocks noChangeAspect="1"/>
              </p:cNvPicPr>
              <p:nvPr/>
            </p:nvPicPr>
            <p:blipFill>
              <a:blip r:embed="rId15"/>
              <a:stretch>
                <a:fillRect/>
              </a:stretch>
            </p:blipFill>
            <p:spPr>
              <a:xfrm>
                <a:off x="5525148" y="3760093"/>
                <a:ext cx="361452" cy="361452"/>
              </a:xfrm>
              <a:prstGeom prst="rect">
                <a:avLst/>
              </a:prstGeom>
            </p:spPr>
          </p:pic>
        </p:grpSp>
      </p:grpSp>
      <mc:AlternateContent xmlns:mc="http://schemas.openxmlformats.org/markup-compatibility/2006" xmlns:a14="http://schemas.microsoft.com/office/drawing/2010/main">
        <mc:Choice Requires="a14">
          <p:sp>
            <p:nvSpPr>
              <p:cNvPr id="30" name="文本框 29">
                <a:extLst>
                  <a:ext uri="{FF2B5EF4-FFF2-40B4-BE49-F238E27FC236}">
                    <a16:creationId xmlns:a16="http://schemas.microsoft.com/office/drawing/2014/main" id="{3CFFF1D9-A05E-4687-0AAB-FE140B044B36}"/>
                  </a:ext>
                </a:extLst>
              </p:cNvPr>
              <p:cNvSpPr txBox="1"/>
              <p:nvPr/>
            </p:nvSpPr>
            <p:spPr>
              <a:xfrm>
                <a:off x="7533574" y="5863583"/>
                <a:ext cx="1593962" cy="369332"/>
              </a:xfrm>
              <a:prstGeom prst="rect">
                <a:avLst/>
              </a:prstGeom>
              <a:noFill/>
            </p:spPr>
            <p:txBody>
              <a:bodyPr wrap="none" rtlCol="0">
                <a:spAutoFit/>
              </a:bodyPr>
              <a:lstStyle/>
              <a:p>
                <a:r>
                  <a:rPr kumimoji="1" lang="en-US" altLang="zh-CN" dirty="0"/>
                  <a:t>Target Party </a:t>
                </a:r>
                <a14:m>
                  <m:oMath xmlns:m="http://schemas.openxmlformats.org/officeDocument/2006/math">
                    <m:r>
                      <a:rPr kumimoji="1" lang="en-US" altLang="zh-CN" b="0" i="1" smtClean="0">
                        <a:latin typeface="Cambria Math" panose="02040503050406030204" pitchFamily="18" charset="0"/>
                      </a:rPr>
                      <m:t>𝑇</m:t>
                    </m:r>
                  </m:oMath>
                </a14:m>
                <a:endParaRPr kumimoji="1" lang="en-US" altLang="zh-CN" b="0" dirty="0"/>
              </a:p>
            </p:txBody>
          </p:sp>
        </mc:Choice>
        <mc:Fallback xmlns="">
          <p:sp>
            <p:nvSpPr>
              <p:cNvPr id="30" name="文本框 29">
                <a:extLst>
                  <a:ext uri="{FF2B5EF4-FFF2-40B4-BE49-F238E27FC236}">
                    <a16:creationId xmlns:a16="http://schemas.microsoft.com/office/drawing/2014/main" id="{3CFFF1D9-A05E-4687-0AAB-FE140B044B36}"/>
                  </a:ext>
                </a:extLst>
              </p:cNvPr>
              <p:cNvSpPr txBox="1">
                <a:spLocks noRot="1" noChangeAspect="1" noMove="1" noResize="1" noEditPoints="1" noAdjustHandles="1" noChangeArrowheads="1" noChangeShapeType="1" noTextEdit="1"/>
              </p:cNvSpPr>
              <p:nvPr/>
            </p:nvSpPr>
            <p:spPr>
              <a:xfrm>
                <a:off x="7533574" y="5863583"/>
                <a:ext cx="1593962" cy="369332"/>
              </a:xfrm>
              <a:prstGeom prst="rect">
                <a:avLst/>
              </a:prstGeom>
              <a:blipFill>
                <a:blip r:embed="rId19"/>
                <a:stretch>
                  <a:fillRect l="-3968" t="-6667" b="-2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94FCE8FB-479A-CC34-9E8B-4EE52EF7FFD3}"/>
                  </a:ext>
                </a:extLst>
              </p:cNvPr>
              <p:cNvSpPr txBox="1"/>
              <p:nvPr/>
            </p:nvSpPr>
            <p:spPr>
              <a:xfrm>
                <a:off x="3206542" y="5865214"/>
                <a:ext cx="1617430" cy="369332"/>
              </a:xfrm>
              <a:prstGeom prst="rect">
                <a:avLst/>
              </a:prstGeom>
              <a:noFill/>
            </p:spPr>
            <p:txBody>
              <a:bodyPr wrap="none" rtlCol="0">
                <a:spAutoFit/>
              </a:bodyPr>
              <a:lstStyle/>
              <a:p>
                <a:r>
                  <a:rPr kumimoji="1" lang="en-US" altLang="zh-CN" dirty="0"/>
                  <a:t>Source Party </a:t>
                </a:r>
                <a14:m>
                  <m:oMath xmlns:m="http://schemas.openxmlformats.org/officeDocument/2006/math">
                    <m:r>
                      <a:rPr kumimoji="1" lang="en-US" altLang="zh-CN" b="0" i="1" smtClean="0">
                        <a:latin typeface="Cambria Math" panose="02040503050406030204" pitchFamily="18" charset="0"/>
                      </a:rPr>
                      <m:t>𝑆</m:t>
                    </m:r>
                  </m:oMath>
                </a14:m>
                <a:endParaRPr kumimoji="1" lang="zh-CN" altLang="en-US" dirty="0"/>
              </a:p>
            </p:txBody>
          </p:sp>
        </mc:Choice>
        <mc:Fallback xmlns="">
          <p:sp>
            <p:nvSpPr>
              <p:cNvPr id="31" name="文本框 30">
                <a:extLst>
                  <a:ext uri="{FF2B5EF4-FFF2-40B4-BE49-F238E27FC236}">
                    <a16:creationId xmlns:a16="http://schemas.microsoft.com/office/drawing/2014/main" id="{94FCE8FB-479A-CC34-9E8B-4EE52EF7FFD3}"/>
                  </a:ext>
                </a:extLst>
              </p:cNvPr>
              <p:cNvSpPr txBox="1">
                <a:spLocks noRot="1" noChangeAspect="1" noMove="1" noResize="1" noEditPoints="1" noAdjustHandles="1" noChangeArrowheads="1" noChangeShapeType="1" noTextEdit="1"/>
              </p:cNvSpPr>
              <p:nvPr/>
            </p:nvSpPr>
            <p:spPr>
              <a:xfrm>
                <a:off x="3206542" y="5865214"/>
                <a:ext cx="1617430" cy="369332"/>
              </a:xfrm>
              <a:prstGeom prst="rect">
                <a:avLst/>
              </a:prstGeom>
              <a:blipFill>
                <a:blip r:embed="rId20"/>
                <a:stretch>
                  <a:fillRect l="-3125" t="-6452" b="-22581"/>
                </a:stretch>
              </a:blipFill>
            </p:spPr>
            <p:txBody>
              <a:bodyPr/>
              <a:lstStyle/>
              <a:p>
                <a:r>
                  <a:rPr lang="zh-CN" altLang="en-US">
                    <a:noFill/>
                  </a:rPr>
                  <a:t> </a:t>
                </a:r>
              </a:p>
            </p:txBody>
          </p:sp>
        </mc:Fallback>
      </mc:AlternateContent>
      <p:grpSp>
        <p:nvGrpSpPr>
          <p:cNvPr id="35" name="组合 34">
            <a:extLst>
              <a:ext uri="{FF2B5EF4-FFF2-40B4-BE49-F238E27FC236}">
                <a16:creationId xmlns:a16="http://schemas.microsoft.com/office/drawing/2014/main" id="{F46F45DF-8F03-089A-8C40-5D7276B657A6}"/>
              </a:ext>
            </a:extLst>
          </p:cNvPr>
          <p:cNvGrpSpPr/>
          <p:nvPr/>
        </p:nvGrpSpPr>
        <p:grpSpPr>
          <a:xfrm>
            <a:off x="5051822" y="4974558"/>
            <a:ext cx="4065046" cy="642468"/>
            <a:chOff x="5051822" y="4974558"/>
            <a:chExt cx="4065046" cy="642468"/>
          </a:xfrm>
          <a:noFill/>
        </p:grpSpPr>
        <mc:AlternateContent xmlns:mc="http://schemas.openxmlformats.org/markup-compatibility/2006" xmlns:a14="http://schemas.microsoft.com/office/drawing/2010/main">
          <mc:Choice Requires="a14">
            <p:sp>
              <p:nvSpPr>
                <p:cNvPr id="36" name="圆角矩形 35">
                  <a:extLst>
                    <a:ext uri="{FF2B5EF4-FFF2-40B4-BE49-F238E27FC236}">
                      <a16:creationId xmlns:a16="http://schemas.microsoft.com/office/drawing/2014/main" id="{88D524D2-5564-B5D7-37C4-C0CF6E044788}"/>
                    </a:ext>
                  </a:extLst>
                </p:cNvPr>
                <p:cNvSpPr/>
                <p:nvPr/>
              </p:nvSpPr>
              <p:spPr>
                <a:xfrm>
                  <a:off x="5051822" y="4987633"/>
                  <a:ext cx="798115" cy="629393"/>
                </a:xfrm>
                <a:prstGeom prst="roundRect">
                  <a:avLst/>
                </a:prstGeom>
                <a:grpFill/>
                <a:ln w="3810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b="0" i="1" smtClean="0">
                            <a:solidFill>
                              <a:sysClr val="windowText" lastClr="000000"/>
                            </a:solidFill>
                            <a:latin typeface="Cambria Math" panose="02040503050406030204" pitchFamily="18" charset="0"/>
                          </a:rPr>
                          <m:t>⟨</m:t>
                        </m:r>
                        <m:acc>
                          <m:accPr>
                            <m:chr m:val="̂"/>
                            <m:ctrlPr>
                              <a:rPr kumimoji="1" lang="en-US" altLang="zh-CN" i="1" smtClean="0">
                                <a:solidFill>
                                  <a:sysClr val="windowText" lastClr="000000"/>
                                </a:solidFill>
                                <a:latin typeface="Cambria Math" panose="02040503050406030204" pitchFamily="18" charset="0"/>
                              </a:rPr>
                            </m:ctrlPr>
                          </m:accPr>
                          <m:e>
                            <m:sSub>
                              <m:sSubPr>
                                <m:ctrlPr>
                                  <a:rPr kumimoji="1" lang="en-US" altLang="zh-CN" i="1" smtClean="0">
                                    <a:solidFill>
                                      <a:sysClr val="windowText" lastClr="000000"/>
                                    </a:solidFill>
                                    <a:latin typeface="Cambria Math" panose="02040503050406030204" pitchFamily="18" charset="0"/>
                                  </a:rPr>
                                </m:ctrlPr>
                              </m:sSubPr>
                              <m:e>
                                <m:r>
                                  <a:rPr kumimoji="1" lang="en-US" altLang="zh-CN" i="1">
                                    <a:solidFill>
                                      <a:sysClr val="windowText" lastClr="000000"/>
                                    </a:solidFill>
                                    <a:latin typeface="Cambria Math" panose="02040503050406030204" pitchFamily="18" charset="0"/>
                                  </a:rPr>
                                  <m:t>𝑋</m:t>
                                </m:r>
                              </m:e>
                              <m:sub>
                                <m:r>
                                  <a:rPr kumimoji="1" lang="en-US" altLang="zh-CN" b="0" i="1" smtClean="0">
                                    <a:solidFill>
                                      <a:sysClr val="windowText" lastClr="000000"/>
                                    </a:solidFill>
                                    <a:latin typeface="Cambria Math" panose="02040503050406030204" pitchFamily="18" charset="0"/>
                                  </a:rPr>
                                  <m:t>𝑇</m:t>
                                </m:r>
                              </m:sub>
                            </m:sSub>
                          </m:e>
                        </m:acc>
                        <m:r>
                          <a:rPr kumimoji="1" lang="en-US" altLang="zh-CN" i="1">
                            <a:solidFill>
                              <a:sysClr val="windowText" lastClr="000000"/>
                            </a:solidFill>
                            <a:latin typeface="Cambria Math" panose="02040503050406030204" pitchFamily="18" charset="0"/>
                          </a:rPr>
                          <m:t>⟩</m:t>
                        </m:r>
                      </m:oMath>
                    </m:oMathPara>
                  </a14:m>
                  <a:endParaRPr kumimoji="1" lang="zh-CN" altLang="en-US" dirty="0">
                    <a:solidFill>
                      <a:sysClr val="windowText" lastClr="000000"/>
                    </a:solidFill>
                  </a:endParaRPr>
                </a:p>
              </p:txBody>
            </p:sp>
          </mc:Choice>
          <mc:Fallback xmlns="">
            <p:sp>
              <p:nvSpPr>
                <p:cNvPr id="36" name="圆角矩形 35">
                  <a:extLst>
                    <a:ext uri="{FF2B5EF4-FFF2-40B4-BE49-F238E27FC236}">
                      <a16:creationId xmlns:a16="http://schemas.microsoft.com/office/drawing/2014/main" id="{88D524D2-5564-B5D7-37C4-C0CF6E044788}"/>
                    </a:ext>
                  </a:extLst>
                </p:cNvPr>
                <p:cNvSpPr>
                  <a:spLocks noRot="1" noChangeAspect="1" noMove="1" noResize="1" noEditPoints="1" noAdjustHandles="1" noChangeArrowheads="1" noChangeShapeType="1" noTextEdit="1"/>
                </p:cNvSpPr>
                <p:nvPr/>
              </p:nvSpPr>
              <p:spPr>
                <a:xfrm>
                  <a:off x="5051822" y="4987633"/>
                  <a:ext cx="798115" cy="629393"/>
                </a:xfrm>
                <a:prstGeom prst="roundRect">
                  <a:avLst/>
                </a:prstGeom>
                <a:blipFill>
                  <a:blip r:embed="rId21"/>
                  <a:stretch>
                    <a:fillRect/>
                  </a:stretch>
                </a:blipFill>
                <a:ln w="38100">
                  <a:solidFill>
                    <a:schemeClr val="tx1">
                      <a:lumMod val="65000"/>
                      <a:lumOff val="35000"/>
                    </a:schemeClr>
                  </a:solidFill>
                  <a:prstDash val="sysDash"/>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7" name="圆角矩形 36">
                  <a:extLst>
                    <a:ext uri="{FF2B5EF4-FFF2-40B4-BE49-F238E27FC236}">
                      <a16:creationId xmlns:a16="http://schemas.microsoft.com/office/drawing/2014/main" id="{D8DFB9A5-1446-59FE-301F-F1DFE447997A}"/>
                    </a:ext>
                  </a:extLst>
                </p:cNvPr>
                <p:cNvSpPr/>
                <p:nvPr/>
              </p:nvSpPr>
              <p:spPr>
                <a:xfrm>
                  <a:off x="8318753" y="4974558"/>
                  <a:ext cx="798115" cy="629393"/>
                </a:xfrm>
                <a:prstGeom prst="roundRect">
                  <a:avLst/>
                </a:prstGeom>
                <a:grpFill/>
                <a:ln w="38100">
                  <a:solidFill>
                    <a:schemeClr val="tx1">
                      <a:lumMod val="65000"/>
                      <a:lumOff val="35000"/>
                    </a:schemeClr>
                  </a:solidFill>
                  <a:prstDash val="sysDash"/>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lvl="0" algn="ctr"/>
                  <a14:m>
                    <m:oMathPara xmlns:m="http://schemas.openxmlformats.org/officeDocument/2006/math">
                      <m:oMathParaPr>
                        <m:jc m:val="centerGroup"/>
                      </m:oMathParaPr>
                      <m:oMath xmlns:m="http://schemas.openxmlformats.org/officeDocument/2006/math">
                        <m:r>
                          <a:rPr kumimoji="1" lang="en-US" altLang="zh-CN" b="1" i="1" smtClean="0">
                            <a:solidFill>
                              <a:sysClr val="windowText" lastClr="000000"/>
                            </a:solidFill>
                            <a:latin typeface="Cambria Math" panose="02040503050406030204" pitchFamily="18" charset="0"/>
                          </a:rPr>
                          <m:t>⟨</m:t>
                        </m:r>
                        <m:acc>
                          <m:accPr>
                            <m:chr m:val="̂"/>
                            <m:ctrlPr>
                              <a:rPr kumimoji="1" lang="en-US" altLang="zh-CN" b="1" i="1" smtClean="0">
                                <a:solidFill>
                                  <a:sysClr val="windowText" lastClr="000000"/>
                                </a:solidFill>
                                <a:latin typeface="Cambria Math" panose="02040503050406030204" pitchFamily="18" charset="0"/>
                              </a:rPr>
                            </m:ctrlPr>
                          </m:accPr>
                          <m:e>
                            <m:sSub>
                              <m:sSubPr>
                                <m:ctrlPr>
                                  <a:rPr kumimoji="1" lang="en-US" altLang="zh-CN" b="1" i="1" smtClean="0">
                                    <a:solidFill>
                                      <a:sysClr val="windowText" lastClr="000000"/>
                                    </a:solidFill>
                                    <a:latin typeface="Cambria Math" panose="02040503050406030204" pitchFamily="18" charset="0"/>
                                  </a:rPr>
                                </m:ctrlPr>
                              </m:sSubPr>
                              <m:e>
                                <m:r>
                                  <a:rPr kumimoji="1" lang="en-US" altLang="zh-CN" b="1" i="1" smtClean="0">
                                    <a:solidFill>
                                      <a:sysClr val="windowText" lastClr="000000"/>
                                    </a:solidFill>
                                    <a:latin typeface="Cambria Math" panose="02040503050406030204" pitchFamily="18" charset="0"/>
                                  </a:rPr>
                                  <m:t>𝑿</m:t>
                                </m:r>
                              </m:e>
                              <m:sub>
                                <m:r>
                                  <a:rPr kumimoji="1" lang="en-US" altLang="zh-CN" b="1" i="1" smtClean="0">
                                    <a:solidFill>
                                      <a:sysClr val="windowText" lastClr="000000"/>
                                    </a:solidFill>
                                    <a:latin typeface="Cambria Math" panose="02040503050406030204" pitchFamily="18" charset="0"/>
                                  </a:rPr>
                                  <m:t>𝑺</m:t>
                                </m:r>
                              </m:sub>
                            </m:sSub>
                          </m:e>
                        </m:acc>
                        <m:r>
                          <a:rPr kumimoji="1" lang="en-US" altLang="zh-CN" b="1" i="1" smtClean="0">
                            <a:solidFill>
                              <a:sysClr val="windowText" lastClr="000000"/>
                            </a:solidFill>
                            <a:latin typeface="Cambria Math" panose="02040503050406030204" pitchFamily="18" charset="0"/>
                          </a:rPr>
                          <m:t>⟩</m:t>
                        </m:r>
                      </m:oMath>
                    </m:oMathPara>
                  </a14:m>
                  <a:endParaRPr kumimoji="1" lang="zh-CN" altLang="en-US" b="1" dirty="0">
                    <a:solidFill>
                      <a:sysClr val="windowText" lastClr="000000"/>
                    </a:solidFill>
                  </a:endParaRPr>
                </a:p>
              </p:txBody>
            </p:sp>
          </mc:Choice>
          <mc:Fallback xmlns="">
            <p:sp>
              <p:nvSpPr>
                <p:cNvPr id="37" name="圆角矩形 36">
                  <a:extLst>
                    <a:ext uri="{FF2B5EF4-FFF2-40B4-BE49-F238E27FC236}">
                      <a16:creationId xmlns:a16="http://schemas.microsoft.com/office/drawing/2014/main" id="{D8DFB9A5-1446-59FE-301F-F1DFE447997A}"/>
                    </a:ext>
                  </a:extLst>
                </p:cNvPr>
                <p:cNvSpPr>
                  <a:spLocks noRot="1" noChangeAspect="1" noMove="1" noResize="1" noEditPoints="1" noAdjustHandles="1" noChangeArrowheads="1" noChangeShapeType="1" noTextEdit="1"/>
                </p:cNvSpPr>
                <p:nvPr/>
              </p:nvSpPr>
              <p:spPr>
                <a:xfrm>
                  <a:off x="8318753" y="4974558"/>
                  <a:ext cx="798115" cy="629393"/>
                </a:xfrm>
                <a:prstGeom prst="roundRect">
                  <a:avLst/>
                </a:prstGeom>
                <a:blipFill>
                  <a:blip r:embed="rId22"/>
                  <a:stretch>
                    <a:fillRect/>
                  </a:stretch>
                </a:blipFill>
                <a:ln w="38100">
                  <a:solidFill>
                    <a:schemeClr val="tx1">
                      <a:lumMod val="65000"/>
                      <a:lumOff val="35000"/>
                    </a:schemeClr>
                  </a:solidFill>
                  <a:prstDash val="sysDash"/>
                </a:ln>
              </p:spPr>
              <p:txBody>
                <a:bodyPr/>
                <a:lstStyle/>
                <a:p>
                  <a:r>
                    <a:rPr lang="zh-CN" altLang="en-US">
                      <a:noFill/>
                    </a:rPr>
                    <a:t> </a:t>
                  </a:r>
                </a:p>
              </p:txBody>
            </p:sp>
          </mc:Fallback>
        </mc:AlternateContent>
      </p:grpSp>
      <p:sp>
        <p:nvSpPr>
          <p:cNvPr id="19" name="文本框 18">
            <a:extLst>
              <a:ext uri="{FF2B5EF4-FFF2-40B4-BE49-F238E27FC236}">
                <a16:creationId xmlns:a16="http://schemas.microsoft.com/office/drawing/2014/main" id="{998196D0-9A9C-5CCE-8DDF-B03D91F3810C}"/>
              </a:ext>
            </a:extLst>
          </p:cNvPr>
          <p:cNvSpPr txBox="1"/>
          <p:nvPr/>
        </p:nvSpPr>
        <p:spPr>
          <a:xfrm>
            <a:off x="5519661" y="6468244"/>
            <a:ext cx="1213602" cy="400110"/>
          </a:xfrm>
          <a:prstGeom prst="rect">
            <a:avLst/>
          </a:prstGeom>
        </p:spPr>
        <p:txBody>
          <a:bodyPr vert="horz" wrap="non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6.3</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grpSp>
        <p:nvGrpSpPr>
          <p:cNvPr id="20" name="组合 19">
            <a:extLst>
              <a:ext uri="{FF2B5EF4-FFF2-40B4-BE49-F238E27FC236}">
                <a16:creationId xmlns:a16="http://schemas.microsoft.com/office/drawing/2014/main" id="{EA6CB6A7-951B-1DA7-5F0A-E4F26A402296}"/>
              </a:ext>
            </a:extLst>
          </p:cNvPr>
          <p:cNvGrpSpPr/>
          <p:nvPr/>
        </p:nvGrpSpPr>
        <p:grpSpPr>
          <a:xfrm>
            <a:off x="1203261" y="5264836"/>
            <a:ext cx="11242772" cy="1103105"/>
            <a:chOff x="1203261" y="4894638"/>
            <a:chExt cx="11242772" cy="1103105"/>
          </a:xfrm>
        </p:grpSpPr>
        <p:sp>
          <p:nvSpPr>
            <p:cNvPr id="27" name="文本框 26">
              <a:extLst>
                <a:ext uri="{FF2B5EF4-FFF2-40B4-BE49-F238E27FC236}">
                  <a16:creationId xmlns:a16="http://schemas.microsoft.com/office/drawing/2014/main" id="{D4416403-6A49-A2D3-247E-610E8B351401}"/>
                </a:ext>
              </a:extLst>
            </p:cNvPr>
            <p:cNvSpPr txBox="1"/>
            <p:nvPr/>
          </p:nvSpPr>
          <p:spPr>
            <a:xfrm>
              <a:off x="1203261" y="5576368"/>
              <a:ext cx="952890"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Hospital</a:t>
              </a:r>
              <a:endParaRPr lang="zh-CN" altLang="en-US" dirty="0">
                <a:solidFill>
                  <a:prstClr val="black"/>
                </a:solidFill>
                <a:ea typeface="等线" panose="02010600030101010101" pitchFamily="2" charset="-122"/>
              </a:endParaRPr>
            </a:p>
          </p:txBody>
        </p:sp>
        <p:pic>
          <p:nvPicPr>
            <p:cNvPr id="28" name="图片 27">
              <a:extLst>
                <a:ext uri="{FF2B5EF4-FFF2-40B4-BE49-F238E27FC236}">
                  <a16:creationId xmlns:a16="http://schemas.microsoft.com/office/drawing/2014/main" id="{079E920E-756A-CF21-9F99-72CC2988A843}"/>
                </a:ext>
              </a:extLst>
            </p:cNvPr>
            <p:cNvPicPr>
              <a:picLocks noChangeAspect="1"/>
            </p:cNvPicPr>
            <p:nvPr/>
          </p:nvPicPr>
          <p:blipFill>
            <a:blip r:embed="rId23"/>
            <a:stretch>
              <a:fillRect/>
            </a:stretch>
          </p:blipFill>
          <p:spPr>
            <a:xfrm>
              <a:off x="1258367" y="4894638"/>
              <a:ext cx="822889" cy="760784"/>
            </a:xfrm>
            <a:prstGeom prst="rect">
              <a:avLst/>
            </a:prstGeom>
          </p:spPr>
        </p:pic>
        <p:sp>
          <p:nvSpPr>
            <p:cNvPr id="29" name="文本框 28">
              <a:extLst>
                <a:ext uri="{FF2B5EF4-FFF2-40B4-BE49-F238E27FC236}">
                  <a16:creationId xmlns:a16="http://schemas.microsoft.com/office/drawing/2014/main" id="{AD80AF52-43AE-1E62-784A-0DDB50ABD1FC}"/>
                </a:ext>
              </a:extLst>
            </p:cNvPr>
            <p:cNvSpPr txBox="1"/>
            <p:nvPr/>
          </p:nvSpPr>
          <p:spPr>
            <a:xfrm>
              <a:off x="10292478" y="5628411"/>
              <a:ext cx="2153555" cy="369332"/>
            </a:xfrm>
            <a:prstGeom prst="rect">
              <a:avLst/>
            </a:prstGeom>
            <a:noFill/>
          </p:spPr>
          <p:txBody>
            <a:bodyPr wrap="square" rtlCol="0">
              <a:spAutoFit/>
            </a:bodyPr>
            <a:lstStyle/>
            <a:p>
              <a:pPr defTabSz="914377"/>
              <a:r>
                <a:rPr lang="en-US" altLang="zh-CN" dirty="0">
                  <a:solidFill>
                    <a:prstClr val="black"/>
                  </a:solidFill>
                  <a:ea typeface="等线" panose="02010600030101010101" pitchFamily="2" charset="-122"/>
                </a:rPr>
                <a:t>Health Insurance</a:t>
              </a:r>
              <a:endParaRPr lang="zh-CN" altLang="en-US" dirty="0">
                <a:solidFill>
                  <a:prstClr val="black"/>
                </a:solidFill>
                <a:ea typeface="等线" panose="02010600030101010101" pitchFamily="2" charset="-122"/>
              </a:endParaRPr>
            </a:p>
          </p:txBody>
        </p:sp>
        <p:pic>
          <p:nvPicPr>
            <p:cNvPr id="32" name="图片 31">
              <a:extLst>
                <a:ext uri="{FF2B5EF4-FFF2-40B4-BE49-F238E27FC236}">
                  <a16:creationId xmlns:a16="http://schemas.microsoft.com/office/drawing/2014/main" id="{E42E22F7-1663-F412-6A13-8BCAD0E901F4}"/>
                </a:ext>
              </a:extLst>
            </p:cNvPr>
            <p:cNvPicPr>
              <a:picLocks noChangeAspect="1"/>
            </p:cNvPicPr>
            <p:nvPr/>
          </p:nvPicPr>
          <p:blipFill>
            <a:blip r:embed="rId24"/>
            <a:stretch>
              <a:fillRect/>
            </a:stretch>
          </p:blipFill>
          <p:spPr>
            <a:xfrm>
              <a:off x="10683743" y="4903912"/>
              <a:ext cx="760784" cy="760784"/>
            </a:xfrm>
            <a:prstGeom prst="rect">
              <a:avLst/>
            </a:prstGeom>
          </p:spPr>
        </p:pic>
      </p:grpSp>
    </p:spTree>
    <p:extLst>
      <p:ext uri="{BB962C8B-B14F-4D97-AF65-F5344CB8AC3E}">
        <p14:creationId xmlns:p14="http://schemas.microsoft.com/office/powerpoint/2010/main" val="12775139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a:xfrm>
            <a:off x="838200" y="365125"/>
            <a:ext cx="10842812" cy="1325563"/>
          </a:xfrm>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2:</a:t>
            </a:r>
            <a:r>
              <a:rPr lang="zh-CN" altLang="en-US" dirty="0"/>
              <a:t> </a:t>
            </a:r>
            <a:r>
              <a:rPr lang="en-US" altLang="zh-CN" dirty="0"/>
              <a:t>Secure Federated</a:t>
            </a:r>
            <a:r>
              <a:rPr lang="zh-CN" altLang="en-US" dirty="0"/>
              <a:t> </a:t>
            </a:r>
            <a:r>
              <a:rPr lang="en-US" altLang="zh-CN" dirty="0"/>
              <a:t>Learning</a:t>
            </a:r>
            <a:endParaRPr lang="zh-CN" altLang="en-US" dirty="0"/>
          </a:p>
        </p:txBody>
      </p:sp>
      <p:sp>
        <p:nvSpPr>
          <p:cNvPr id="12" name="内容占位符 2">
            <a:extLst>
              <a:ext uri="{FF2B5EF4-FFF2-40B4-BE49-F238E27FC236}">
                <a16:creationId xmlns:a16="http://schemas.microsoft.com/office/drawing/2014/main" id="{64590351-1CDA-A742-B3EC-561D36AB9060}"/>
              </a:ext>
            </a:extLst>
          </p:cNvPr>
          <p:cNvSpPr txBox="1">
            <a:spLocks/>
          </p:cNvSpPr>
          <p:nvPr/>
        </p:nvSpPr>
        <p:spPr>
          <a:xfrm>
            <a:off x="782421" y="2054253"/>
            <a:ext cx="9961779" cy="772209"/>
          </a:xfrm>
          <a:prstGeom prst="rect">
            <a:avLst/>
          </a:prstGeom>
        </p:spPr>
        <p:txBody>
          <a:bodyPr vert="horz" lIns="91440" tIns="45720" rIns="91440" bIns="4572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2400" dirty="0"/>
              <a:t>Parties conduct secure</a:t>
            </a:r>
            <a:r>
              <a:rPr kumimoji="1" lang="zh-CN" altLang="en-US" sz="2400" dirty="0"/>
              <a:t> </a:t>
            </a:r>
            <a:r>
              <a:rPr kumimoji="1" lang="en-US" altLang="zh-CN" sz="2400" dirty="0"/>
              <a:t>logistic</a:t>
            </a:r>
            <a:r>
              <a:rPr kumimoji="1" lang="zh-CN" altLang="en-US" sz="2400" dirty="0"/>
              <a:t> </a:t>
            </a:r>
            <a:r>
              <a:rPr kumimoji="1" lang="en-US" altLang="zh-CN" sz="2400" dirty="0"/>
              <a:t>regression to train label prediction model ⟨𝑤⟩</a:t>
            </a:r>
          </a:p>
        </p:txBody>
      </p:sp>
      <p:grpSp>
        <p:nvGrpSpPr>
          <p:cNvPr id="38" name="组合 37">
            <a:extLst>
              <a:ext uri="{FF2B5EF4-FFF2-40B4-BE49-F238E27FC236}">
                <a16:creationId xmlns:a16="http://schemas.microsoft.com/office/drawing/2014/main" id="{157E32C4-7E48-522A-0B8F-DE305D8D525E}"/>
              </a:ext>
            </a:extLst>
          </p:cNvPr>
          <p:cNvGrpSpPr/>
          <p:nvPr/>
        </p:nvGrpSpPr>
        <p:grpSpPr>
          <a:xfrm>
            <a:off x="3726158" y="2834017"/>
            <a:ext cx="6557910" cy="1484384"/>
            <a:chOff x="3460806" y="3519668"/>
            <a:chExt cx="6557910" cy="1484384"/>
          </a:xfrm>
        </p:grpSpPr>
        <p:pic>
          <p:nvPicPr>
            <p:cNvPr id="39" name="图片 38">
              <a:extLst>
                <a:ext uri="{FF2B5EF4-FFF2-40B4-BE49-F238E27FC236}">
                  <a16:creationId xmlns:a16="http://schemas.microsoft.com/office/drawing/2014/main" id="{F831079B-3CD2-D55E-C4D6-6A9E92830775}"/>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1542006">
              <a:off x="5833066" y="4205938"/>
              <a:ext cx="2301247" cy="798114"/>
            </a:xfrm>
            <a:prstGeom prst="rect">
              <a:avLst/>
            </a:prstGeom>
          </p:spPr>
        </p:pic>
        <p:pic>
          <p:nvPicPr>
            <p:cNvPr id="40" name="图片 39">
              <a:extLst>
                <a:ext uri="{FF2B5EF4-FFF2-40B4-BE49-F238E27FC236}">
                  <a16:creationId xmlns:a16="http://schemas.microsoft.com/office/drawing/2014/main" id="{A2C54837-2A52-553E-95C7-4E2A5BD7452F}"/>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19984918">
              <a:off x="3460806" y="4204862"/>
              <a:ext cx="1902016" cy="795600"/>
            </a:xfrm>
            <a:prstGeom prst="rect">
              <a:avLst/>
            </a:prstGeom>
          </p:spPr>
        </p:pic>
        <p:grpSp>
          <p:nvGrpSpPr>
            <p:cNvPr id="41" name="组合 40">
              <a:extLst>
                <a:ext uri="{FF2B5EF4-FFF2-40B4-BE49-F238E27FC236}">
                  <a16:creationId xmlns:a16="http://schemas.microsoft.com/office/drawing/2014/main" id="{AA30CF88-A436-339B-D666-9E5BB6917AA6}"/>
                </a:ext>
              </a:extLst>
            </p:cNvPr>
            <p:cNvGrpSpPr/>
            <p:nvPr/>
          </p:nvGrpSpPr>
          <p:grpSpPr>
            <a:xfrm>
              <a:off x="5204516" y="3519668"/>
              <a:ext cx="1463859" cy="805009"/>
              <a:chOff x="5525148" y="3316536"/>
              <a:chExt cx="1463859" cy="805009"/>
            </a:xfrm>
          </p:grpSpPr>
          <p:pic>
            <p:nvPicPr>
              <p:cNvPr id="43" name="图片 42">
                <a:extLst>
                  <a:ext uri="{FF2B5EF4-FFF2-40B4-BE49-F238E27FC236}">
                    <a16:creationId xmlns:a16="http://schemas.microsoft.com/office/drawing/2014/main" id="{137D9413-39CD-1A46-4283-766235BB85BA}"/>
                  </a:ext>
                </a:extLst>
              </p:cNvPr>
              <p:cNvPicPr>
                <a:picLocks noChangeAspect="1"/>
              </p:cNvPicPr>
              <p:nvPr/>
            </p:nvPicPr>
            <p:blipFill>
              <a:blip r:embed="rId4"/>
              <a:stretch>
                <a:fillRect/>
              </a:stretch>
            </p:blipFill>
            <p:spPr>
              <a:xfrm>
                <a:off x="5532553" y="3316536"/>
                <a:ext cx="824070" cy="798114"/>
              </a:xfrm>
              <a:prstGeom prst="rect">
                <a:avLst/>
              </a:prstGeom>
            </p:spPr>
          </p:pic>
          <mc:AlternateContent xmlns:mc="http://schemas.openxmlformats.org/markup-compatibility/2006">
            <mc:Choice xmlns:a14="http://schemas.microsoft.com/office/drawing/2010/main" Requires="a14">
              <p:sp>
                <p:nvSpPr>
                  <p:cNvPr id="44" name="文本框 43">
                    <a:extLst>
                      <a:ext uri="{FF2B5EF4-FFF2-40B4-BE49-F238E27FC236}">
                        <a16:creationId xmlns:a16="http://schemas.microsoft.com/office/drawing/2014/main" id="{894E3556-517A-9131-C5B8-FCE3A9853456}"/>
                      </a:ext>
                    </a:extLst>
                  </p:cNvPr>
                  <p:cNvSpPr txBox="1"/>
                  <p:nvPr/>
                </p:nvSpPr>
                <p:spPr>
                  <a:xfrm>
                    <a:off x="6364028" y="3505744"/>
                    <a:ext cx="624979"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𝑤</m:t>
                          </m:r>
                          <m:r>
                            <a:rPr kumimoji="1" lang="en-US" altLang="zh-CN" sz="2000" b="0" i="1" smtClean="0">
                              <a:latin typeface="Cambria Math" panose="02040503050406030204" pitchFamily="18" charset="0"/>
                            </a:rPr>
                            <m:t>⟩</m:t>
                          </m:r>
                        </m:oMath>
                      </m:oMathPara>
                    </a14:m>
                    <a:endParaRPr kumimoji="1" lang="zh-CN" altLang="en-US" sz="2000" dirty="0"/>
                  </a:p>
                </p:txBody>
              </p:sp>
            </mc:Choice>
            <mc:Fallback>
              <p:sp>
                <p:nvSpPr>
                  <p:cNvPr id="44" name="文本框 43">
                    <a:extLst>
                      <a:ext uri="{FF2B5EF4-FFF2-40B4-BE49-F238E27FC236}">
                        <a16:creationId xmlns:a16="http://schemas.microsoft.com/office/drawing/2014/main" id="{894E3556-517A-9131-C5B8-FCE3A9853456}"/>
                      </a:ext>
                    </a:extLst>
                  </p:cNvPr>
                  <p:cNvSpPr txBox="1">
                    <a:spLocks noRot="1" noChangeAspect="1" noMove="1" noResize="1" noEditPoints="1" noAdjustHandles="1" noChangeArrowheads="1" noChangeShapeType="1" noTextEdit="1"/>
                  </p:cNvSpPr>
                  <p:nvPr/>
                </p:nvSpPr>
                <p:spPr>
                  <a:xfrm>
                    <a:off x="6364028" y="3505744"/>
                    <a:ext cx="624979" cy="400110"/>
                  </a:xfrm>
                  <a:prstGeom prst="rect">
                    <a:avLst/>
                  </a:prstGeom>
                  <a:blipFill>
                    <a:blip r:embed="rId5"/>
                    <a:stretch>
                      <a:fillRect b="-15625"/>
                    </a:stretch>
                  </a:blipFill>
                </p:spPr>
                <p:txBody>
                  <a:bodyPr/>
                  <a:lstStyle/>
                  <a:p>
                    <a:r>
                      <a:rPr lang="zh-CN" altLang="en-US">
                        <a:noFill/>
                      </a:rPr>
                      <a:t> </a:t>
                    </a:r>
                  </a:p>
                </p:txBody>
              </p:sp>
            </mc:Fallback>
          </mc:AlternateContent>
          <p:pic>
            <p:nvPicPr>
              <p:cNvPr id="45" name="图片 44">
                <a:extLst>
                  <a:ext uri="{FF2B5EF4-FFF2-40B4-BE49-F238E27FC236}">
                    <a16:creationId xmlns:a16="http://schemas.microsoft.com/office/drawing/2014/main" id="{1A34AF37-5D86-BDD5-499B-565A853B4004}"/>
                  </a:ext>
                </a:extLst>
              </p:cNvPr>
              <p:cNvPicPr>
                <a:picLocks noChangeAspect="1"/>
              </p:cNvPicPr>
              <p:nvPr/>
            </p:nvPicPr>
            <p:blipFill>
              <a:blip r:embed="rId6"/>
              <a:stretch>
                <a:fillRect/>
              </a:stretch>
            </p:blipFill>
            <p:spPr>
              <a:xfrm>
                <a:off x="5525148" y="3760093"/>
                <a:ext cx="361452" cy="361452"/>
              </a:xfrm>
              <a:prstGeom prst="rect">
                <a:avLst/>
              </a:prstGeom>
            </p:spPr>
          </p:pic>
        </p:grpSp>
        <p:sp>
          <p:nvSpPr>
            <p:cNvPr id="42" name="文本框 41">
              <a:extLst>
                <a:ext uri="{FF2B5EF4-FFF2-40B4-BE49-F238E27FC236}">
                  <a16:creationId xmlns:a16="http://schemas.microsoft.com/office/drawing/2014/main" id="{A698E122-7060-7D9D-9DD1-C655177E9F50}"/>
                </a:ext>
              </a:extLst>
            </p:cNvPr>
            <p:cNvSpPr txBox="1"/>
            <p:nvPr/>
          </p:nvSpPr>
          <p:spPr>
            <a:xfrm>
              <a:off x="7110291" y="4172812"/>
              <a:ext cx="2908425" cy="400110"/>
            </a:xfrm>
            <a:prstGeom prst="rect">
              <a:avLst/>
            </a:prstGeom>
            <a:noFill/>
          </p:spPr>
          <p:txBody>
            <a:bodyPr wrap="none" rtlCol="0">
              <a:spAutoFit/>
            </a:bodyPr>
            <a:lstStyle/>
            <a:p>
              <a:r>
                <a:rPr kumimoji="1" lang="en-US" altLang="zh-CN" sz="2000" dirty="0"/>
                <a:t>Secure Logistic Regression</a:t>
              </a:r>
              <a:endParaRPr kumimoji="1" lang="zh-CN" altLang="en-US" sz="2000" dirty="0"/>
            </a:p>
          </p:txBody>
        </p:sp>
      </p:grpSp>
      <mc:AlternateContent xmlns:mc="http://schemas.openxmlformats.org/markup-compatibility/2006">
        <mc:Choice xmlns:a14="http://schemas.microsoft.com/office/drawing/2010/main" Requires="a14">
          <p:sp>
            <p:nvSpPr>
              <p:cNvPr id="46" name="圆角矩形 45">
                <a:extLst>
                  <a:ext uri="{FF2B5EF4-FFF2-40B4-BE49-F238E27FC236}">
                    <a16:creationId xmlns:a16="http://schemas.microsoft.com/office/drawing/2014/main" id="{6235C492-0CFB-D1BF-3F24-277DE632D69B}"/>
                  </a:ext>
                </a:extLst>
              </p:cNvPr>
              <p:cNvSpPr/>
              <p:nvPr/>
            </p:nvSpPr>
            <p:spPr>
              <a:xfrm>
                <a:off x="9269003" y="4513762"/>
                <a:ext cx="798115" cy="629393"/>
              </a:xfrm>
              <a:prstGeom prst="roundRect">
                <a:avLst/>
              </a:prstGeom>
              <a:noFill/>
              <a:ln w="28575">
                <a:solidFill>
                  <a:schemeClr val="tx1">
                    <a:lumMod val="65000"/>
                    <a:lumOff val="35000"/>
                  </a:schemeClr>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𝑇</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46" name="圆角矩形 45">
                <a:extLst>
                  <a:ext uri="{FF2B5EF4-FFF2-40B4-BE49-F238E27FC236}">
                    <a16:creationId xmlns:a16="http://schemas.microsoft.com/office/drawing/2014/main" id="{6235C492-0CFB-D1BF-3F24-277DE632D69B}"/>
                  </a:ext>
                </a:extLst>
              </p:cNvPr>
              <p:cNvSpPr>
                <a:spLocks noRot="1" noChangeAspect="1" noMove="1" noResize="1" noEditPoints="1" noAdjustHandles="1" noChangeArrowheads="1" noChangeShapeType="1" noTextEdit="1"/>
              </p:cNvSpPr>
              <p:nvPr/>
            </p:nvSpPr>
            <p:spPr>
              <a:xfrm>
                <a:off x="9269003" y="4513762"/>
                <a:ext cx="798115" cy="629393"/>
              </a:xfrm>
              <a:prstGeom prst="roundRect">
                <a:avLst/>
              </a:prstGeom>
              <a:blipFill>
                <a:blip r:embed="rId7"/>
                <a:stretch>
                  <a:fillRect/>
                </a:stretch>
              </a:blipFill>
              <a:ln w="28575">
                <a:solidFill>
                  <a:schemeClr val="tx1">
                    <a:lumMod val="65000"/>
                    <a:lumOff val="35000"/>
                  </a:schemeClr>
                </a:solidFill>
                <a:prstDash val="solid"/>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7" name="圆角矩形 46">
                <a:extLst>
                  <a:ext uri="{FF2B5EF4-FFF2-40B4-BE49-F238E27FC236}">
                    <a16:creationId xmlns:a16="http://schemas.microsoft.com/office/drawing/2014/main" id="{950A2C36-34B9-9509-831E-D857218B49A8}"/>
                  </a:ext>
                </a:extLst>
              </p:cNvPr>
              <p:cNvSpPr/>
              <p:nvPr/>
            </p:nvSpPr>
            <p:spPr>
              <a:xfrm>
                <a:off x="1864425" y="4554881"/>
                <a:ext cx="477284" cy="629393"/>
              </a:xfrm>
              <a:prstGeom prst="roundRect">
                <a:avLst/>
              </a:prstGeom>
              <a:noFill/>
              <a:ln w="28575">
                <a:solidFill>
                  <a:schemeClr val="tx1">
                    <a:lumMod val="65000"/>
                    <a:lumOff val="3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𝛼</m:t>
                      </m:r>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47" name="圆角矩形 46">
                <a:extLst>
                  <a:ext uri="{FF2B5EF4-FFF2-40B4-BE49-F238E27FC236}">
                    <a16:creationId xmlns:a16="http://schemas.microsoft.com/office/drawing/2014/main" id="{950A2C36-34B9-9509-831E-D857218B49A8}"/>
                  </a:ext>
                </a:extLst>
              </p:cNvPr>
              <p:cNvSpPr>
                <a:spLocks noRot="1" noChangeAspect="1" noMove="1" noResize="1" noEditPoints="1" noAdjustHandles="1" noChangeArrowheads="1" noChangeShapeType="1" noTextEdit="1"/>
              </p:cNvSpPr>
              <p:nvPr/>
            </p:nvSpPr>
            <p:spPr>
              <a:xfrm>
                <a:off x="1864425" y="4554881"/>
                <a:ext cx="477284" cy="629393"/>
              </a:xfrm>
              <a:prstGeom prst="roundRect">
                <a:avLst/>
              </a:prstGeom>
              <a:blipFill>
                <a:blip r:embed="rId8"/>
                <a:stretch>
                  <a:fillRect l="-12195" r="-2439"/>
                </a:stretch>
              </a:blipFill>
              <a:ln w="28575">
                <a:solidFill>
                  <a:schemeClr val="tx1">
                    <a:lumMod val="65000"/>
                    <a:lumOff val="35000"/>
                  </a:schemeClr>
                </a:solidFill>
              </a:ln>
            </p:spPr>
            <p:txBody>
              <a:bodyPr/>
              <a:lstStyle/>
              <a:p>
                <a:r>
                  <a:rPr lang="zh-CN" altLang="en-US">
                    <a:noFill/>
                  </a:rPr>
                  <a:t> </a:t>
                </a:r>
              </a:p>
            </p:txBody>
          </p:sp>
        </mc:Fallback>
      </mc:AlternateContent>
      <p:sp>
        <p:nvSpPr>
          <p:cNvPr id="48" name="圆角矩形 47">
            <a:extLst>
              <a:ext uri="{FF2B5EF4-FFF2-40B4-BE49-F238E27FC236}">
                <a16:creationId xmlns:a16="http://schemas.microsoft.com/office/drawing/2014/main" id="{3520809A-4BA2-D544-CBC1-3BACBA5AE6DF}"/>
              </a:ext>
            </a:extLst>
          </p:cNvPr>
          <p:cNvSpPr/>
          <p:nvPr/>
        </p:nvSpPr>
        <p:spPr>
          <a:xfrm>
            <a:off x="1645716" y="4398242"/>
            <a:ext cx="425141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p:sp>
        <p:nvSpPr>
          <p:cNvPr id="49" name="圆角矩形 48">
            <a:extLst>
              <a:ext uri="{FF2B5EF4-FFF2-40B4-BE49-F238E27FC236}">
                <a16:creationId xmlns:a16="http://schemas.microsoft.com/office/drawing/2014/main" id="{8AF86378-3231-C5BB-EBC7-8F3179C52FCB}"/>
              </a:ext>
            </a:extLst>
          </p:cNvPr>
          <p:cNvSpPr/>
          <p:nvPr/>
        </p:nvSpPr>
        <p:spPr>
          <a:xfrm>
            <a:off x="6646550" y="4385104"/>
            <a:ext cx="4251416" cy="1488590"/>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mc:AlternateContent xmlns:mc="http://schemas.openxmlformats.org/markup-compatibility/2006">
        <mc:Choice xmlns:a14="http://schemas.microsoft.com/office/drawing/2010/main" Requires="a14">
          <p:sp>
            <p:nvSpPr>
              <p:cNvPr id="50" name="圆角矩形 49">
                <a:extLst>
                  <a:ext uri="{FF2B5EF4-FFF2-40B4-BE49-F238E27FC236}">
                    <a16:creationId xmlns:a16="http://schemas.microsoft.com/office/drawing/2014/main" id="{A21736CB-C1E1-9598-1AA5-579B21EA7BB0}"/>
                  </a:ext>
                </a:extLst>
              </p:cNvPr>
              <p:cNvSpPr/>
              <p:nvPr/>
            </p:nvSpPr>
            <p:spPr>
              <a:xfrm>
                <a:off x="7571586" y="4518510"/>
                <a:ext cx="831273" cy="629393"/>
              </a:xfrm>
              <a:prstGeom prst="roundRect">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𝑆𝑇</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0" name="圆角矩形 49">
                <a:extLst>
                  <a:ext uri="{FF2B5EF4-FFF2-40B4-BE49-F238E27FC236}">
                    <a16:creationId xmlns:a16="http://schemas.microsoft.com/office/drawing/2014/main" id="{A21736CB-C1E1-9598-1AA5-579B21EA7BB0}"/>
                  </a:ext>
                </a:extLst>
              </p:cNvPr>
              <p:cNvSpPr>
                <a:spLocks noRot="1" noChangeAspect="1" noMove="1" noResize="1" noEditPoints="1" noAdjustHandles="1" noChangeArrowheads="1" noChangeShapeType="1" noTextEdit="1"/>
              </p:cNvSpPr>
              <p:nvPr/>
            </p:nvSpPr>
            <p:spPr>
              <a:xfrm>
                <a:off x="7571586" y="4518510"/>
                <a:ext cx="831273" cy="629393"/>
              </a:xfrm>
              <a:prstGeom prst="roundRect">
                <a:avLst/>
              </a:prstGeom>
              <a:blipFill>
                <a:blip r:embed="rId9"/>
                <a:stretch>
                  <a:fillRect/>
                </a:stretch>
              </a:blipFill>
              <a:ln w="28575">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1" name="圆角矩形 50">
                <a:extLst>
                  <a:ext uri="{FF2B5EF4-FFF2-40B4-BE49-F238E27FC236}">
                    <a16:creationId xmlns:a16="http://schemas.microsoft.com/office/drawing/2014/main" id="{1226CB61-0934-554B-FB32-637385718F62}"/>
                  </a:ext>
                </a:extLst>
              </p:cNvPr>
              <p:cNvSpPr/>
              <p:nvPr/>
            </p:nvSpPr>
            <p:spPr>
              <a:xfrm>
                <a:off x="2595107" y="4554881"/>
                <a:ext cx="831273" cy="629393"/>
              </a:xfrm>
              <a:prstGeom prst="roundRect">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𝑆𝑇</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1" name="圆角矩形 50">
                <a:extLst>
                  <a:ext uri="{FF2B5EF4-FFF2-40B4-BE49-F238E27FC236}">
                    <a16:creationId xmlns:a16="http://schemas.microsoft.com/office/drawing/2014/main" id="{1226CB61-0934-554B-FB32-637385718F62}"/>
                  </a:ext>
                </a:extLst>
              </p:cNvPr>
              <p:cNvSpPr>
                <a:spLocks noRot="1" noChangeAspect="1" noMove="1" noResize="1" noEditPoints="1" noAdjustHandles="1" noChangeArrowheads="1" noChangeShapeType="1" noTextEdit="1"/>
              </p:cNvSpPr>
              <p:nvPr/>
            </p:nvSpPr>
            <p:spPr>
              <a:xfrm>
                <a:off x="2595107" y="4554881"/>
                <a:ext cx="831273" cy="629393"/>
              </a:xfrm>
              <a:prstGeom prst="roundRect">
                <a:avLst/>
              </a:prstGeom>
              <a:blipFill>
                <a:blip r:embed="rId10"/>
                <a:stretch>
                  <a:fillRect/>
                </a:stretch>
              </a:blipFill>
              <a:ln w="28575">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2" name="圆角矩形 51">
                <a:extLst>
                  <a:ext uri="{FF2B5EF4-FFF2-40B4-BE49-F238E27FC236}">
                    <a16:creationId xmlns:a16="http://schemas.microsoft.com/office/drawing/2014/main" id="{774A5218-9DE3-A332-F46A-B9FE3D397C97}"/>
                  </a:ext>
                </a:extLst>
              </p:cNvPr>
              <p:cNvSpPr/>
              <p:nvPr/>
            </p:nvSpPr>
            <p:spPr>
              <a:xfrm>
                <a:off x="3440644" y="4554883"/>
                <a:ext cx="798115" cy="629393"/>
              </a:xfrm>
              <a:prstGeom prst="roundRect">
                <a:avLst/>
              </a:prstGeom>
              <a:noFill/>
              <a:ln w="28575">
                <a:solidFill>
                  <a:schemeClr val="tx1">
                    <a:lumMod val="65000"/>
                    <a:lumOff val="35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𝑆</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2" name="圆角矩形 51">
                <a:extLst>
                  <a:ext uri="{FF2B5EF4-FFF2-40B4-BE49-F238E27FC236}">
                    <a16:creationId xmlns:a16="http://schemas.microsoft.com/office/drawing/2014/main" id="{774A5218-9DE3-A332-F46A-B9FE3D397C97}"/>
                  </a:ext>
                </a:extLst>
              </p:cNvPr>
              <p:cNvSpPr>
                <a:spLocks noRot="1" noChangeAspect="1" noMove="1" noResize="1" noEditPoints="1" noAdjustHandles="1" noChangeArrowheads="1" noChangeShapeType="1" noTextEdit="1"/>
              </p:cNvSpPr>
              <p:nvPr/>
            </p:nvSpPr>
            <p:spPr>
              <a:xfrm>
                <a:off x="3440644" y="4554883"/>
                <a:ext cx="798115" cy="629393"/>
              </a:xfrm>
              <a:prstGeom prst="roundRect">
                <a:avLst/>
              </a:prstGeom>
              <a:blipFill>
                <a:blip r:embed="rId11"/>
                <a:stretch>
                  <a:fillRect/>
                </a:stretch>
              </a:blipFill>
              <a:ln w="28575">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3" name="圆角矩形 52">
                <a:extLst>
                  <a:ext uri="{FF2B5EF4-FFF2-40B4-BE49-F238E27FC236}">
                    <a16:creationId xmlns:a16="http://schemas.microsoft.com/office/drawing/2014/main" id="{E69A9213-85A0-789D-8C51-1167D810CA8E}"/>
                  </a:ext>
                </a:extLst>
              </p:cNvPr>
              <p:cNvSpPr/>
              <p:nvPr/>
            </p:nvSpPr>
            <p:spPr>
              <a:xfrm>
                <a:off x="4279818" y="4572021"/>
                <a:ext cx="798115" cy="629393"/>
              </a:xfrm>
              <a:prstGeom prst="roundRect">
                <a:avLst/>
              </a:prstGeom>
              <a:noFill/>
              <a:ln w="28575">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acc>
                        <m:accPr>
                          <m:chr m:val="̂"/>
                          <m:ctrlPr>
                            <a:rPr kumimoji="1" lang="en-US" altLang="zh-CN" sz="2000" i="1" smtClean="0">
                              <a:solidFill>
                                <a:sysClr val="windowText" lastClr="000000"/>
                              </a:solidFill>
                              <a:latin typeface="Cambria Math" panose="02040503050406030204" pitchFamily="18" charset="0"/>
                            </a:rPr>
                          </m:ctrlPr>
                        </m:accPr>
                        <m:e>
                          <m:sSub>
                            <m:sSubPr>
                              <m:ctrlPr>
                                <a:rPr kumimoji="1" lang="en-US" altLang="zh-CN" sz="2000" i="1" smtClean="0">
                                  <a:solidFill>
                                    <a:sysClr val="windowText" lastClr="000000"/>
                                  </a:solidFill>
                                  <a:latin typeface="Cambria Math" panose="02040503050406030204" pitchFamily="18" charset="0"/>
                                </a:rPr>
                              </m:ctrlPr>
                            </m:sSubPr>
                            <m:e>
                              <m:r>
                                <a:rPr kumimoji="1" lang="en-US" altLang="zh-CN" sz="2000" i="1">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𝑇</m:t>
                              </m:r>
                            </m:sub>
                          </m:sSub>
                        </m:e>
                      </m:acc>
                      <m:r>
                        <a:rPr kumimoji="1" lang="en-US" altLang="zh-CN" sz="2000" i="1">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3" name="圆角矩形 52">
                <a:extLst>
                  <a:ext uri="{FF2B5EF4-FFF2-40B4-BE49-F238E27FC236}">
                    <a16:creationId xmlns:a16="http://schemas.microsoft.com/office/drawing/2014/main" id="{E69A9213-85A0-789D-8C51-1167D810CA8E}"/>
                  </a:ext>
                </a:extLst>
              </p:cNvPr>
              <p:cNvSpPr>
                <a:spLocks noRot="1" noChangeAspect="1" noMove="1" noResize="1" noEditPoints="1" noAdjustHandles="1" noChangeArrowheads="1" noChangeShapeType="1" noTextEdit="1"/>
              </p:cNvSpPr>
              <p:nvPr/>
            </p:nvSpPr>
            <p:spPr>
              <a:xfrm>
                <a:off x="4279818" y="4572021"/>
                <a:ext cx="798115" cy="629393"/>
              </a:xfrm>
              <a:prstGeom prst="roundRect">
                <a:avLst/>
              </a:prstGeom>
              <a:blipFill>
                <a:blip r:embed="rId12"/>
                <a:stretch>
                  <a:fillRect/>
                </a:stretch>
              </a:blipFill>
              <a:ln w="28575">
                <a:solidFill>
                  <a:schemeClr val="tx1">
                    <a:lumMod val="65000"/>
                    <a:lumOff val="35000"/>
                  </a:schemeClr>
                </a:solidFill>
                <a:prstDash val="sysDash"/>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4" name="圆角矩形 53">
                <a:extLst>
                  <a:ext uri="{FF2B5EF4-FFF2-40B4-BE49-F238E27FC236}">
                    <a16:creationId xmlns:a16="http://schemas.microsoft.com/office/drawing/2014/main" id="{47B4421E-AE80-17E6-0E0D-83E7CAE7B525}"/>
                  </a:ext>
                </a:extLst>
              </p:cNvPr>
              <p:cNvSpPr/>
              <p:nvPr/>
            </p:nvSpPr>
            <p:spPr>
              <a:xfrm>
                <a:off x="8429829" y="4516150"/>
                <a:ext cx="798115" cy="629393"/>
              </a:xfrm>
              <a:prstGeom prst="roundRect">
                <a:avLst/>
              </a:prstGeom>
              <a:noFill/>
              <a:ln w="28575">
                <a:solidFill>
                  <a:schemeClr val="tx1">
                    <a:lumMod val="65000"/>
                    <a:lumOff val="35000"/>
                  </a:schemeClr>
                </a:solidFill>
                <a:prstDash val="sysDash"/>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lvl="0" algn="ctr"/>
                <a14:m>
                  <m:oMathPara xmlns:m="http://schemas.openxmlformats.org/officeDocument/2006/math">
                    <m:oMathParaPr>
                      <m:jc m:val="centerGroup"/>
                    </m:oMathParaPr>
                    <m:oMath xmlns:m="http://schemas.openxmlformats.org/officeDocument/2006/math">
                      <m:r>
                        <a:rPr kumimoji="1" lang="en-US" altLang="zh-CN" sz="2000" b="1" i="1" smtClean="0">
                          <a:solidFill>
                            <a:sysClr val="windowText" lastClr="000000"/>
                          </a:solidFill>
                          <a:latin typeface="Cambria Math" panose="02040503050406030204" pitchFamily="18" charset="0"/>
                        </a:rPr>
                        <m:t>⟨</m:t>
                      </m:r>
                      <m:acc>
                        <m:accPr>
                          <m:chr m:val="̂"/>
                          <m:ctrlPr>
                            <a:rPr kumimoji="1" lang="en-US" altLang="zh-CN" sz="2000" b="1" i="1" smtClean="0">
                              <a:solidFill>
                                <a:sysClr val="windowText" lastClr="000000"/>
                              </a:solidFill>
                              <a:latin typeface="Cambria Math" panose="02040503050406030204" pitchFamily="18" charset="0"/>
                            </a:rPr>
                          </m:ctrlPr>
                        </m:accPr>
                        <m:e>
                          <m:sSub>
                            <m:sSubPr>
                              <m:ctrlPr>
                                <a:rPr kumimoji="1" lang="en-US" altLang="zh-CN" sz="2000" b="1" i="1" smtClean="0">
                                  <a:solidFill>
                                    <a:sysClr val="windowText" lastClr="000000"/>
                                  </a:solidFill>
                                  <a:latin typeface="Cambria Math" panose="02040503050406030204" pitchFamily="18" charset="0"/>
                                </a:rPr>
                              </m:ctrlPr>
                            </m:sSubPr>
                            <m:e>
                              <m:r>
                                <a:rPr kumimoji="1" lang="en-US" altLang="zh-CN" sz="2000" b="1" i="1" smtClean="0">
                                  <a:solidFill>
                                    <a:sysClr val="windowText" lastClr="000000"/>
                                  </a:solidFill>
                                  <a:latin typeface="Cambria Math" panose="02040503050406030204" pitchFamily="18" charset="0"/>
                                </a:rPr>
                                <m:t>𝑿</m:t>
                              </m:r>
                            </m:e>
                            <m:sub>
                              <m:r>
                                <a:rPr kumimoji="1" lang="en-US" altLang="zh-CN" sz="2000" b="1" i="1" smtClean="0">
                                  <a:solidFill>
                                    <a:sysClr val="windowText" lastClr="000000"/>
                                  </a:solidFill>
                                  <a:latin typeface="Cambria Math" panose="02040503050406030204" pitchFamily="18" charset="0"/>
                                </a:rPr>
                                <m:t>𝑺</m:t>
                              </m:r>
                            </m:sub>
                          </m:sSub>
                        </m:e>
                      </m:acc>
                      <m:r>
                        <a:rPr kumimoji="1" lang="en-US" altLang="zh-CN" sz="2000" b="1" i="1" smtClean="0">
                          <a:solidFill>
                            <a:sysClr val="windowText" lastClr="000000"/>
                          </a:solidFill>
                          <a:latin typeface="Cambria Math" panose="02040503050406030204" pitchFamily="18" charset="0"/>
                        </a:rPr>
                        <m:t>⟩</m:t>
                      </m:r>
                    </m:oMath>
                  </m:oMathPara>
                </a14:m>
                <a:endParaRPr kumimoji="1" lang="zh-CN" altLang="en-US" sz="2000" b="1" dirty="0">
                  <a:solidFill>
                    <a:sysClr val="windowText" lastClr="000000"/>
                  </a:solidFill>
                </a:endParaRPr>
              </a:p>
            </p:txBody>
          </p:sp>
        </mc:Choice>
        <mc:Fallback>
          <p:sp>
            <p:nvSpPr>
              <p:cNvPr id="54" name="圆角矩形 53">
                <a:extLst>
                  <a:ext uri="{FF2B5EF4-FFF2-40B4-BE49-F238E27FC236}">
                    <a16:creationId xmlns:a16="http://schemas.microsoft.com/office/drawing/2014/main" id="{47B4421E-AE80-17E6-0E0D-83E7CAE7B525}"/>
                  </a:ext>
                </a:extLst>
              </p:cNvPr>
              <p:cNvSpPr>
                <a:spLocks noRot="1" noChangeAspect="1" noMove="1" noResize="1" noEditPoints="1" noAdjustHandles="1" noChangeArrowheads="1" noChangeShapeType="1" noTextEdit="1"/>
              </p:cNvSpPr>
              <p:nvPr/>
            </p:nvSpPr>
            <p:spPr>
              <a:xfrm>
                <a:off x="8429829" y="4516150"/>
                <a:ext cx="798115" cy="629393"/>
              </a:xfrm>
              <a:prstGeom prst="roundRect">
                <a:avLst/>
              </a:prstGeom>
              <a:blipFill>
                <a:blip r:embed="rId13"/>
                <a:stretch>
                  <a:fillRect/>
                </a:stretch>
              </a:blipFill>
              <a:ln w="28575">
                <a:solidFill>
                  <a:schemeClr val="tx1">
                    <a:lumMod val="65000"/>
                    <a:lumOff val="35000"/>
                  </a:schemeClr>
                </a:solidFill>
                <a:prstDash val="sysDash"/>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5" name="圆角矩形 54">
                <a:extLst>
                  <a:ext uri="{FF2B5EF4-FFF2-40B4-BE49-F238E27FC236}">
                    <a16:creationId xmlns:a16="http://schemas.microsoft.com/office/drawing/2014/main" id="{CB69DF15-4E88-4AB4-7377-9C7E6F46E7FD}"/>
                  </a:ext>
                </a:extLst>
              </p:cNvPr>
              <p:cNvSpPr/>
              <p:nvPr/>
            </p:nvSpPr>
            <p:spPr>
              <a:xfrm>
                <a:off x="10348142" y="4500006"/>
                <a:ext cx="498695" cy="629393"/>
              </a:xfrm>
              <a:prstGeom prst="roundRect">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𝑌</m:t>
                      </m:r>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5" name="圆角矩形 54">
                <a:extLst>
                  <a:ext uri="{FF2B5EF4-FFF2-40B4-BE49-F238E27FC236}">
                    <a16:creationId xmlns:a16="http://schemas.microsoft.com/office/drawing/2014/main" id="{CB69DF15-4E88-4AB4-7377-9C7E6F46E7FD}"/>
                  </a:ext>
                </a:extLst>
              </p:cNvPr>
              <p:cNvSpPr>
                <a:spLocks noRot="1" noChangeAspect="1" noMove="1" noResize="1" noEditPoints="1" noAdjustHandles="1" noChangeArrowheads="1" noChangeShapeType="1" noTextEdit="1"/>
              </p:cNvSpPr>
              <p:nvPr/>
            </p:nvSpPr>
            <p:spPr>
              <a:xfrm>
                <a:off x="10348142" y="4500006"/>
                <a:ext cx="498695" cy="629393"/>
              </a:xfrm>
              <a:prstGeom prst="roundRect">
                <a:avLst/>
              </a:prstGeom>
              <a:blipFill>
                <a:blip r:embed="rId14"/>
                <a:stretch>
                  <a:fillRect l="-11905"/>
                </a:stretch>
              </a:blipFill>
              <a:ln w="28575">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6" name="圆角矩形 55">
                <a:extLst>
                  <a:ext uri="{FF2B5EF4-FFF2-40B4-BE49-F238E27FC236}">
                    <a16:creationId xmlns:a16="http://schemas.microsoft.com/office/drawing/2014/main" id="{3844491D-9F48-EFDA-7E12-C96561B31478}"/>
                  </a:ext>
                </a:extLst>
              </p:cNvPr>
              <p:cNvSpPr/>
              <p:nvPr/>
            </p:nvSpPr>
            <p:spPr>
              <a:xfrm>
                <a:off x="5347045" y="4554880"/>
                <a:ext cx="498695" cy="629393"/>
              </a:xfrm>
              <a:prstGeom prst="roundRect">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𝑌</m:t>
                      </m:r>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56" name="圆角矩形 55">
                <a:extLst>
                  <a:ext uri="{FF2B5EF4-FFF2-40B4-BE49-F238E27FC236}">
                    <a16:creationId xmlns:a16="http://schemas.microsoft.com/office/drawing/2014/main" id="{3844491D-9F48-EFDA-7E12-C96561B31478}"/>
                  </a:ext>
                </a:extLst>
              </p:cNvPr>
              <p:cNvSpPr>
                <a:spLocks noRot="1" noChangeAspect="1" noMove="1" noResize="1" noEditPoints="1" noAdjustHandles="1" noChangeArrowheads="1" noChangeShapeType="1" noTextEdit="1"/>
              </p:cNvSpPr>
              <p:nvPr/>
            </p:nvSpPr>
            <p:spPr>
              <a:xfrm>
                <a:off x="5347045" y="4554880"/>
                <a:ext cx="498695" cy="629393"/>
              </a:xfrm>
              <a:prstGeom prst="roundRect">
                <a:avLst/>
              </a:prstGeom>
              <a:blipFill>
                <a:blip r:embed="rId15"/>
                <a:stretch>
                  <a:fillRect l="-11905"/>
                </a:stretch>
              </a:blipFill>
              <a:ln w="28575">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7" name="文本框 56">
                <a:extLst>
                  <a:ext uri="{FF2B5EF4-FFF2-40B4-BE49-F238E27FC236}">
                    <a16:creationId xmlns:a16="http://schemas.microsoft.com/office/drawing/2014/main" id="{DFB0B99A-5F53-499A-EAEF-6C90D7DACE92}"/>
                  </a:ext>
                </a:extLst>
              </p:cNvPr>
              <p:cNvSpPr txBox="1"/>
              <p:nvPr/>
            </p:nvSpPr>
            <p:spPr>
              <a:xfrm>
                <a:off x="8035766" y="5327094"/>
                <a:ext cx="1646926" cy="400110"/>
              </a:xfrm>
              <a:prstGeom prst="rect">
                <a:avLst/>
              </a:prstGeom>
              <a:noFill/>
              <a:ln>
                <a:noFill/>
              </a:ln>
            </p:spPr>
            <p:txBody>
              <a:bodyPr wrap="none" rtlCol="0">
                <a:spAutoFit/>
              </a:bodyPr>
              <a:lstStyle/>
              <a:p>
                <a:r>
                  <a:rPr kumimoji="1" lang="en-US" altLang="zh-CN" sz="2000" dirty="0">
                    <a:solidFill>
                      <a:sysClr val="windowText" lastClr="000000"/>
                    </a:solidFill>
                  </a:rPr>
                  <a:t>Target Party </a:t>
                </a:r>
                <a14:m>
                  <m:oMath xmlns:m="http://schemas.openxmlformats.org/officeDocument/2006/math">
                    <m:r>
                      <a:rPr kumimoji="1" lang="en-US" altLang="zh-CN" sz="2000" b="0" i="1" smtClean="0">
                        <a:solidFill>
                          <a:sysClr val="windowText" lastClr="000000"/>
                        </a:solidFill>
                        <a:latin typeface="Cambria Math" panose="02040503050406030204" pitchFamily="18" charset="0"/>
                      </a:rPr>
                      <m:t>𝑇</m:t>
                    </m:r>
                  </m:oMath>
                </a14:m>
                <a:endParaRPr kumimoji="1" lang="en-US" altLang="zh-CN" sz="2000" b="0" dirty="0">
                  <a:solidFill>
                    <a:sysClr val="windowText" lastClr="000000"/>
                  </a:solidFill>
                </a:endParaRPr>
              </a:p>
            </p:txBody>
          </p:sp>
        </mc:Choice>
        <mc:Fallback>
          <p:sp>
            <p:nvSpPr>
              <p:cNvPr id="57" name="文本框 56">
                <a:extLst>
                  <a:ext uri="{FF2B5EF4-FFF2-40B4-BE49-F238E27FC236}">
                    <a16:creationId xmlns:a16="http://schemas.microsoft.com/office/drawing/2014/main" id="{DFB0B99A-5F53-499A-EAEF-6C90D7DACE92}"/>
                  </a:ext>
                </a:extLst>
              </p:cNvPr>
              <p:cNvSpPr txBox="1">
                <a:spLocks noRot="1" noChangeAspect="1" noMove="1" noResize="1" noEditPoints="1" noAdjustHandles="1" noChangeArrowheads="1" noChangeShapeType="1" noTextEdit="1"/>
              </p:cNvSpPr>
              <p:nvPr/>
            </p:nvSpPr>
            <p:spPr>
              <a:xfrm>
                <a:off x="8035766" y="5327094"/>
                <a:ext cx="1646926" cy="400110"/>
              </a:xfrm>
              <a:prstGeom prst="rect">
                <a:avLst/>
              </a:prstGeom>
              <a:blipFill>
                <a:blip r:embed="rId16"/>
                <a:stretch>
                  <a:fillRect l="-3817" t="-9091" b="-24242"/>
                </a:stretch>
              </a:blipFill>
              <a:ln>
                <a:no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8" name="文本框 57">
                <a:extLst>
                  <a:ext uri="{FF2B5EF4-FFF2-40B4-BE49-F238E27FC236}">
                    <a16:creationId xmlns:a16="http://schemas.microsoft.com/office/drawing/2014/main" id="{EFC87274-3658-70E0-719F-ECE8E109F627}"/>
                  </a:ext>
                </a:extLst>
              </p:cNvPr>
              <p:cNvSpPr txBox="1"/>
              <p:nvPr/>
            </p:nvSpPr>
            <p:spPr>
              <a:xfrm>
                <a:off x="2964056" y="5327094"/>
                <a:ext cx="1695208" cy="400110"/>
              </a:xfrm>
              <a:prstGeom prst="rect">
                <a:avLst/>
              </a:prstGeom>
              <a:noFill/>
              <a:ln>
                <a:noFill/>
              </a:ln>
            </p:spPr>
            <p:txBody>
              <a:bodyPr wrap="none" rtlCol="0">
                <a:spAutoFit/>
              </a:bodyPr>
              <a:lstStyle/>
              <a:p>
                <a:r>
                  <a:rPr kumimoji="1" lang="en-US" altLang="zh-CN" sz="2000" dirty="0">
                    <a:solidFill>
                      <a:sysClr val="windowText" lastClr="000000"/>
                    </a:solidFill>
                  </a:rPr>
                  <a:t>Source Party </a:t>
                </a:r>
                <a14:m>
                  <m:oMath xmlns:m="http://schemas.openxmlformats.org/officeDocument/2006/math">
                    <m:r>
                      <a:rPr kumimoji="1" lang="en-US" altLang="zh-CN" sz="2000" b="0" i="1" smtClean="0">
                        <a:solidFill>
                          <a:sysClr val="windowText" lastClr="000000"/>
                        </a:solidFill>
                        <a:latin typeface="Cambria Math" panose="02040503050406030204" pitchFamily="18" charset="0"/>
                      </a:rPr>
                      <m:t>𝑆</m:t>
                    </m:r>
                  </m:oMath>
                </a14:m>
                <a:endParaRPr kumimoji="1" lang="zh-CN" altLang="en-US" sz="2000" dirty="0">
                  <a:solidFill>
                    <a:sysClr val="windowText" lastClr="000000"/>
                  </a:solidFill>
                </a:endParaRPr>
              </a:p>
            </p:txBody>
          </p:sp>
        </mc:Choice>
        <mc:Fallback>
          <p:sp>
            <p:nvSpPr>
              <p:cNvPr id="58" name="文本框 57">
                <a:extLst>
                  <a:ext uri="{FF2B5EF4-FFF2-40B4-BE49-F238E27FC236}">
                    <a16:creationId xmlns:a16="http://schemas.microsoft.com/office/drawing/2014/main" id="{EFC87274-3658-70E0-719F-ECE8E109F627}"/>
                  </a:ext>
                </a:extLst>
              </p:cNvPr>
              <p:cNvSpPr txBox="1">
                <a:spLocks noRot="1" noChangeAspect="1" noMove="1" noResize="1" noEditPoints="1" noAdjustHandles="1" noChangeArrowheads="1" noChangeShapeType="1" noTextEdit="1"/>
              </p:cNvSpPr>
              <p:nvPr/>
            </p:nvSpPr>
            <p:spPr>
              <a:xfrm>
                <a:off x="2964056" y="5327094"/>
                <a:ext cx="1695208" cy="400110"/>
              </a:xfrm>
              <a:prstGeom prst="rect">
                <a:avLst/>
              </a:prstGeom>
              <a:blipFill>
                <a:blip r:embed="rId17"/>
                <a:stretch>
                  <a:fillRect l="-3731" t="-9091" b="-24242"/>
                </a:stretch>
              </a:blipFill>
              <a:ln>
                <a:noFill/>
              </a:ln>
            </p:spPr>
            <p:txBody>
              <a:bodyPr/>
              <a:lstStyle/>
              <a:p>
                <a:r>
                  <a:rPr lang="zh-CN" altLang="en-US">
                    <a:noFill/>
                  </a:rPr>
                  <a:t> </a:t>
                </a:r>
              </a:p>
            </p:txBody>
          </p:sp>
        </mc:Fallback>
      </mc:AlternateContent>
      <p:sp>
        <p:nvSpPr>
          <p:cNvPr id="2" name="文本框 1">
            <a:extLst>
              <a:ext uri="{FF2B5EF4-FFF2-40B4-BE49-F238E27FC236}">
                <a16:creationId xmlns:a16="http://schemas.microsoft.com/office/drawing/2014/main" id="{0FA9AB61-2F29-A8A4-7980-A375127B5B7D}"/>
              </a:ext>
            </a:extLst>
          </p:cNvPr>
          <p:cNvSpPr txBox="1"/>
          <p:nvPr/>
        </p:nvSpPr>
        <p:spPr>
          <a:xfrm>
            <a:off x="5519661" y="6266509"/>
            <a:ext cx="1213602" cy="400110"/>
          </a:xfrm>
          <a:prstGeom prst="rect">
            <a:avLst/>
          </a:prstGeom>
        </p:spPr>
        <p:txBody>
          <a:bodyPr vert="horz" wrap="non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6.4</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grpSp>
        <p:nvGrpSpPr>
          <p:cNvPr id="3" name="组合 2">
            <a:extLst>
              <a:ext uri="{FF2B5EF4-FFF2-40B4-BE49-F238E27FC236}">
                <a16:creationId xmlns:a16="http://schemas.microsoft.com/office/drawing/2014/main" id="{00AB3AAE-6EDD-A2ED-4F52-DA12169D7C3D}"/>
              </a:ext>
            </a:extLst>
          </p:cNvPr>
          <p:cNvGrpSpPr/>
          <p:nvPr/>
        </p:nvGrpSpPr>
        <p:grpSpPr>
          <a:xfrm>
            <a:off x="554066" y="4572021"/>
            <a:ext cx="11703425" cy="1407115"/>
            <a:chOff x="554066" y="4572021"/>
            <a:chExt cx="11703425" cy="1407115"/>
          </a:xfrm>
        </p:grpSpPr>
        <p:sp>
          <p:nvSpPr>
            <p:cNvPr id="4" name="文本框 3">
              <a:extLst>
                <a:ext uri="{FF2B5EF4-FFF2-40B4-BE49-F238E27FC236}">
                  <a16:creationId xmlns:a16="http://schemas.microsoft.com/office/drawing/2014/main" id="{07EEA3A6-3A4A-F6C8-CC48-F51A191BFAEE}"/>
                </a:ext>
              </a:extLst>
            </p:cNvPr>
            <p:cNvSpPr txBox="1"/>
            <p:nvPr/>
          </p:nvSpPr>
          <p:spPr>
            <a:xfrm>
              <a:off x="554066" y="5576368"/>
              <a:ext cx="952890" cy="369332"/>
            </a:xfrm>
            <a:prstGeom prst="rect">
              <a:avLst/>
            </a:prstGeom>
            <a:noFill/>
          </p:spPr>
          <p:txBody>
            <a:bodyPr wrap="none" rtlCol="0">
              <a:spAutoFit/>
            </a:bodyPr>
            <a:lstStyle/>
            <a:p>
              <a:pPr defTabSz="914377"/>
              <a:r>
                <a:rPr lang="en-US" altLang="zh-CN" dirty="0">
                  <a:solidFill>
                    <a:prstClr val="black"/>
                  </a:solidFill>
                  <a:ea typeface="等线" panose="02010600030101010101" pitchFamily="2" charset="-122"/>
                </a:rPr>
                <a:t>Hospital</a:t>
              </a:r>
              <a:endParaRPr lang="zh-CN" altLang="en-US" dirty="0">
                <a:solidFill>
                  <a:prstClr val="black"/>
                </a:solidFill>
                <a:ea typeface="等线" panose="02010600030101010101" pitchFamily="2" charset="-122"/>
              </a:endParaRPr>
            </a:p>
          </p:txBody>
        </p:sp>
        <p:pic>
          <p:nvPicPr>
            <p:cNvPr id="5" name="图片 4">
              <a:extLst>
                <a:ext uri="{FF2B5EF4-FFF2-40B4-BE49-F238E27FC236}">
                  <a16:creationId xmlns:a16="http://schemas.microsoft.com/office/drawing/2014/main" id="{0F74DB40-BCC2-AA1D-C987-C40CAA13A5A7}"/>
                </a:ext>
              </a:extLst>
            </p:cNvPr>
            <p:cNvPicPr>
              <a:picLocks noChangeAspect="1"/>
            </p:cNvPicPr>
            <p:nvPr/>
          </p:nvPicPr>
          <p:blipFill>
            <a:blip r:embed="rId18"/>
            <a:stretch>
              <a:fillRect/>
            </a:stretch>
          </p:blipFill>
          <p:spPr>
            <a:xfrm>
              <a:off x="609172" y="4894638"/>
              <a:ext cx="822889" cy="760784"/>
            </a:xfrm>
            <a:prstGeom prst="rect">
              <a:avLst/>
            </a:prstGeom>
          </p:spPr>
        </p:pic>
        <p:sp>
          <p:nvSpPr>
            <p:cNvPr id="6" name="文本框 5">
              <a:extLst>
                <a:ext uri="{FF2B5EF4-FFF2-40B4-BE49-F238E27FC236}">
                  <a16:creationId xmlns:a16="http://schemas.microsoft.com/office/drawing/2014/main" id="{065463A2-A33D-CB67-9DBC-72E86E678A84}"/>
                </a:ext>
              </a:extLst>
            </p:cNvPr>
            <p:cNvSpPr txBox="1"/>
            <p:nvPr/>
          </p:nvSpPr>
          <p:spPr>
            <a:xfrm>
              <a:off x="10912328" y="5332805"/>
              <a:ext cx="1345163" cy="646331"/>
            </a:xfrm>
            <a:prstGeom prst="rect">
              <a:avLst/>
            </a:prstGeom>
            <a:noFill/>
          </p:spPr>
          <p:txBody>
            <a:bodyPr wrap="square" rtlCol="0">
              <a:spAutoFit/>
            </a:bodyPr>
            <a:lstStyle/>
            <a:p>
              <a:pPr algn="ctr" defTabSz="914377"/>
              <a:r>
                <a:rPr lang="en-US" altLang="zh-CN" dirty="0">
                  <a:solidFill>
                    <a:prstClr val="black"/>
                  </a:solidFill>
                  <a:ea typeface="等线" panose="02010600030101010101" pitchFamily="2" charset="-122"/>
                </a:rPr>
                <a:t>Health </a:t>
              </a:r>
            </a:p>
            <a:p>
              <a:pPr algn="ctr" defTabSz="914377"/>
              <a:r>
                <a:rPr lang="en-US" altLang="zh-CN" dirty="0">
                  <a:solidFill>
                    <a:prstClr val="black"/>
                  </a:solidFill>
                  <a:ea typeface="等线" panose="02010600030101010101" pitchFamily="2" charset="-122"/>
                </a:rPr>
                <a:t>Insurance</a:t>
              </a:r>
              <a:endParaRPr lang="zh-CN" altLang="en-US" dirty="0">
                <a:solidFill>
                  <a:prstClr val="black"/>
                </a:solidFill>
                <a:ea typeface="等线" panose="02010600030101010101" pitchFamily="2" charset="-122"/>
              </a:endParaRPr>
            </a:p>
          </p:txBody>
        </p:sp>
        <p:pic>
          <p:nvPicPr>
            <p:cNvPr id="8" name="图片 7">
              <a:extLst>
                <a:ext uri="{FF2B5EF4-FFF2-40B4-BE49-F238E27FC236}">
                  <a16:creationId xmlns:a16="http://schemas.microsoft.com/office/drawing/2014/main" id="{E6E92973-8B17-E635-3375-AB9A35F899C0}"/>
                </a:ext>
              </a:extLst>
            </p:cNvPr>
            <p:cNvPicPr>
              <a:picLocks noChangeAspect="1"/>
            </p:cNvPicPr>
            <p:nvPr/>
          </p:nvPicPr>
          <p:blipFill>
            <a:blip r:embed="rId19"/>
            <a:stretch>
              <a:fillRect/>
            </a:stretch>
          </p:blipFill>
          <p:spPr>
            <a:xfrm>
              <a:off x="11142000" y="4572021"/>
              <a:ext cx="760784" cy="760784"/>
            </a:xfrm>
            <a:prstGeom prst="rect">
              <a:avLst/>
            </a:prstGeom>
          </p:spPr>
        </p:pic>
      </p:grpSp>
    </p:spTree>
    <p:extLst>
      <p:ext uri="{BB962C8B-B14F-4D97-AF65-F5344CB8AC3E}">
        <p14:creationId xmlns:p14="http://schemas.microsoft.com/office/powerpoint/2010/main" val="30760074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3:</a:t>
            </a:r>
            <a:r>
              <a:rPr lang="zh-CN" altLang="en-US" dirty="0"/>
              <a:t> </a:t>
            </a:r>
            <a:r>
              <a:rPr lang="en-US" altLang="zh-CN" dirty="0"/>
              <a:t>Secure Model</a:t>
            </a:r>
            <a:r>
              <a:rPr lang="zh-CN" altLang="en-US" dirty="0"/>
              <a:t> </a:t>
            </a:r>
            <a:r>
              <a:rPr lang="en-US" altLang="zh-CN" dirty="0"/>
              <a:t>Integration</a:t>
            </a:r>
            <a:endParaRPr lang="zh-CN" altLang="en-US" dirty="0"/>
          </a:p>
        </p:txBody>
      </p:sp>
      <p:grpSp>
        <p:nvGrpSpPr>
          <p:cNvPr id="6" name="组合 5">
            <a:extLst>
              <a:ext uri="{FF2B5EF4-FFF2-40B4-BE49-F238E27FC236}">
                <a16:creationId xmlns:a16="http://schemas.microsoft.com/office/drawing/2014/main" id="{86175376-63DC-64C1-1AF9-303F0F1B1C88}"/>
              </a:ext>
            </a:extLst>
          </p:cNvPr>
          <p:cNvGrpSpPr/>
          <p:nvPr/>
        </p:nvGrpSpPr>
        <p:grpSpPr>
          <a:xfrm>
            <a:off x="831859" y="2799833"/>
            <a:ext cx="8343564" cy="3502890"/>
            <a:chOff x="1096620" y="2799833"/>
            <a:chExt cx="8343564" cy="3502890"/>
          </a:xfrm>
        </p:grpSpPr>
        <p:grpSp>
          <p:nvGrpSpPr>
            <p:cNvPr id="8" name="组合 7">
              <a:extLst>
                <a:ext uri="{FF2B5EF4-FFF2-40B4-BE49-F238E27FC236}">
                  <a16:creationId xmlns:a16="http://schemas.microsoft.com/office/drawing/2014/main" id="{76C906AA-0500-BC24-524C-DCD9963FED92}"/>
                </a:ext>
              </a:extLst>
            </p:cNvPr>
            <p:cNvGrpSpPr/>
            <p:nvPr/>
          </p:nvGrpSpPr>
          <p:grpSpPr>
            <a:xfrm>
              <a:off x="1096620" y="2799833"/>
              <a:ext cx="8343564" cy="3489461"/>
              <a:chOff x="-1681326" y="3190127"/>
              <a:chExt cx="8343564" cy="3489461"/>
            </a:xfrm>
          </p:grpSpPr>
          <mc:AlternateContent xmlns:mc="http://schemas.openxmlformats.org/markup-compatibility/2006">
            <mc:Choice xmlns:a14="http://schemas.microsoft.com/office/drawing/2010/main" Requires="a14">
              <p:sp>
                <p:nvSpPr>
                  <p:cNvPr id="10" name="圆角矩形 9">
                    <a:extLst>
                      <a:ext uri="{FF2B5EF4-FFF2-40B4-BE49-F238E27FC236}">
                        <a16:creationId xmlns:a16="http://schemas.microsoft.com/office/drawing/2014/main" id="{B7FD5589-1CD5-C89E-1716-34E47313B3D6}"/>
                      </a:ext>
                    </a:extLst>
                  </p:cNvPr>
                  <p:cNvSpPr/>
                  <p:nvPr/>
                </p:nvSpPr>
                <p:spPr>
                  <a:xfrm>
                    <a:off x="4613168" y="4595930"/>
                    <a:ext cx="798115" cy="629393"/>
                  </a:xfrm>
                  <a:prstGeom prst="roundRect">
                    <a:avLst/>
                  </a:prstGeom>
                  <a:noFill/>
                  <a:ln w="38100">
                    <a:solidFill>
                      <a:schemeClr val="tx1">
                        <a:lumMod val="65000"/>
                        <a:lumOff val="35000"/>
                      </a:schemeClr>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m:t>
                              </m:r>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𝑇</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10" name="圆角矩形 9">
                    <a:extLst>
                      <a:ext uri="{FF2B5EF4-FFF2-40B4-BE49-F238E27FC236}">
                        <a16:creationId xmlns:a16="http://schemas.microsoft.com/office/drawing/2014/main" id="{B7FD5589-1CD5-C89E-1716-34E47313B3D6}"/>
                      </a:ext>
                    </a:extLst>
                  </p:cNvPr>
                  <p:cNvSpPr>
                    <a:spLocks noRot="1" noChangeAspect="1" noMove="1" noResize="1" noEditPoints="1" noAdjustHandles="1" noChangeArrowheads="1" noChangeShapeType="1" noTextEdit="1"/>
                  </p:cNvSpPr>
                  <p:nvPr/>
                </p:nvSpPr>
                <p:spPr>
                  <a:xfrm>
                    <a:off x="4613168" y="4595930"/>
                    <a:ext cx="798115" cy="629393"/>
                  </a:xfrm>
                  <a:prstGeom prst="roundRect">
                    <a:avLst/>
                  </a:prstGeom>
                  <a:blipFill>
                    <a:blip r:embed="rId3"/>
                    <a:stretch>
                      <a:fillRect/>
                    </a:stretch>
                  </a:blipFill>
                  <a:ln w="38100">
                    <a:solidFill>
                      <a:schemeClr val="tx1">
                        <a:lumMod val="65000"/>
                        <a:lumOff val="35000"/>
                      </a:schemeClr>
                    </a:solidFill>
                    <a:prstDash val="solid"/>
                  </a:ln>
                </p:spPr>
                <p:txBody>
                  <a:bodyPr/>
                  <a:lstStyle/>
                  <a:p>
                    <a:r>
                      <a:rPr lang="zh-CN" altLang="en-US">
                        <a:noFill/>
                      </a:rPr>
                      <a:t> </a:t>
                    </a:r>
                  </a:p>
                </p:txBody>
              </p:sp>
            </mc:Fallback>
          </mc:AlternateContent>
          <p:sp>
            <p:nvSpPr>
              <p:cNvPr id="11" name="文本框 10">
                <a:extLst>
                  <a:ext uri="{FF2B5EF4-FFF2-40B4-BE49-F238E27FC236}">
                    <a16:creationId xmlns:a16="http://schemas.microsoft.com/office/drawing/2014/main" id="{81D461C5-EC19-1343-8867-775902AE516E}"/>
                  </a:ext>
                </a:extLst>
              </p:cNvPr>
              <p:cNvSpPr txBox="1"/>
              <p:nvPr/>
            </p:nvSpPr>
            <p:spPr>
              <a:xfrm>
                <a:off x="-1681326" y="3454312"/>
                <a:ext cx="4501553" cy="461665"/>
              </a:xfrm>
              <a:prstGeom prst="rect">
                <a:avLst/>
              </a:prstGeom>
              <a:noFill/>
            </p:spPr>
            <p:txBody>
              <a:bodyPr wrap="none" rtlCol="0">
                <a:spAutoFit/>
              </a:bodyPr>
              <a:lstStyle/>
              <a:p>
                <a:r>
                  <a:rPr kumimoji="1" lang="en-US" altLang="zh-CN" sz="2400" dirty="0"/>
                  <a:t>Target party T</a:t>
                </a:r>
                <a:r>
                  <a:rPr kumimoji="1" lang="zh-CN" altLang="en-US" sz="2400" dirty="0"/>
                  <a:t> </a:t>
                </a:r>
                <a:r>
                  <a:rPr kumimoji="1" lang="en-US" altLang="zh-CN" sz="2400" dirty="0"/>
                  <a:t>inference process:</a:t>
                </a:r>
                <a:endParaRPr kumimoji="1" lang="zh-CN" altLang="en-US" sz="2400" dirty="0"/>
              </a:p>
            </p:txBody>
          </p:sp>
          <mc:AlternateContent xmlns:mc="http://schemas.openxmlformats.org/markup-compatibility/2006">
            <mc:Choice xmlns:a14="http://schemas.microsoft.com/office/drawing/2010/main" Requires="a14">
              <p:sp>
                <p:nvSpPr>
                  <p:cNvPr id="13" name="圆角矩形 12">
                    <a:extLst>
                      <a:ext uri="{FF2B5EF4-FFF2-40B4-BE49-F238E27FC236}">
                        <a16:creationId xmlns:a16="http://schemas.microsoft.com/office/drawing/2014/main" id="{0F01DC4B-FE08-4166-AAFE-24F060E96B7F}"/>
                      </a:ext>
                    </a:extLst>
                  </p:cNvPr>
                  <p:cNvSpPr/>
                  <p:nvPr/>
                </p:nvSpPr>
                <p:spPr>
                  <a:xfrm>
                    <a:off x="2701997" y="4600678"/>
                    <a:ext cx="831273" cy="629393"/>
                  </a:xfrm>
                  <a:prstGeom prst="round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0" i="1" smtClean="0">
                              <a:solidFill>
                                <a:sysClr val="windowText" lastClr="000000"/>
                              </a:solidFill>
                              <a:latin typeface="Cambria Math" panose="02040503050406030204" pitchFamily="18" charset="0"/>
                            </a:rPr>
                            <m:t>⟨</m:t>
                          </m:r>
                          <m:sSub>
                            <m:sSubPr>
                              <m:ctrlPr>
                                <a:rPr kumimoji="1" lang="en-US" altLang="zh-CN" sz="2000" b="0" i="1" smtClean="0">
                                  <a:solidFill>
                                    <a:sysClr val="windowText" lastClr="000000"/>
                                  </a:solidFill>
                                  <a:latin typeface="Cambria Math" panose="02040503050406030204" pitchFamily="18" charset="0"/>
                                </a:rPr>
                              </m:ctrlPr>
                            </m:sSubPr>
                            <m:e>
                              <m:r>
                                <a:rPr kumimoji="1" lang="en-US" altLang="zh-CN" sz="2000" b="0" i="1" smtClean="0">
                                  <a:solidFill>
                                    <a:sysClr val="windowText" lastClr="000000"/>
                                  </a:solidFill>
                                  <a:latin typeface="Cambria Math" panose="02040503050406030204" pitchFamily="18" charset="0"/>
                                </a:rPr>
                                <m:t>𝑋</m:t>
                              </m:r>
                            </m:e>
                            <m:sub>
                              <m:r>
                                <a:rPr kumimoji="1" lang="en-US" altLang="zh-CN" sz="2000" b="0" i="1" smtClean="0">
                                  <a:solidFill>
                                    <a:sysClr val="windowText" lastClr="000000"/>
                                  </a:solidFill>
                                  <a:latin typeface="Cambria Math" panose="02040503050406030204" pitchFamily="18" charset="0"/>
                                </a:rPr>
                                <m:t>𝑆𝑇</m:t>
                              </m:r>
                            </m:sub>
                          </m:sSub>
                          <m:r>
                            <a:rPr kumimoji="1" lang="en-US" altLang="zh-CN" sz="2000" b="0" i="1" smtClean="0">
                              <a:solidFill>
                                <a:sysClr val="windowText" lastClr="000000"/>
                              </a:solidFill>
                              <a:latin typeface="Cambria Math" panose="02040503050406030204" pitchFamily="18" charset="0"/>
                            </a:rPr>
                            <m:t>⟩</m:t>
                          </m:r>
                        </m:oMath>
                      </m:oMathPara>
                    </a14:m>
                    <a:endParaRPr kumimoji="1" lang="zh-CN" altLang="en-US" sz="2000" dirty="0">
                      <a:solidFill>
                        <a:sysClr val="windowText" lastClr="000000"/>
                      </a:solidFill>
                    </a:endParaRPr>
                  </a:p>
                </p:txBody>
              </p:sp>
            </mc:Choice>
            <mc:Fallback>
              <p:sp>
                <p:nvSpPr>
                  <p:cNvPr id="13" name="圆角矩形 12">
                    <a:extLst>
                      <a:ext uri="{FF2B5EF4-FFF2-40B4-BE49-F238E27FC236}">
                        <a16:creationId xmlns:a16="http://schemas.microsoft.com/office/drawing/2014/main" id="{0F01DC4B-FE08-4166-AAFE-24F060E96B7F}"/>
                      </a:ext>
                    </a:extLst>
                  </p:cNvPr>
                  <p:cNvSpPr>
                    <a:spLocks noRot="1" noChangeAspect="1" noMove="1" noResize="1" noEditPoints="1" noAdjustHandles="1" noChangeArrowheads="1" noChangeShapeType="1" noTextEdit="1"/>
                  </p:cNvSpPr>
                  <p:nvPr/>
                </p:nvSpPr>
                <p:spPr>
                  <a:xfrm>
                    <a:off x="2701997" y="4600678"/>
                    <a:ext cx="831273" cy="629393"/>
                  </a:xfrm>
                  <a:prstGeom prst="roundRect">
                    <a:avLst/>
                  </a:prstGeom>
                  <a:blipFill>
                    <a:blip r:embed="rId4"/>
                    <a:stretch>
                      <a:fillRect/>
                    </a:stretch>
                  </a:blipFill>
                  <a:ln w="38100">
                    <a:solidFill>
                      <a:schemeClr val="tx1">
                        <a:lumMod val="65000"/>
                        <a:lumOff val="35000"/>
                      </a:schemeClr>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4" name="圆角矩形 13">
                    <a:extLst>
                      <a:ext uri="{FF2B5EF4-FFF2-40B4-BE49-F238E27FC236}">
                        <a16:creationId xmlns:a16="http://schemas.microsoft.com/office/drawing/2014/main" id="{E1A5E001-EAFE-F089-75D2-EE1130A601D9}"/>
                      </a:ext>
                    </a:extLst>
                  </p:cNvPr>
                  <p:cNvSpPr/>
                  <p:nvPr/>
                </p:nvSpPr>
                <p:spPr>
                  <a:xfrm>
                    <a:off x="6163543" y="4595929"/>
                    <a:ext cx="498695" cy="629393"/>
                  </a:xfrm>
                  <a:prstGeom prst="roundRect">
                    <a:avLst/>
                  </a:prstGeom>
                  <a:noFill/>
                  <a:ln w="381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3200" b="1" i="1" smtClean="0">
                              <a:solidFill>
                                <a:srgbClr val="FF0000"/>
                              </a:solidFill>
                              <a:latin typeface="Cambria Math" panose="02040503050406030204" pitchFamily="18" charset="0"/>
                            </a:rPr>
                            <m:t>?</m:t>
                          </m:r>
                        </m:oMath>
                      </m:oMathPara>
                    </a14:m>
                    <a:endParaRPr kumimoji="1" lang="zh-CN" altLang="en-US" sz="3200" b="1" dirty="0">
                      <a:solidFill>
                        <a:srgbClr val="FF0000"/>
                      </a:solidFill>
                    </a:endParaRPr>
                  </a:p>
                </p:txBody>
              </p:sp>
            </mc:Choice>
            <mc:Fallback xmlns="">
              <p:sp>
                <p:nvSpPr>
                  <p:cNvPr id="14" name="圆角矩形 13">
                    <a:extLst>
                      <a:ext uri="{FF2B5EF4-FFF2-40B4-BE49-F238E27FC236}">
                        <a16:creationId xmlns:a16="http://schemas.microsoft.com/office/drawing/2014/main" id="{E1A5E001-EAFE-F089-75D2-EE1130A601D9}"/>
                      </a:ext>
                    </a:extLst>
                  </p:cNvPr>
                  <p:cNvSpPr>
                    <a:spLocks noRot="1" noChangeAspect="1" noMove="1" noResize="1" noEditPoints="1" noAdjustHandles="1" noChangeArrowheads="1" noChangeShapeType="1" noTextEdit="1"/>
                  </p:cNvSpPr>
                  <p:nvPr/>
                </p:nvSpPr>
                <p:spPr>
                  <a:xfrm>
                    <a:off x="6163543" y="4595929"/>
                    <a:ext cx="498695" cy="629393"/>
                  </a:xfrm>
                  <a:prstGeom prst="roundRect">
                    <a:avLst/>
                  </a:prstGeom>
                  <a:blipFill>
                    <a:blip r:embed="rId6"/>
                    <a:stretch>
                      <a:fillRect/>
                    </a:stretch>
                  </a:blipFill>
                  <a:ln w="38100">
                    <a:solidFill>
                      <a:schemeClr val="tx1">
                        <a:lumMod val="65000"/>
                        <a:lumOff val="35000"/>
                      </a:schemeClr>
                    </a:solidFill>
                    <a:prstDash val="sysDash"/>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圆角矩形 14">
                    <a:extLst>
                      <a:ext uri="{FF2B5EF4-FFF2-40B4-BE49-F238E27FC236}">
                        <a16:creationId xmlns:a16="http://schemas.microsoft.com/office/drawing/2014/main" id="{C220812A-6DBB-D47B-7EB9-78EB33489D0B}"/>
                      </a:ext>
                    </a:extLst>
                  </p:cNvPr>
                  <p:cNvSpPr/>
                  <p:nvPr/>
                </p:nvSpPr>
                <p:spPr>
                  <a:xfrm>
                    <a:off x="3663275" y="4595929"/>
                    <a:ext cx="798115" cy="629393"/>
                  </a:xfrm>
                  <a:prstGeom prst="roundRect">
                    <a:avLst/>
                  </a:prstGeom>
                  <a:noFill/>
                  <a:ln w="38100">
                    <a:solidFill>
                      <a:schemeClr val="tx1">
                        <a:lumMod val="65000"/>
                        <a:lumOff val="35000"/>
                      </a:schemeClr>
                    </a:solidFill>
                    <a:prstDash val="sysDash"/>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CN" sz="2000" b="1" i="1" smtClean="0">
                              <a:solidFill>
                                <a:sysClr val="windowText" lastClr="000000"/>
                              </a:solidFill>
                              <a:latin typeface="Cambria Math" panose="02040503050406030204" pitchFamily="18" charset="0"/>
                            </a:rPr>
                            <m:t>⟨</m:t>
                          </m:r>
                          <m:acc>
                            <m:accPr>
                              <m:chr m:val="̂"/>
                              <m:ctrlPr>
                                <a:rPr kumimoji="1" lang="en-US" altLang="zh-CN" sz="2000" b="1" i="1">
                                  <a:solidFill>
                                    <a:sysClr val="windowText" lastClr="000000"/>
                                  </a:solidFill>
                                  <a:latin typeface="Cambria Math" panose="02040503050406030204" pitchFamily="18" charset="0"/>
                                </a:rPr>
                              </m:ctrlPr>
                            </m:accPr>
                            <m:e>
                              <m:sSub>
                                <m:sSubPr>
                                  <m:ctrlPr>
                                    <a:rPr kumimoji="1" lang="en-US" altLang="zh-CN" sz="2000" b="1" i="1">
                                      <a:solidFill>
                                        <a:sysClr val="windowText" lastClr="000000"/>
                                      </a:solidFill>
                                      <a:latin typeface="Cambria Math" panose="02040503050406030204" pitchFamily="18" charset="0"/>
                                    </a:rPr>
                                  </m:ctrlPr>
                                </m:sSubPr>
                                <m:e>
                                  <m:r>
                                    <a:rPr kumimoji="1" lang="en-US" altLang="zh-CN" sz="2000" b="1" i="1">
                                      <a:solidFill>
                                        <a:sysClr val="windowText" lastClr="000000"/>
                                      </a:solidFill>
                                      <a:latin typeface="Cambria Math" panose="02040503050406030204" pitchFamily="18" charset="0"/>
                                    </a:rPr>
                                    <m:t>𝑿</m:t>
                                  </m:r>
                                </m:e>
                                <m:sub>
                                  <m:r>
                                    <a:rPr kumimoji="1" lang="en-US" altLang="zh-CN" sz="2000" b="1" i="1" smtClean="0">
                                      <a:solidFill>
                                        <a:sysClr val="windowText" lastClr="000000"/>
                                      </a:solidFill>
                                      <a:latin typeface="Cambria Math" panose="02040503050406030204" pitchFamily="18" charset="0"/>
                                    </a:rPr>
                                    <m:t>𝑺</m:t>
                                  </m:r>
                                </m:sub>
                              </m:sSub>
                            </m:e>
                          </m:acc>
                          <m:r>
                            <a:rPr kumimoji="1" lang="en-US" altLang="zh-CN" sz="2000" i="1">
                              <a:solidFill>
                                <a:sysClr val="windowText" lastClr="000000"/>
                              </a:solidFill>
                              <a:latin typeface="Cambria Math" panose="02040503050406030204" pitchFamily="18" charset="0"/>
                            </a:rPr>
                            <m:t>⟩</m:t>
                          </m:r>
                        </m:oMath>
                      </m:oMathPara>
                    </a14:m>
                    <a:endParaRPr kumimoji="1" lang="zh-CN" altLang="en-US" sz="2000" b="1" dirty="0">
                      <a:solidFill>
                        <a:sysClr val="windowText" lastClr="000000"/>
                      </a:solidFill>
                    </a:endParaRPr>
                  </a:p>
                </p:txBody>
              </p:sp>
            </mc:Choice>
            <mc:Fallback>
              <p:sp>
                <p:nvSpPr>
                  <p:cNvPr id="15" name="圆角矩形 14">
                    <a:extLst>
                      <a:ext uri="{FF2B5EF4-FFF2-40B4-BE49-F238E27FC236}">
                        <a16:creationId xmlns:a16="http://schemas.microsoft.com/office/drawing/2014/main" id="{C220812A-6DBB-D47B-7EB9-78EB33489D0B}"/>
                      </a:ext>
                    </a:extLst>
                  </p:cNvPr>
                  <p:cNvSpPr>
                    <a:spLocks noRot="1" noChangeAspect="1" noMove="1" noResize="1" noEditPoints="1" noAdjustHandles="1" noChangeArrowheads="1" noChangeShapeType="1" noTextEdit="1"/>
                  </p:cNvSpPr>
                  <p:nvPr/>
                </p:nvSpPr>
                <p:spPr>
                  <a:xfrm>
                    <a:off x="3663275" y="4595929"/>
                    <a:ext cx="798115" cy="629393"/>
                  </a:xfrm>
                  <a:prstGeom prst="roundRect">
                    <a:avLst/>
                  </a:prstGeom>
                  <a:blipFill>
                    <a:blip r:embed="rId7"/>
                    <a:stretch>
                      <a:fillRect/>
                    </a:stretch>
                  </a:blipFill>
                  <a:ln w="38100">
                    <a:solidFill>
                      <a:schemeClr val="tx1">
                        <a:lumMod val="65000"/>
                        <a:lumOff val="35000"/>
                      </a:schemeClr>
                    </a:solidFill>
                    <a:prstDash val="sysDash"/>
                  </a:ln>
                </p:spPr>
                <p:txBody>
                  <a:bodyPr/>
                  <a:lstStyle/>
                  <a:p>
                    <a:r>
                      <a:rPr lang="zh-CN" altLang="en-US">
                        <a:noFill/>
                      </a:rPr>
                      <a:t> </a:t>
                    </a:r>
                  </a:p>
                </p:txBody>
              </p:sp>
            </mc:Fallback>
          </mc:AlternateContent>
          <p:grpSp>
            <p:nvGrpSpPr>
              <p:cNvPr id="16" name="组合 15">
                <a:extLst>
                  <a:ext uri="{FF2B5EF4-FFF2-40B4-BE49-F238E27FC236}">
                    <a16:creationId xmlns:a16="http://schemas.microsoft.com/office/drawing/2014/main" id="{C19303F0-8AC3-A751-4E09-6BEA7C602277}"/>
                  </a:ext>
                </a:extLst>
              </p:cNvPr>
              <p:cNvGrpSpPr/>
              <p:nvPr/>
            </p:nvGrpSpPr>
            <p:grpSpPr>
              <a:xfrm>
                <a:off x="2971767" y="3190127"/>
                <a:ext cx="1706078" cy="1349326"/>
                <a:chOff x="7557242" y="3590133"/>
                <a:chExt cx="1812045" cy="1349326"/>
              </a:xfrm>
            </p:grpSpPr>
            <p:grpSp>
              <p:nvGrpSpPr>
                <p:cNvPr id="22" name="组合 21">
                  <a:extLst>
                    <a:ext uri="{FF2B5EF4-FFF2-40B4-BE49-F238E27FC236}">
                      <a16:creationId xmlns:a16="http://schemas.microsoft.com/office/drawing/2014/main" id="{F004A243-FCB6-54BD-A37D-6710A20C2DE4}"/>
                    </a:ext>
                  </a:extLst>
                </p:cNvPr>
                <p:cNvGrpSpPr/>
                <p:nvPr/>
              </p:nvGrpSpPr>
              <p:grpSpPr>
                <a:xfrm>
                  <a:off x="7776783" y="3590133"/>
                  <a:ext cx="1592504" cy="805009"/>
                  <a:chOff x="5525148" y="3316536"/>
                  <a:chExt cx="1592504" cy="805009"/>
                </a:xfrm>
              </p:grpSpPr>
              <p:pic>
                <p:nvPicPr>
                  <p:cNvPr id="24" name="图片 23">
                    <a:extLst>
                      <a:ext uri="{FF2B5EF4-FFF2-40B4-BE49-F238E27FC236}">
                        <a16:creationId xmlns:a16="http://schemas.microsoft.com/office/drawing/2014/main" id="{B2642BB2-F756-D06D-BB82-BB3447AC1420}"/>
                      </a:ext>
                    </a:extLst>
                  </p:cNvPr>
                  <p:cNvPicPr>
                    <a:picLocks noChangeAspect="1"/>
                  </p:cNvPicPr>
                  <p:nvPr/>
                </p:nvPicPr>
                <p:blipFill>
                  <a:blip r:embed="rId8">
                    <a:duotone>
                      <a:prstClr val="black"/>
                      <a:schemeClr val="accent4">
                        <a:tint val="45000"/>
                        <a:satMod val="400000"/>
                      </a:schemeClr>
                    </a:duotone>
                  </a:blip>
                  <a:stretch>
                    <a:fillRect/>
                  </a:stretch>
                </p:blipFill>
                <p:spPr>
                  <a:xfrm>
                    <a:off x="5532553" y="3316536"/>
                    <a:ext cx="824070" cy="798114"/>
                  </a:xfrm>
                  <a:prstGeom prst="rect">
                    <a:avLst/>
                  </a:prstGeom>
                </p:spPr>
              </p:pic>
              <mc:AlternateContent xmlns:mc="http://schemas.openxmlformats.org/markup-compatibility/2006">
                <mc:Choice xmlns:a14="http://schemas.microsoft.com/office/drawing/2010/main" Requires="a14">
                  <p:sp>
                    <p:nvSpPr>
                      <p:cNvPr id="25" name="文本框 24">
                        <a:extLst>
                          <a:ext uri="{FF2B5EF4-FFF2-40B4-BE49-F238E27FC236}">
                            <a16:creationId xmlns:a16="http://schemas.microsoft.com/office/drawing/2014/main" id="{71ADD3F5-2476-304D-EB0F-5B4F049EDCD9}"/>
                          </a:ext>
                        </a:extLst>
                      </p:cNvPr>
                      <p:cNvSpPr txBox="1"/>
                      <p:nvPr/>
                    </p:nvSpPr>
                    <p:spPr>
                      <a:xfrm>
                        <a:off x="6364028" y="3505744"/>
                        <a:ext cx="753624" cy="40113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2000" b="0" i="1" smtClean="0">
                                  <a:latin typeface="Cambria Math" panose="02040503050406030204" pitchFamily="18" charset="0"/>
                                </a:rPr>
                                <m:t>⟨</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𝜃</m:t>
                                  </m:r>
                                </m:e>
                                <m:sup>
                                  <m:r>
                                    <a:rPr kumimoji="1" lang="en-US" altLang="zh-CN" sz="2000" b="0" i="1" smtClean="0">
                                      <a:latin typeface="Cambria Math" panose="02040503050406030204" pitchFamily="18" charset="0"/>
                                    </a:rPr>
                                    <m:t>𝑆</m:t>
                                  </m:r>
                                </m:sup>
                              </m:sSup>
                              <m:r>
                                <a:rPr kumimoji="1" lang="en-US" altLang="zh-CN" sz="2000" b="0" i="1" smtClean="0">
                                  <a:latin typeface="Cambria Math" panose="02040503050406030204" pitchFamily="18" charset="0"/>
                                </a:rPr>
                                <m:t>⟩</m:t>
                              </m:r>
                            </m:oMath>
                          </m:oMathPara>
                        </a14:m>
                        <a:endParaRPr kumimoji="1" lang="zh-CN" altLang="en-US" sz="2000" dirty="0"/>
                      </a:p>
                    </p:txBody>
                  </p:sp>
                </mc:Choice>
                <mc:Fallback>
                  <p:sp>
                    <p:nvSpPr>
                      <p:cNvPr id="25" name="文本框 24">
                        <a:extLst>
                          <a:ext uri="{FF2B5EF4-FFF2-40B4-BE49-F238E27FC236}">
                            <a16:creationId xmlns:a16="http://schemas.microsoft.com/office/drawing/2014/main" id="{71ADD3F5-2476-304D-EB0F-5B4F049EDCD9}"/>
                          </a:ext>
                        </a:extLst>
                      </p:cNvPr>
                      <p:cNvSpPr txBox="1">
                        <a:spLocks noRot="1" noChangeAspect="1" noMove="1" noResize="1" noEditPoints="1" noAdjustHandles="1" noChangeArrowheads="1" noChangeShapeType="1" noTextEdit="1"/>
                      </p:cNvSpPr>
                      <p:nvPr/>
                    </p:nvSpPr>
                    <p:spPr>
                      <a:xfrm>
                        <a:off x="6364028" y="3505744"/>
                        <a:ext cx="753624" cy="401135"/>
                      </a:xfrm>
                      <a:prstGeom prst="rect">
                        <a:avLst/>
                      </a:prstGeom>
                      <a:blipFill>
                        <a:blip r:embed="rId9"/>
                        <a:stretch>
                          <a:fillRect b="-15625"/>
                        </a:stretch>
                      </a:blipFill>
                    </p:spPr>
                    <p:txBody>
                      <a:bodyPr/>
                      <a:lstStyle/>
                      <a:p>
                        <a:r>
                          <a:rPr lang="zh-CN" altLang="en-US">
                            <a:noFill/>
                          </a:rPr>
                          <a:t> </a:t>
                        </a:r>
                      </a:p>
                    </p:txBody>
                  </p:sp>
                </mc:Fallback>
              </mc:AlternateContent>
              <p:pic>
                <p:nvPicPr>
                  <p:cNvPr id="26" name="图片 25">
                    <a:extLst>
                      <a:ext uri="{FF2B5EF4-FFF2-40B4-BE49-F238E27FC236}">
                        <a16:creationId xmlns:a16="http://schemas.microsoft.com/office/drawing/2014/main" id="{584A5B53-576A-01D8-BA4B-FFF90CDAE6CA}"/>
                      </a:ext>
                    </a:extLst>
                  </p:cNvPr>
                  <p:cNvPicPr>
                    <a:picLocks noChangeAspect="1"/>
                  </p:cNvPicPr>
                  <p:nvPr/>
                </p:nvPicPr>
                <p:blipFill>
                  <a:blip r:embed="rId10"/>
                  <a:stretch>
                    <a:fillRect/>
                  </a:stretch>
                </p:blipFill>
                <p:spPr>
                  <a:xfrm>
                    <a:off x="5525148" y="3760093"/>
                    <a:ext cx="361452" cy="361452"/>
                  </a:xfrm>
                  <a:prstGeom prst="rect">
                    <a:avLst/>
                  </a:prstGeom>
                </p:spPr>
              </p:pic>
            </p:grpSp>
            <p:sp>
              <p:nvSpPr>
                <p:cNvPr id="23" name="下弧形箭头 22">
                  <a:extLst>
                    <a:ext uri="{FF2B5EF4-FFF2-40B4-BE49-F238E27FC236}">
                      <a16:creationId xmlns:a16="http://schemas.microsoft.com/office/drawing/2014/main" id="{6E4393ED-0184-115E-29F7-6536C9684274}"/>
                    </a:ext>
                  </a:extLst>
                </p:cNvPr>
                <p:cNvSpPr/>
                <p:nvPr/>
              </p:nvSpPr>
              <p:spPr>
                <a:xfrm>
                  <a:off x="7557242" y="4467913"/>
                  <a:ext cx="1334243" cy="471546"/>
                </a:xfrm>
                <a:prstGeom prst="curvedDownArrow">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grpSp>
          <p:grpSp>
            <p:nvGrpSpPr>
              <p:cNvPr id="17" name="组合 16">
                <a:extLst>
                  <a:ext uri="{FF2B5EF4-FFF2-40B4-BE49-F238E27FC236}">
                    <a16:creationId xmlns:a16="http://schemas.microsoft.com/office/drawing/2014/main" id="{466F218F-46E9-B71F-12CF-CE828A3C49C1}"/>
                  </a:ext>
                </a:extLst>
              </p:cNvPr>
              <p:cNvGrpSpPr/>
              <p:nvPr/>
            </p:nvGrpSpPr>
            <p:grpSpPr>
              <a:xfrm>
                <a:off x="4461390" y="5881474"/>
                <a:ext cx="1456454" cy="798114"/>
                <a:chOff x="3989262" y="5753301"/>
                <a:chExt cx="1456454" cy="798114"/>
              </a:xfrm>
            </p:grpSpPr>
            <p:pic>
              <p:nvPicPr>
                <p:cNvPr id="20" name="图片 19">
                  <a:extLst>
                    <a:ext uri="{FF2B5EF4-FFF2-40B4-BE49-F238E27FC236}">
                      <a16:creationId xmlns:a16="http://schemas.microsoft.com/office/drawing/2014/main" id="{86BB9445-02FE-9CCA-D6F3-7AB6F2127109}"/>
                    </a:ext>
                  </a:extLst>
                </p:cNvPr>
                <p:cNvPicPr>
                  <a:picLocks noChangeAspect="1"/>
                </p:cNvPicPr>
                <p:nvPr/>
              </p:nvPicPr>
              <p:blipFill>
                <a:blip r:embed="rId8"/>
                <a:stretch>
                  <a:fillRect/>
                </a:stretch>
              </p:blipFill>
              <p:spPr>
                <a:xfrm>
                  <a:off x="3989262" y="5753301"/>
                  <a:ext cx="824070" cy="798114"/>
                </a:xfrm>
                <a:prstGeom prst="rect">
                  <a:avLst/>
                </a:prstGeom>
              </p:spPr>
            </p:pic>
            <mc:AlternateContent xmlns:mc="http://schemas.openxmlformats.org/markup-compatibility/2006">
              <mc:Choice xmlns:a14="http://schemas.microsoft.com/office/drawing/2010/main" Requires="a14">
                <p:sp>
                  <p:nvSpPr>
                    <p:cNvPr id="21" name="文本框 20">
                      <a:extLst>
                        <a:ext uri="{FF2B5EF4-FFF2-40B4-BE49-F238E27FC236}">
                          <a16:creationId xmlns:a16="http://schemas.microsoft.com/office/drawing/2014/main" id="{BA619C28-348D-CAA8-122D-BB705C68942C}"/>
                        </a:ext>
                      </a:extLst>
                    </p:cNvPr>
                    <p:cNvSpPr txBox="1"/>
                    <p:nvPr/>
                  </p:nvSpPr>
                  <p:spPr>
                    <a:xfrm>
                      <a:off x="4820737" y="5942509"/>
                      <a:ext cx="624979"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𝑤</m:t>
                            </m:r>
                            <m:r>
                              <a:rPr kumimoji="1" lang="en-US" altLang="zh-CN" sz="2000" b="0" i="1" smtClean="0">
                                <a:latin typeface="Cambria Math" panose="02040503050406030204" pitchFamily="18" charset="0"/>
                              </a:rPr>
                              <m:t>⟩</m:t>
                            </m:r>
                          </m:oMath>
                        </m:oMathPara>
                      </a14:m>
                      <a:endParaRPr kumimoji="1" lang="zh-CN" altLang="en-US" sz="2000" dirty="0"/>
                    </a:p>
                  </p:txBody>
                </p:sp>
              </mc:Choice>
              <mc:Fallback>
                <p:sp>
                  <p:nvSpPr>
                    <p:cNvPr id="21" name="文本框 20">
                      <a:extLst>
                        <a:ext uri="{FF2B5EF4-FFF2-40B4-BE49-F238E27FC236}">
                          <a16:creationId xmlns:a16="http://schemas.microsoft.com/office/drawing/2014/main" id="{BA619C28-348D-CAA8-122D-BB705C68942C}"/>
                        </a:ext>
                      </a:extLst>
                    </p:cNvPr>
                    <p:cNvSpPr txBox="1">
                      <a:spLocks noRot="1" noChangeAspect="1" noMove="1" noResize="1" noEditPoints="1" noAdjustHandles="1" noChangeArrowheads="1" noChangeShapeType="1" noTextEdit="1"/>
                    </p:cNvSpPr>
                    <p:nvPr/>
                  </p:nvSpPr>
                  <p:spPr>
                    <a:xfrm>
                      <a:off x="4820737" y="5942509"/>
                      <a:ext cx="624979" cy="400110"/>
                    </a:xfrm>
                    <a:prstGeom prst="rect">
                      <a:avLst/>
                    </a:prstGeom>
                    <a:blipFill>
                      <a:blip r:embed="rId11"/>
                      <a:stretch>
                        <a:fillRect b="-12500"/>
                      </a:stretch>
                    </a:blipFill>
                  </p:spPr>
                  <p:txBody>
                    <a:bodyPr/>
                    <a:lstStyle/>
                    <a:p>
                      <a:r>
                        <a:rPr lang="zh-CN" altLang="en-US">
                          <a:noFill/>
                        </a:rPr>
                        <a:t> </a:t>
                      </a:r>
                    </a:p>
                  </p:txBody>
                </p:sp>
              </mc:Fallback>
            </mc:AlternateContent>
          </p:grpSp>
          <p:sp>
            <p:nvSpPr>
              <p:cNvPr id="18" name="下弧形箭头 17">
                <a:extLst>
                  <a:ext uri="{FF2B5EF4-FFF2-40B4-BE49-F238E27FC236}">
                    <a16:creationId xmlns:a16="http://schemas.microsoft.com/office/drawing/2014/main" id="{3A8F0FEC-0F86-1758-D22E-A07D2C2062DA}"/>
                  </a:ext>
                </a:extLst>
              </p:cNvPr>
              <p:cNvSpPr/>
              <p:nvPr/>
            </p:nvSpPr>
            <p:spPr>
              <a:xfrm flipV="1">
                <a:off x="4030187" y="5418719"/>
                <a:ext cx="2429990" cy="471545"/>
              </a:xfrm>
              <a:prstGeom prst="curvedDownArrow">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ln w="0"/>
                  <a:solidFill>
                    <a:schemeClr val="tx1"/>
                  </a:solidFill>
                  <a:effectLst>
                    <a:outerShdw blurRad="38100" dist="19050" dir="2700000" algn="tl" rotWithShape="0">
                      <a:schemeClr val="dk1">
                        <a:alpha val="40000"/>
                      </a:schemeClr>
                    </a:outerShdw>
                  </a:effectLst>
                </a:endParaRPr>
              </a:p>
            </p:txBody>
          </p:sp>
          <p:sp>
            <p:nvSpPr>
              <p:cNvPr id="19" name="圆角矩形 18">
                <a:extLst>
                  <a:ext uri="{FF2B5EF4-FFF2-40B4-BE49-F238E27FC236}">
                    <a16:creationId xmlns:a16="http://schemas.microsoft.com/office/drawing/2014/main" id="{CA6E0F60-F1EC-78F8-72F4-06780FBF8354}"/>
                  </a:ext>
                </a:extLst>
              </p:cNvPr>
              <p:cNvSpPr/>
              <p:nvPr/>
            </p:nvSpPr>
            <p:spPr>
              <a:xfrm>
                <a:off x="2605029" y="4420205"/>
                <a:ext cx="2931743" cy="985591"/>
              </a:xfrm>
              <a:prstGeom prst="roundRect">
                <a:avLst/>
              </a:prstGeom>
              <a:noFill/>
              <a:ln w="57150">
                <a:solidFill>
                  <a:schemeClr val="tx1">
                    <a:lumMod val="65000"/>
                    <a:lumOff val="35000"/>
                  </a:schemeClr>
                </a:solidFill>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solidFill>
                    <a:sysClr val="windowText" lastClr="000000"/>
                  </a:solidFill>
                </a:endParaRPr>
              </a:p>
            </p:txBody>
          </p:sp>
        </p:grpSp>
        <p:pic>
          <p:nvPicPr>
            <p:cNvPr id="9" name="图片 8">
              <a:extLst>
                <a:ext uri="{FF2B5EF4-FFF2-40B4-BE49-F238E27FC236}">
                  <a16:creationId xmlns:a16="http://schemas.microsoft.com/office/drawing/2014/main" id="{D3B54747-BBBE-D146-B1E2-721A2691909F}"/>
                </a:ext>
              </a:extLst>
            </p:cNvPr>
            <p:cNvPicPr>
              <a:picLocks noChangeAspect="1"/>
            </p:cNvPicPr>
            <p:nvPr/>
          </p:nvPicPr>
          <p:blipFill>
            <a:blip r:embed="rId10"/>
            <a:stretch>
              <a:fillRect/>
            </a:stretch>
          </p:blipFill>
          <p:spPr>
            <a:xfrm>
              <a:off x="7239336" y="5941271"/>
              <a:ext cx="361452" cy="361452"/>
            </a:xfrm>
            <a:prstGeom prst="rect">
              <a:avLst/>
            </a:prstGeom>
          </p:spPr>
        </p:pic>
      </p:grpSp>
      <p:sp>
        <p:nvSpPr>
          <p:cNvPr id="12" name="文本框 11">
            <a:extLst>
              <a:ext uri="{FF2B5EF4-FFF2-40B4-BE49-F238E27FC236}">
                <a16:creationId xmlns:a16="http://schemas.microsoft.com/office/drawing/2014/main" id="{18FC19F6-1215-E636-2BF4-E63277416D42}"/>
              </a:ext>
            </a:extLst>
          </p:cNvPr>
          <p:cNvSpPr txBox="1"/>
          <p:nvPr/>
        </p:nvSpPr>
        <p:spPr>
          <a:xfrm>
            <a:off x="3016577" y="5910606"/>
            <a:ext cx="184731" cy="369332"/>
          </a:xfrm>
          <a:prstGeom prst="rect">
            <a:avLst/>
          </a:prstGeom>
          <a:noFill/>
        </p:spPr>
        <p:txBody>
          <a:bodyPr wrap="none" rtlCol="0">
            <a:spAutoFit/>
          </a:bodyPr>
          <a:lstStyle/>
          <a:p>
            <a:endParaRPr kumimoji="1" lang="zh-CN" altLang="en-US"/>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8A7455A4-3FD7-A97B-8FFB-BA04EF5C0823}"/>
                  </a:ext>
                </a:extLst>
              </p:cNvPr>
              <p:cNvSpPr txBox="1">
                <a:spLocks/>
              </p:cNvSpPr>
              <p:nvPr/>
            </p:nvSpPr>
            <p:spPr>
              <a:xfrm>
                <a:off x="590354" y="1678599"/>
                <a:ext cx="9234963" cy="112406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sz="2400" dirty="0"/>
                  <a:t>Label inference requires </a:t>
                </a:r>
                <a14:m>
                  <m:oMath xmlns:m="http://schemas.openxmlformats.org/officeDocument/2006/math">
                    <m:r>
                      <a:rPr kumimoji="1" lang="en-US" altLang="zh-CN" sz="2400" i="1" smtClean="0">
                        <a:latin typeface="Cambria Math" panose="02040503050406030204" pitchFamily="18" charset="0"/>
                      </a:rPr>
                      <m:t>⟨</m:t>
                    </m:r>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𝜃</m:t>
                        </m:r>
                      </m:e>
                      <m:sup>
                        <m:r>
                          <a:rPr kumimoji="1" lang="en-US" altLang="zh-CN" sz="2400" i="1" smtClean="0">
                            <a:latin typeface="Cambria Math" panose="02040503050406030204" pitchFamily="18" charset="0"/>
                          </a:rPr>
                          <m:t>𝑆</m:t>
                        </m:r>
                      </m:sup>
                    </m:sSup>
                    <m:r>
                      <a:rPr kumimoji="1" lang="en-US" altLang="zh-CN" sz="2400" i="1" smtClean="0">
                        <a:latin typeface="Cambria Math" panose="02040503050406030204" pitchFamily="18" charset="0"/>
                      </a:rPr>
                      <m:t>⟩</m:t>
                    </m:r>
                  </m:oMath>
                </a14:m>
                <a:r>
                  <a:rPr lang="en-US" altLang="zh-CN" sz="2400" dirty="0"/>
                  <a:t> and </a:t>
                </a:r>
                <a14:m>
                  <m:oMath xmlns:m="http://schemas.openxmlformats.org/officeDocument/2006/math">
                    <m:d>
                      <m:dPr>
                        <m:begChr m:val="⟨"/>
                        <m:endChr m:val="⟩"/>
                        <m:ctrlPr>
                          <a:rPr kumimoji="1" lang="en-US" altLang="zh-CN" sz="2400" i="1" smtClean="0">
                            <a:latin typeface="Cambria Math" panose="02040503050406030204" pitchFamily="18" charset="0"/>
                          </a:rPr>
                        </m:ctrlPr>
                      </m:dPr>
                      <m:e>
                        <m:r>
                          <a:rPr kumimoji="1" lang="en-US" altLang="zh-CN" sz="2400" i="1" smtClean="0">
                            <a:latin typeface="Cambria Math" panose="02040503050406030204" pitchFamily="18" charset="0"/>
                          </a:rPr>
                          <m:t>𝑤</m:t>
                        </m:r>
                      </m:e>
                    </m:d>
                  </m:oMath>
                </a14:m>
                <a:r>
                  <a:rPr lang="en-US" altLang="zh-CN" sz="2400" dirty="0"/>
                  <a:t>,</a:t>
                </a:r>
                <a:r>
                  <a:rPr lang="zh-CN" altLang="en-US" sz="2400" dirty="0"/>
                  <a:t> </a:t>
                </a:r>
                <a:r>
                  <a:rPr lang="en-US" altLang="zh-CN" sz="2400" dirty="0"/>
                  <a:t>which</a:t>
                </a:r>
                <a:r>
                  <a:rPr lang="zh-CN" altLang="en-US" sz="2400" dirty="0"/>
                  <a:t> </a:t>
                </a:r>
                <a:r>
                  <a:rPr lang="en-US" altLang="zh-CN" sz="2400" dirty="0"/>
                  <a:t>is inefficient.</a:t>
                </a:r>
              </a:p>
            </p:txBody>
          </p:sp>
        </mc:Choice>
        <mc:Fallback xmlns="">
          <p:sp>
            <p:nvSpPr>
              <p:cNvPr id="3" name="内容占位符 2">
                <a:extLst>
                  <a:ext uri="{FF2B5EF4-FFF2-40B4-BE49-F238E27FC236}">
                    <a16:creationId xmlns:a16="http://schemas.microsoft.com/office/drawing/2014/main" id="{8A7455A4-3FD7-A97B-8FFB-BA04EF5C0823}"/>
                  </a:ext>
                </a:extLst>
              </p:cNvPr>
              <p:cNvSpPr txBox="1">
                <a:spLocks noRot="1" noChangeAspect="1" noMove="1" noResize="1" noEditPoints="1" noAdjustHandles="1" noChangeArrowheads="1" noChangeShapeType="1" noTextEdit="1"/>
              </p:cNvSpPr>
              <p:nvPr/>
            </p:nvSpPr>
            <p:spPr>
              <a:xfrm>
                <a:off x="590354" y="1678599"/>
                <a:ext cx="9234963" cy="1124067"/>
              </a:xfrm>
              <a:prstGeom prst="rect">
                <a:avLst/>
              </a:prstGeom>
              <a:blipFill>
                <a:blip r:embed="rId16"/>
                <a:stretch>
                  <a:fillRect l="-962"/>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15D9F496-5018-A240-BDA6-0E15E3328D76}"/>
              </a:ext>
            </a:extLst>
          </p:cNvPr>
          <p:cNvSpPr txBox="1"/>
          <p:nvPr/>
        </p:nvSpPr>
        <p:spPr>
          <a:xfrm>
            <a:off x="5519661" y="6266509"/>
            <a:ext cx="1213602" cy="400110"/>
          </a:xfrm>
          <a:prstGeom prst="rect">
            <a:avLst/>
          </a:prstGeom>
        </p:spPr>
        <p:txBody>
          <a:bodyPr vert="horz" wrap="none" lIns="91440" tIns="45720" rIns="91440" bIns="45720" rtlCol="0">
            <a:spAutoFit/>
          </a:bodyPr>
          <a:lstStyle/>
          <a:p>
            <a:pPr marR="0" algn="just" defTabSz="914400" rtl="0" eaLnBrk="1" fontAlgn="auto" latinLnBrk="0" hangingPunct="1">
              <a:lnSpc>
                <a:spcPct val="100000"/>
              </a:lnSpc>
              <a:spcBef>
                <a:spcPts val="1000"/>
              </a:spcBef>
              <a:spcAft>
                <a:spcPts val="1200"/>
              </a:spcAft>
              <a:buClrTx/>
              <a:buSzTx/>
              <a:tabLst/>
            </a:pPr>
            <a:r>
              <a:rPr lang="en-US" altLang="zh-CN" sz="2000" dirty="0">
                <a:solidFill>
                  <a:sysClr val="windowText" lastClr="000000"/>
                </a:solidFill>
                <a:ea typeface="等线" panose="02010600030101010101" pitchFamily="2" charset="-122"/>
                <a:cs typeface="Times New Roman" panose="02020603050405020304" pitchFamily="18" charset="0"/>
              </a:rPr>
              <a:t>Figure</a:t>
            </a:r>
            <a:r>
              <a:rPr lang="zh-CN" altLang="en-US" sz="2000" dirty="0">
                <a:solidFill>
                  <a:sysClr val="windowText" lastClr="000000"/>
                </a:solidFill>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6.5</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1310621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ABE31A86-2F02-BEC9-B944-D7ED54D45331}"/>
              </a:ext>
            </a:extLst>
          </p:cNvPr>
          <p:cNvSpPr>
            <a:spLocks noGrp="1"/>
          </p:cNvSpPr>
          <p:nvPr>
            <p:ph type="title"/>
          </p:nvPr>
        </p:nvSpPr>
        <p:spPr/>
        <p:txBody>
          <a:bodyPr>
            <a:normAutofit/>
          </a:bodyPr>
          <a:lstStyle/>
          <a:p>
            <a:r>
              <a:rPr lang="en-US" altLang="zh-CN" dirty="0"/>
              <a:t>PP-HFTL</a:t>
            </a:r>
            <a:r>
              <a:rPr lang="zh-CN" altLang="en-US" dirty="0"/>
              <a:t> </a:t>
            </a:r>
            <a:r>
              <a:rPr lang="en-US" altLang="zh-CN" dirty="0"/>
              <a:t>Phase</a:t>
            </a:r>
            <a:r>
              <a:rPr lang="zh-CN" altLang="en-US" dirty="0"/>
              <a:t> </a:t>
            </a:r>
            <a:r>
              <a:rPr lang="en-US" altLang="zh-CN" dirty="0"/>
              <a:t>3:</a:t>
            </a:r>
            <a:r>
              <a:rPr lang="zh-CN" altLang="en-US" dirty="0"/>
              <a:t> </a:t>
            </a:r>
            <a:r>
              <a:rPr lang="en-US" altLang="zh-CN" dirty="0"/>
              <a:t>Secure Model</a:t>
            </a:r>
            <a:r>
              <a:rPr lang="zh-CN" altLang="en-US" dirty="0"/>
              <a:t> </a:t>
            </a:r>
            <a:r>
              <a:rPr lang="en-US" altLang="zh-CN" dirty="0"/>
              <a:t>Integration</a:t>
            </a:r>
            <a:endParaRPr lang="zh-CN" altLang="en-US" dirty="0"/>
          </a:p>
        </p:txBody>
      </p:sp>
      <mc:AlternateContent xmlns:mc="http://schemas.openxmlformats.org/markup-compatibility/2006" xmlns:a14="http://schemas.microsoft.com/office/drawing/2010/main">
        <mc:Choice Requires="a14">
          <p:sp>
            <p:nvSpPr>
              <p:cNvPr id="2" name="内容占位符 2">
                <a:extLst>
                  <a:ext uri="{FF2B5EF4-FFF2-40B4-BE49-F238E27FC236}">
                    <a16:creationId xmlns:a16="http://schemas.microsoft.com/office/drawing/2014/main" id="{74398E0B-8A90-5386-0A33-BA8F7DC29770}"/>
                  </a:ext>
                </a:extLst>
              </p:cNvPr>
              <p:cNvSpPr txBox="1">
                <a:spLocks/>
              </p:cNvSpPr>
              <p:nvPr/>
            </p:nvSpPr>
            <p:spPr>
              <a:xfrm>
                <a:off x="590354" y="1690688"/>
                <a:ext cx="11441723" cy="447128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sz="2400" dirty="0"/>
                  <a:t>Label inference requires </a:t>
                </a:r>
                <a14:m>
                  <m:oMath xmlns:m="http://schemas.openxmlformats.org/officeDocument/2006/math">
                    <m:r>
                      <a:rPr kumimoji="1" lang="en-US" altLang="zh-CN" sz="2400" i="1" smtClean="0">
                        <a:latin typeface="Cambria Math" panose="02040503050406030204" pitchFamily="18" charset="0"/>
                      </a:rPr>
                      <m:t>⟨</m:t>
                    </m:r>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𝜃</m:t>
                        </m:r>
                      </m:e>
                      <m:sup>
                        <m:r>
                          <a:rPr kumimoji="1" lang="en-US" altLang="zh-CN" sz="2400" i="1" smtClean="0">
                            <a:latin typeface="Cambria Math" panose="02040503050406030204" pitchFamily="18" charset="0"/>
                          </a:rPr>
                          <m:t>𝑆</m:t>
                        </m:r>
                      </m:sup>
                    </m:sSup>
                    <m:r>
                      <a:rPr kumimoji="1" lang="en-US" altLang="zh-CN" sz="2400" i="1" smtClean="0">
                        <a:latin typeface="Cambria Math" panose="02040503050406030204" pitchFamily="18" charset="0"/>
                      </a:rPr>
                      <m:t>⟩</m:t>
                    </m:r>
                  </m:oMath>
                </a14:m>
                <a:r>
                  <a:rPr lang="en-US" altLang="zh-CN" sz="2400" dirty="0"/>
                  <a:t> and </a:t>
                </a:r>
                <a14:m>
                  <m:oMath xmlns:m="http://schemas.openxmlformats.org/officeDocument/2006/math">
                    <m:d>
                      <m:dPr>
                        <m:begChr m:val="⟨"/>
                        <m:endChr m:val="⟩"/>
                        <m:ctrlPr>
                          <a:rPr kumimoji="1" lang="en-US" altLang="zh-CN" sz="2400" i="1" smtClean="0">
                            <a:latin typeface="Cambria Math" panose="02040503050406030204" pitchFamily="18" charset="0"/>
                          </a:rPr>
                        </m:ctrlPr>
                      </m:dPr>
                      <m:e>
                        <m:r>
                          <a:rPr kumimoji="1" lang="en-US" altLang="zh-CN" sz="2400" i="1" smtClean="0">
                            <a:latin typeface="Cambria Math" panose="02040503050406030204" pitchFamily="18" charset="0"/>
                          </a:rPr>
                          <m:t>𝑤</m:t>
                        </m:r>
                      </m:e>
                    </m:d>
                  </m:oMath>
                </a14:m>
                <a:r>
                  <a:rPr lang="en-US" altLang="zh-CN" sz="2400" dirty="0"/>
                  <a:t>,</a:t>
                </a:r>
                <a:r>
                  <a:rPr lang="zh-CN" altLang="en-US" sz="2400" dirty="0"/>
                  <a:t> </a:t>
                </a:r>
                <a:r>
                  <a:rPr lang="en-US" altLang="zh-CN" sz="2400" dirty="0"/>
                  <a:t>which</a:t>
                </a:r>
                <a:r>
                  <a:rPr lang="zh-CN" altLang="en-US" sz="2400" dirty="0"/>
                  <a:t> </a:t>
                </a:r>
                <a:r>
                  <a:rPr lang="en-US" altLang="zh-CN" sz="2400" dirty="0"/>
                  <a:t>is</a:t>
                </a:r>
                <a:r>
                  <a:rPr lang="zh-CN" altLang="en-US" sz="2400" dirty="0"/>
                  <a:t> </a:t>
                </a:r>
                <a:r>
                  <a:rPr lang="en-US" altLang="zh-CN" sz="2400" dirty="0"/>
                  <a:t>inefficient</a:t>
                </a:r>
              </a:p>
              <a:p>
                <a:pPr>
                  <a:lnSpc>
                    <a:spcPct val="150000"/>
                  </a:lnSpc>
                </a:pPr>
                <a:r>
                  <a:rPr lang="en-US" altLang="zh-CN" sz="2400" dirty="0"/>
                  <a:t>Integrate </a:t>
                </a:r>
                <a14:m>
                  <m:oMath xmlns:m="http://schemas.openxmlformats.org/officeDocument/2006/math">
                    <m:r>
                      <a:rPr kumimoji="1" lang="en-US" altLang="zh-CN" sz="2400" i="1" smtClean="0">
                        <a:latin typeface="Cambria Math" panose="02040503050406030204" pitchFamily="18" charset="0"/>
                      </a:rPr>
                      <m:t>⟨</m:t>
                    </m:r>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𝜃</m:t>
                        </m:r>
                      </m:e>
                      <m:sup>
                        <m:r>
                          <a:rPr kumimoji="1" lang="en-US" altLang="zh-CN" sz="2400" i="1" smtClean="0">
                            <a:latin typeface="Cambria Math" panose="02040503050406030204" pitchFamily="18" charset="0"/>
                          </a:rPr>
                          <m:t>𝑆</m:t>
                        </m:r>
                      </m:sup>
                    </m:sSup>
                    <m:r>
                      <a:rPr kumimoji="1" lang="en-US" altLang="zh-CN" sz="2400" i="1" smtClean="0">
                        <a:latin typeface="Cambria Math" panose="02040503050406030204" pitchFamily="18" charset="0"/>
                      </a:rPr>
                      <m:t>⟩</m:t>
                    </m:r>
                  </m:oMath>
                </a14:m>
                <a:r>
                  <a:rPr lang="en-US" altLang="zh-CN" sz="2400" dirty="0"/>
                  <a:t> and </a:t>
                </a:r>
                <a14:m>
                  <m:oMath xmlns:m="http://schemas.openxmlformats.org/officeDocument/2006/math">
                    <m:r>
                      <a:rPr kumimoji="1" lang="en-US" altLang="zh-CN" sz="2400" i="1" smtClean="0">
                        <a:latin typeface="Cambria Math" panose="02040503050406030204" pitchFamily="18" charset="0"/>
                      </a:rPr>
                      <m:t>⟨</m:t>
                    </m:r>
                    <m:r>
                      <a:rPr kumimoji="1" lang="en-US" altLang="zh-CN" sz="2400" i="1" smtClean="0">
                        <a:latin typeface="Cambria Math" panose="02040503050406030204" pitchFamily="18" charset="0"/>
                      </a:rPr>
                      <m:t>𝑤</m:t>
                    </m:r>
                    <m:r>
                      <a:rPr kumimoji="1" lang="en-US" altLang="zh-CN" sz="2400" i="1" smtClean="0">
                        <a:latin typeface="Cambria Math" panose="02040503050406030204" pitchFamily="18" charset="0"/>
                      </a:rPr>
                      <m:t>⟩</m:t>
                    </m:r>
                  </m:oMath>
                </a14:m>
                <a:r>
                  <a:rPr lang="en-US" altLang="zh-CN" sz="2400" dirty="0"/>
                  <a:t> and reveal </a:t>
                </a:r>
                <a14:m>
                  <m:oMath xmlns:m="http://schemas.openxmlformats.org/officeDocument/2006/math">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𝑤</m:t>
                        </m:r>
                      </m:e>
                      <m:sup>
                        <m:r>
                          <a:rPr kumimoji="1" lang="en-US" altLang="zh-CN" sz="2400" i="1" smtClean="0">
                            <a:latin typeface="Cambria Math" panose="02040503050406030204" pitchFamily="18" charset="0"/>
                          </a:rPr>
                          <m:t>𝑇</m:t>
                        </m:r>
                      </m:sup>
                    </m:sSup>
                  </m:oMath>
                </a14:m>
                <a:r>
                  <a:rPr lang="en-US" altLang="zh-CN" sz="2400" dirty="0"/>
                  <a:t> to target party </a:t>
                </a:r>
                <a14:m>
                  <m:oMath xmlns:m="http://schemas.openxmlformats.org/officeDocument/2006/math">
                    <m:r>
                      <m:rPr>
                        <m:sty m:val="p"/>
                      </m:rPr>
                      <a:rPr kumimoji="1" lang="en-US" altLang="zh-CN" sz="2400" smtClean="0">
                        <a:latin typeface="Cambria Math" panose="02040503050406030204" pitchFamily="18" charset="0"/>
                      </a:rPr>
                      <m:t>T</m:t>
                    </m:r>
                  </m:oMath>
                </a14:m>
                <a:r>
                  <a:rPr lang="en-US" altLang="zh-CN" sz="2400" dirty="0"/>
                  <a:t>.</a:t>
                </a:r>
              </a:p>
              <a:p>
                <a:pPr>
                  <a:lnSpc>
                    <a:spcPct val="150000"/>
                  </a:lnSpc>
                </a:pPr>
                <a:endParaRPr lang="en-US" altLang="zh-CN" sz="2400" dirty="0"/>
              </a:p>
              <a:p>
                <a:pPr>
                  <a:lnSpc>
                    <a:spcPct val="150000"/>
                  </a:lnSpc>
                </a:pPr>
                <a:endParaRPr lang="en-US" altLang="zh-CN" sz="2400" dirty="0"/>
              </a:p>
              <a:p>
                <a:pPr>
                  <a:lnSpc>
                    <a:spcPct val="150000"/>
                  </a:lnSpc>
                </a:pPr>
                <a:endParaRPr lang="en-US" altLang="zh-CN" sz="2400" dirty="0"/>
              </a:p>
              <a:p>
                <a:pPr>
                  <a:lnSpc>
                    <a:spcPct val="150000"/>
                  </a:lnSpc>
                </a:pPr>
                <a:r>
                  <a:rPr lang="en-US" altLang="zh-CN" sz="2400" dirty="0"/>
                  <a:t>Party</a:t>
                </a:r>
                <a:r>
                  <a:rPr lang="zh-CN" altLang="en-US" sz="2400" dirty="0"/>
                  <a:t> </a:t>
                </a:r>
                <a:r>
                  <a:rPr lang="en-US" altLang="zh-CN" sz="2400" dirty="0"/>
                  <a:t>T can do label inference locally with </a:t>
                </a:r>
                <a14:m>
                  <m:oMath xmlns:m="http://schemas.openxmlformats.org/officeDocument/2006/math">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𝑤</m:t>
                        </m:r>
                      </m:e>
                      <m:sup>
                        <m:r>
                          <a:rPr kumimoji="1" lang="en-US" altLang="zh-CN" sz="2400" i="1" smtClean="0">
                            <a:latin typeface="Cambria Math" panose="02040503050406030204" pitchFamily="18" charset="0"/>
                          </a:rPr>
                          <m:t>𝑇</m:t>
                        </m:r>
                      </m:sup>
                    </m:sSup>
                  </m:oMath>
                </a14:m>
                <a:r>
                  <a:rPr lang="en-US" altLang="zh-CN" sz="2400" dirty="0"/>
                  <a:t>: </a:t>
                </a:r>
                <a14:m>
                  <m:oMath xmlns:m="http://schemas.openxmlformats.org/officeDocument/2006/math">
                    <m:acc>
                      <m:accPr>
                        <m:chr m:val="̂"/>
                        <m:ctrlPr>
                          <a:rPr kumimoji="1" lang="en-US" altLang="zh-CN" sz="2400" i="1" smtClean="0">
                            <a:latin typeface="Cambria Math" panose="02040503050406030204" pitchFamily="18" charset="0"/>
                          </a:rPr>
                        </m:ctrlPr>
                      </m:accPr>
                      <m:e>
                        <m:r>
                          <a:rPr kumimoji="1" lang="en-US" altLang="zh-CN" sz="2400" i="1" smtClean="0">
                            <a:latin typeface="Cambria Math" panose="02040503050406030204" pitchFamily="18" charset="0"/>
                          </a:rPr>
                          <m:t>𝑌</m:t>
                        </m:r>
                      </m:e>
                    </m:acc>
                    <m:r>
                      <a:rPr kumimoji="1" lang="en-US" altLang="zh-CN" sz="2400" i="1" smtClean="0">
                        <a:latin typeface="Cambria Math" panose="02040503050406030204" pitchFamily="18" charset="0"/>
                      </a:rPr>
                      <m:t>=</m:t>
                    </m:r>
                    <m:r>
                      <a:rPr kumimoji="1" lang="en-US" altLang="zh-CN" sz="2400" i="1" smtClean="0">
                        <a:latin typeface="Cambria Math" panose="02040503050406030204" pitchFamily="18" charset="0"/>
                      </a:rPr>
                      <m:t>𝑆𝑖𝑔𝑚𝑜𝑖𝑑</m:t>
                    </m:r>
                    <m:r>
                      <a:rPr kumimoji="1" lang="en-US" altLang="zh-CN" sz="2400" i="1" smtClean="0">
                        <a:latin typeface="Cambria Math" panose="02040503050406030204" pitchFamily="18" charset="0"/>
                      </a:rPr>
                      <m:t>(</m:t>
                    </m:r>
                    <m:r>
                      <a:rPr kumimoji="1" lang="en-US" altLang="zh-CN" sz="2400" i="1" smtClean="0">
                        <a:latin typeface="Cambria Math" panose="02040503050406030204" pitchFamily="18" charset="0"/>
                      </a:rPr>
                      <m:t>𝑋</m:t>
                    </m:r>
                    <m:r>
                      <a:rPr kumimoji="1" lang="en-US" altLang="zh-CN" sz="2400" i="1" smtClean="0">
                        <a:latin typeface="Cambria Math" panose="02040503050406030204" pitchFamily="18" charset="0"/>
                      </a:rPr>
                      <m:t>⋅</m:t>
                    </m:r>
                    <m:sSup>
                      <m:sSupPr>
                        <m:ctrlPr>
                          <a:rPr kumimoji="1" lang="en-US" altLang="zh-CN" sz="2400" i="1" smtClean="0">
                            <a:latin typeface="Cambria Math" panose="02040503050406030204" pitchFamily="18" charset="0"/>
                          </a:rPr>
                        </m:ctrlPr>
                      </m:sSupPr>
                      <m:e>
                        <m:r>
                          <a:rPr kumimoji="1" lang="en-US" altLang="zh-CN" sz="2400" i="1" smtClean="0">
                            <a:latin typeface="Cambria Math" panose="02040503050406030204" pitchFamily="18" charset="0"/>
                          </a:rPr>
                          <m:t>𝑤</m:t>
                        </m:r>
                      </m:e>
                      <m:sup>
                        <m:r>
                          <a:rPr kumimoji="1" lang="en-US" altLang="zh-CN" sz="2400" i="1" smtClean="0">
                            <a:latin typeface="Cambria Math" panose="02040503050406030204" pitchFamily="18" charset="0"/>
                          </a:rPr>
                          <m:t>𝑇</m:t>
                        </m:r>
                      </m:sup>
                    </m:sSup>
                    <m:r>
                      <a:rPr kumimoji="1" lang="en-US" altLang="zh-CN" sz="2400" i="1" smtClean="0">
                        <a:latin typeface="Cambria Math" panose="02040503050406030204" pitchFamily="18" charset="0"/>
                      </a:rPr>
                      <m:t>)</m:t>
                    </m:r>
                  </m:oMath>
                </a14:m>
                <a:endParaRPr lang="en-US" altLang="zh-CN" sz="2400" dirty="0"/>
              </a:p>
            </p:txBody>
          </p:sp>
        </mc:Choice>
        <mc:Fallback xmlns="">
          <p:sp>
            <p:nvSpPr>
              <p:cNvPr id="2" name="内容占位符 2">
                <a:extLst>
                  <a:ext uri="{FF2B5EF4-FFF2-40B4-BE49-F238E27FC236}">
                    <a16:creationId xmlns:a16="http://schemas.microsoft.com/office/drawing/2014/main" id="{74398E0B-8A90-5386-0A33-BA8F7DC29770}"/>
                  </a:ext>
                </a:extLst>
              </p:cNvPr>
              <p:cNvSpPr txBox="1">
                <a:spLocks noRot="1" noChangeAspect="1" noMove="1" noResize="1" noEditPoints="1" noAdjustHandles="1" noChangeArrowheads="1" noChangeShapeType="1" noTextEdit="1"/>
              </p:cNvSpPr>
              <p:nvPr/>
            </p:nvSpPr>
            <p:spPr>
              <a:xfrm>
                <a:off x="590354" y="1690688"/>
                <a:ext cx="11441723" cy="4471289"/>
              </a:xfrm>
              <a:prstGeom prst="rect">
                <a:avLst/>
              </a:prstGeom>
              <a:blipFill>
                <a:blip r:embed="rId3"/>
                <a:stretch>
                  <a:fillRect l="-776"/>
                </a:stretch>
              </a:blipFill>
            </p:spPr>
            <p:txBody>
              <a:bodyPr/>
              <a:lstStyle/>
              <a:p>
                <a:r>
                  <a:rPr lang="zh-CN" altLang="en-US">
                    <a:noFill/>
                  </a:rPr>
                  <a:t> </a:t>
                </a:r>
              </a:p>
            </p:txBody>
          </p:sp>
        </mc:Fallback>
      </mc:AlternateContent>
      <p:grpSp>
        <p:nvGrpSpPr>
          <p:cNvPr id="3" name="组合 2">
            <a:extLst>
              <a:ext uri="{FF2B5EF4-FFF2-40B4-BE49-F238E27FC236}">
                <a16:creationId xmlns:a16="http://schemas.microsoft.com/office/drawing/2014/main" id="{04E682DB-D374-1454-898B-8320C770D710}"/>
              </a:ext>
            </a:extLst>
          </p:cNvPr>
          <p:cNvGrpSpPr/>
          <p:nvPr/>
        </p:nvGrpSpPr>
        <p:grpSpPr>
          <a:xfrm>
            <a:off x="3054879" y="3016251"/>
            <a:ext cx="4717522" cy="2288394"/>
            <a:chOff x="2834161" y="3075645"/>
            <a:chExt cx="5451420" cy="2393408"/>
          </a:xfrm>
        </p:grpSpPr>
        <p:pic>
          <p:nvPicPr>
            <p:cNvPr id="4" name="图片 3">
              <a:extLst>
                <a:ext uri="{FF2B5EF4-FFF2-40B4-BE49-F238E27FC236}">
                  <a16:creationId xmlns:a16="http://schemas.microsoft.com/office/drawing/2014/main" id="{68703296-93EE-EF9E-4282-658095B09DA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3116681" y="3075645"/>
              <a:ext cx="5168900" cy="1168400"/>
            </a:xfrm>
            <a:prstGeom prst="rect">
              <a:avLst/>
            </a:prstGeom>
          </p:spPr>
        </p:pic>
        <p:pic>
          <p:nvPicPr>
            <p:cNvPr id="5" name="图片 4">
              <a:extLst>
                <a:ext uri="{FF2B5EF4-FFF2-40B4-BE49-F238E27FC236}">
                  <a16:creationId xmlns:a16="http://schemas.microsoft.com/office/drawing/2014/main" id="{4FC0021B-2874-A44F-9C6A-642EC9E7DE5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834161" y="4148253"/>
              <a:ext cx="3149600" cy="1320800"/>
            </a:xfrm>
            <a:prstGeom prst="rect">
              <a:avLst/>
            </a:prstGeom>
          </p:spPr>
        </p:pic>
      </p:grpSp>
    </p:spTree>
    <p:extLst>
      <p:ext uri="{BB962C8B-B14F-4D97-AF65-F5344CB8AC3E}">
        <p14:creationId xmlns:p14="http://schemas.microsoft.com/office/powerpoint/2010/main" val="8406403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925209-3F8D-5E44-AA46-C2C4B1126355}"/>
              </a:ext>
            </a:extLst>
          </p:cNvPr>
          <p:cNvSpPr>
            <a:spLocks noGrp="1"/>
          </p:cNvSpPr>
          <p:nvPr>
            <p:ph type="title"/>
          </p:nvPr>
        </p:nvSpPr>
        <p:spPr/>
        <p:txBody>
          <a:bodyPr/>
          <a:lstStyle/>
          <a:p>
            <a:r>
              <a:rPr kumimoji="1" lang="en-US" altLang="zh-CN" dirty="0"/>
              <a:t>Experiments </a:t>
            </a:r>
            <a:r>
              <a:rPr kumimoji="1" lang="en-US" altLang="zh-CN" sz="3600" dirty="0"/>
              <a:t>Performance of transfer learning</a:t>
            </a:r>
            <a:endParaRPr kumimoji="1" lang="zh-CN" altLang="en-US" dirty="0"/>
          </a:p>
        </p:txBody>
      </p:sp>
      <p:sp>
        <p:nvSpPr>
          <p:cNvPr id="4" name="灯片编号占位符 3">
            <a:extLst>
              <a:ext uri="{FF2B5EF4-FFF2-40B4-BE49-F238E27FC236}">
                <a16:creationId xmlns:a16="http://schemas.microsoft.com/office/drawing/2014/main" id="{F7DA1EB0-9115-BDF9-A378-16E3F41FFD22}"/>
              </a:ext>
            </a:extLst>
          </p:cNvPr>
          <p:cNvSpPr>
            <a:spLocks noGrp="1"/>
          </p:cNvSpPr>
          <p:nvPr>
            <p:ph type="sldNum" sz="quarter" idx="12"/>
          </p:nvPr>
        </p:nvSpPr>
        <p:spPr/>
        <p:txBody>
          <a:bodyPr/>
          <a:lstStyle/>
          <a:p>
            <a:fld id="{E8A41ABE-4B4A-A44C-B1E4-B43F2FA3ED3C}" type="slidenum">
              <a:rPr lang="en-US" smtClean="0"/>
              <a:t>57</a:t>
            </a:fld>
            <a:endParaRPr lang="en-US"/>
          </a:p>
        </p:txBody>
      </p:sp>
      <p:sp>
        <p:nvSpPr>
          <p:cNvPr id="12" name="内容占位符 2">
            <a:extLst>
              <a:ext uri="{FF2B5EF4-FFF2-40B4-BE49-F238E27FC236}">
                <a16:creationId xmlns:a16="http://schemas.microsoft.com/office/drawing/2014/main" id="{899F02D8-CC7C-BD9B-A927-75B2A0D61545}"/>
              </a:ext>
            </a:extLst>
          </p:cNvPr>
          <p:cNvSpPr txBox="1">
            <a:spLocks/>
          </p:cNvSpPr>
          <p:nvPr/>
        </p:nvSpPr>
        <p:spPr>
          <a:xfrm>
            <a:off x="7227645" y="1589809"/>
            <a:ext cx="4798100" cy="18391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200" dirty="0"/>
              <a:t>PP-HFTL</a:t>
            </a:r>
            <a:r>
              <a:rPr lang="zh-CN" altLang="en-US" sz="2200" dirty="0"/>
              <a:t> </a:t>
            </a:r>
            <a:r>
              <a:rPr lang="en-US" altLang="zh-CN" sz="2200" dirty="0"/>
              <a:t>with</a:t>
            </a:r>
            <a:r>
              <a:rPr lang="zh-CN" altLang="en-US" sz="2200" dirty="0"/>
              <a:t> </a:t>
            </a:r>
            <a:r>
              <a:rPr lang="en-US" altLang="zh-CN" sz="2200" b="1" dirty="0"/>
              <a:t>secure</a:t>
            </a:r>
            <a:r>
              <a:rPr lang="zh-CN" altLang="en-US" sz="2200" b="1" dirty="0"/>
              <a:t> </a:t>
            </a:r>
            <a:r>
              <a:rPr lang="en-US" altLang="zh-CN" sz="2200" b="1" dirty="0"/>
              <a:t>domain</a:t>
            </a:r>
            <a:r>
              <a:rPr lang="zh-CN" altLang="en-US" sz="2200" b="1" dirty="0"/>
              <a:t> </a:t>
            </a:r>
            <a:r>
              <a:rPr lang="en-US" altLang="zh-CN" sz="2200" b="1" dirty="0"/>
              <a:t>adaptation</a:t>
            </a:r>
            <a:r>
              <a:rPr lang="zh-CN" altLang="en-US" sz="2200" b="1" dirty="0"/>
              <a:t> </a:t>
            </a:r>
            <a:r>
              <a:rPr lang="en-US" altLang="zh-CN" sz="2200" dirty="0"/>
              <a:t>is</a:t>
            </a:r>
            <a:r>
              <a:rPr lang="zh-CN" altLang="en-US" sz="2200" dirty="0"/>
              <a:t> </a:t>
            </a:r>
            <a:r>
              <a:rPr lang="en-US" altLang="zh-CN" sz="2200" dirty="0"/>
              <a:t>robust</a:t>
            </a:r>
            <a:r>
              <a:rPr lang="zh-CN" altLang="en-US" sz="2200" dirty="0"/>
              <a:t> </a:t>
            </a:r>
            <a:r>
              <a:rPr lang="en-US" altLang="zh-CN" sz="2200" dirty="0"/>
              <a:t>to</a:t>
            </a:r>
            <a:r>
              <a:rPr lang="zh-CN" altLang="en-US" sz="2200" dirty="0"/>
              <a:t> </a:t>
            </a:r>
            <a:r>
              <a:rPr lang="en-US" altLang="zh-CN" sz="2200" dirty="0"/>
              <a:t>covariate</a:t>
            </a:r>
            <a:r>
              <a:rPr lang="zh-CN" altLang="en-US" sz="2200" dirty="0"/>
              <a:t> </a:t>
            </a:r>
            <a:r>
              <a:rPr lang="en-US" altLang="zh-CN" sz="2200" dirty="0"/>
              <a:t>shift</a:t>
            </a:r>
          </a:p>
          <a:p>
            <a:pPr marL="0" indent="0">
              <a:lnSpc>
                <a:spcPct val="150000"/>
              </a:lnSpc>
              <a:buFont typeface="Arial" panose="020B0604020202020204" pitchFamily="34" charset="0"/>
              <a:buNone/>
            </a:pPr>
            <a:endParaRPr lang="en-US" altLang="zh-CN" sz="2200" dirty="0"/>
          </a:p>
        </p:txBody>
      </p:sp>
      <p:pic>
        <p:nvPicPr>
          <p:cNvPr id="13" name="图片 12">
            <a:extLst>
              <a:ext uri="{FF2B5EF4-FFF2-40B4-BE49-F238E27FC236}">
                <a16:creationId xmlns:a16="http://schemas.microsoft.com/office/drawing/2014/main" id="{C82D2ED0-C0DC-71D0-70BA-D96CE1908953}"/>
              </a:ext>
            </a:extLst>
          </p:cNvPr>
          <p:cNvPicPr>
            <a:picLocks noChangeAspect="1"/>
          </p:cNvPicPr>
          <p:nvPr/>
        </p:nvPicPr>
        <p:blipFill>
          <a:blip r:embed="rId3"/>
          <a:stretch>
            <a:fillRect/>
          </a:stretch>
        </p:blipFill>
        <p:spPr>
          <a:xfrm>
            <a:off x="663810" y="1580081"/>
            <a:ext cx="6414230" cy="2012187"/>
          </a:xfrm>
          <a:prstGeom prst="rect">
            <a:avLst/>
          </a:prstGeom>
        </p:spPr>
      </p:pic>
      <p:sp>
        <p:nvSpPr>
          <p:cNvPr id="14" name="文本框 13">
            <a:extLst>
              <a:ext uri="{FF2B5EF4-FFF2-40B4-BE49-F238E27FC236}">
                <a16:creationId xmlns:a16="http://schemas.microsoft.com/office/drawing/2014/main" id="{C3729DEE-5176-6318-D2E9-BFCD0F38E5BA}"/>
              </a:ext>
            </a:extLst>
          </p:cNvPr>
          <p:cNvSpPr txBox="1"/>
          <p:nvPr/>
        </p:nvSpPr>
        <p:spPr>
          <a:xfrm>
            <a:off x="1661270" y="6095434"/>
            <a:ext cx="1207382" cy="369332"/>
          </a:xfrm>
          <a:prstGeom prst="rect">
            <a:avLst/>
          </a:prstGeom>
          <a:noFill/>
        </p:spPr>
        <p:txBody>
          <a:bodyPr wrap="none" rtlCol="0">
            <a:spAutoFit/>
          </a:bodyPr>
          <a:lstStyle/>
          <a:p>
            <a:r>
              <a:rPr kumimoji="1" lang="en-US" altLang="zh-CN" dirty="0"/>
              <a:t>Spambase</a:t>
            </a:r>
            <a:endParaRPr kumimoji="1" lang="zh-CN" altLang="en-US" dirty="0"/>
          </a:p>
        </p:txBody>
      </p:sp>
      <p:sp>
        <p:nvSpPr>
          <p:cNvPr id="15" name="文本框 14">
            <a:extLst>
              <a:ext uri="{FF2B5EF4-FFF2-40B4-BE49-F238E27FC236}">
                <a16:creationId xmlns:a16="http://schemas.microsoft.com/office/drawing/2014/main" id="{F6DE8CB5-FDBA-6699-87BB-8044DD8689D5}"/>
              </a:ext>
            </a:extLst>
          </p:cNvPr>
          <p:cNvSpPr txBox="1"/>
          <p:nvPr/>
        </p:nvSpPr>
        <p:spPr>
          <a:xfrm>
            <a:off x="5270133" y="6095434"/>
            <a:ext cx="825867" cy="369332"/>
          </a:xfrm>
          <a:prstGeom prst="rect">
            <a:avLst/>
          </a:prstGeom>
          <a:noFill/>
        </p:spPr>
        <p:txBody>
          <a:bodyPr wrap="none" rtlCol="0">
            <a:spAutoFit/>
          </a:bodyPr>
          <a:lstStyle/>
          <a:p>
            <a:r>
              <a:rPr kumimoji="1" lang="en-US" altLang="zh-CN" dirty="0"/>
              <a:t>WDBC</a:t>
            </a:r>
            <a:endParaRPr kumimoji="1" lang="zh-CN" altLang="en-US" dirty="0"/>
          </a:p>
        </p:txBody>
      </p:sp>
      <p:pic>
        <p:nvPicPr>
          <p:cNvPr id="17" name="图片 16">
            <a:extLst>
              <a:ext uri="{FF2B5EF4-FFF2-40B4-BE49-F238E27FC236}">
                <a16:creationId xmlns:a16="http://schemas.microsoft.com/office/drawing/2014/main" id="{9FC9FF0C-BF6A-678B-10AD-03619BC67964}"/>
              </a:ext>
            </a:extLst>
          </p:cNvPr>
          <p:cNvPicPr>
            <a:picLocks noChangeAspect="1"/>
          </p:cNvPicPr>
          <p:nvPr/>
        </p:nvPicPr>
        <p:blipFill>
          <a:blip r:embed="rId4"/>
          <a:stretch>
            <a:fillRect/>
          </a:stretch>
        </p:blipFill>
        <p:spPr>
          <a:xfrm>
            <a:off x="677665" y="4050702"/>
            <a:ext cx="6400375" cy="2143409"/>
          </a:xfrm>
          <a:prstGeom prst="rect">
            <a:avLst/>
          </a:prstGeom>
        </p:spPr>
      </p:pic>
      <p:sp>
        <p:nvSpPr>
          <p:cNvPr id="18" name="内容占位符 2">
            <a:extLst>
              <a:ext uri="{FF2B5EF4-FFF2-40B4-BE49-F238E27FC236}">
                <a16:creationId xmlns:a16="http://schemas.microsoft.com/office/drawing/2014/main" id="{DC2FB2E1-DFCC-773F-0357-3DFBFB0F44E6}"/>
              </a:ext>
            </a:extLst>
          </p:cNvPr>
          <p:cNvSpPr txBox="1">
            <a:spLocks/>
          </p:cNvSpPr>
          <p:nvPr/>
        </p:nvSpPr>
        <p:spPr>
          <a:xfrm>
            <a:off x="7227645" y="4050702"/>
            <a:ext cx="4798100" cy="1839191"/>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200" dirty="0"/>
              <a:t>PP-HFTL</a:t>
            </a:r>
            <a:r>
              <a:rPr lang="zh-CN" altLang="en-US" sz="2200" dirty="0"/>
              <a:t> </a:t>
            </a:r>
            <a:r>
              <a:rPr lang="en-US" altLang="zh-CN" sz="2200" dirty="0"/>
              <a:t>with</a:t>
            </a:r>
            <a:r>
              <a:rPr lang="zh-CN" altLang="en-US" sz="2200" dirty="0"/>
              <a:t> </a:t>
            </a:r>
            <a:r>
              <a:rPr lang="en-US" altLang="zh-CN" sz="2200" b="1" dirty="0"/>
              <a:t>secure</a:t>
            </a:r>
            <a:r>
              <a:rPr lang="zh-CN" altLang="en-US" sz="2200" dirty="0"/>
              <a:t> </a:t>
            </a:r>
            <a:r>
              <a:rPr lang="en-US" altLang="zh-CN" sz="2200" b="1" dirty="0"/>
              <a:t>feature</a:t>
            </a:r>
            <a:r>
              <a:rPr lang="zh-CN" altLang="en-US" sz="2200" b="1" dirty="0"/>
              <a:t> </a:t>
            </a:r>
            <a:r>
              <a:rPr lang="en-US" altLang="zh-CN" sz="2200" b="1" dirty="0"/>
              <a:t>mapping</a:t>
            </a:r>
            <a:r>
              <a:rPr lang="zh-CN" altLang="en-US" sz="2200" b="1" dirty="0"/>
              <a:t> </a:t>
            </a:r>
            <a:r>
              <a:rPr lang="en-US" altLang="zh-CN" sz="2200" dirty="0"/>
              <a:t>is</a:t>
            </a:r>
            <a:r>
              <a:rPr lang="zh-CN" altLang="en-US" sz="2200" dirty="0"/>
              <a:t> </a:t>
            </a:r>
            <a:r>
              <a:rPr lang="en-US" altLang="zh-CN" sz="2200" dirty="0"/>
              <a:t>robust</a:t>
            </a:r>
            <a:r>
              <a:rPr lang="zh-CN" altLang="en-US" sz="2200" dirty="0"/>
              <a:t> </a:t>
            </a:r>
            <a:r>
              <a:rPr lang="en-US" altLang="zh-CN" sz="2200" dirty="0"/>
              <a:t>to</a:t>
            </a:r>
            <a:r>
              <a:rPr lang="zh-CN" altLang="en-US" sz="2200" dirty="0"/>
              <a:t> </a:t>
            </a:r>
            <a:r>
              <a:rPr lang="en-US" altLang="zh-CN" sz="2200" dirty="0"/>
              <a:t>feature</a:t>
            </a:r>
            <a:r>
              <a:rPr lang="zh-CN" altLang="en-US" sz="2200" dirty="0"/>
              <a:t> </a:t>
            </a:r>
            <a:r>
              <a:rPr lang="en-US" altLang="zh-CN" sz="2200" dirty="0"/>
              <a:t>heterogeneity</a:t>
            </a:r>
          </a:p>
          <a:p>
            <a:pPr marL="0" indent="0">
              <a:lnSpc>
                <a:spcPct val="150000"/>
              </a:lnSpc>
              <a:buFont typeface="Arial" panose="020B0604020202020204" pitchFamily="34" charset="0"/>
              <a:buNone/>
            </a:pPr>
            <a:endParaRPr lang="en-US" altLang="zh-CN" sz="2200" dirty="0"/>
          </a:p>
        </p:txBody>
      </p:sp>
      <p:sp>
        <p:nvSpPr>
          <p:cNvPr id="3" name="文本框 2">
            <a:extLst>
              <a:ext uri="{FF2B5EF4-FFF2-40B4-BE49-F238E27FC236}">
                <a16:creationId xmlns:a16="http://schemas.microsoft.com/office/drawing/2014/main" id="{5092B056-3A62-C147-A9B6-B0D244C6CDA1}"/>
              </a:ext>
            </a:extLst>
          </p:cNvPr>
          <p:cNvSpPr txBox="1"/>
          <p:nvPr/>
        </p:nvSpPr>
        <p:spPr>
          <a:xfrm>
            <a:off x="3278221" y="6361881"/>
            <a:ext cx="1350340" cy="365124"/>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6.6</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AFAB15C5-9435-AB3F-CEA9-D86384E8F29C}"/>
              </a:ext>
            </a:extLst>
          </p:cNvPr>
          <p:cNvSpPr txBox="1"/>
          <p:nvPr/>
        </p:nvSpPr>
        <p:spPr>
          <a:xfrm>
            <a:off x="1661270" y="3513600"/>
            <a:ext cx="1207382" cy="369332"/>
          </a:xfrm>
          <a:prstGeom prst="rect">
            <a:avLst/>
          </a:prstGeom>
          <a:noFill/>
        </p:spPr>
        <p:txBody>
          <a:bodyPr wrap="none" rtlCol="0">
            <a:spAutoFit/>
          </a:bodyPr>
          <a:lstStyle/>
          <a:p>
            <a:r>
              <a:rPr kumimoji="1" lang="en-US" altLang="zh-CN" dirty="0"/>
              <a:t>Spambase</a:t>
            </a:r>
            <a:endParaRPr kumimoji="1" lang="zh-CN" altLang="en-US" dirty="0"/>
          </a:p>
        </p:txBody>
      </p:sp>
      <p:sp>
        <p:nvSpPr>
          <p:cNvPr id="7" name="文本框 6">
            <a:extLst>
              <a:ext uri="{FF2B5EF4-FFF2-40B4-BE49-F238E27FC236}">
                <a16:creationId xmlns:a16="http://schemas.microsoft.com/office/drawing/2014/main" id="{9F88120A-6558-03F3-0EAC-959DDE271BD2}"/>
              </a:ext>
            </a:extLst>
          </p:cNvPr>
          <p:cNvSpPr txBox="1"/>
          <p:nvPr/>
        </p:nvSpPr>
        <p:spPr>
          <a:xfrm>
            <a:off x="5270133" y="3513600"/>
            <a:ext cx="825867" cy="369332"/>
          </a:xfrm>
          <a:prstGeom prst="rect">
            <a:avLst/>
          </a:prstGeom>
          <a:noFill/>
        </p:spPr>
        <p:txBody>
          <a:bodyPr wrap="none" rtlCol="0">
            <a:spAutoFit/>
          </a:bodyPr>
          <a:lstStyle/>
          <a:p>
            <a:r>
              <a:rPr kumimoji="1" lang="en-US" altLang="zh-CN" dirty="0"/>
              <a:t>WDBC</a:t>
            </a:r>
            <a:endParaRPr kumimoji="1" lang="zh-CN" altLang="en-US" dirty="0"/>
          </a:p>
        </p:txBody>
      </p:sp>
    </p:spTree>
    <p:extLst>
      <p:ext uri="{BB962C8B-B14F-4D97-AF65-F5344CB8AC3E}">
        <p14:creationId xmlns:p14="http://schemas.microsoft.com/office/powerpoint/2010/main" val="19063386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925209-3F8D-5E44-AA46-C2C4B1126355}"/>
              </a:ext>
            </a:extLst>
          </p:cNvPr>
          <p:cNvSpPr>
            <a:spLocks noGrp="1"/>
          </p:cNvSpPr>
          <p:nvPr>
            <p:ph type="title"/>
          </p:nvPr>
        </p:nvSpPr>
        <p:spPr/>
        <p:txBody>
          <a:bodyPr/>
          <a:lstStyle/>
          <a:p>
            <a:r>
              <a:rPr kumimoji="1" lang="en-US" altLang="zh-CN" dirty="0"/>
              <a:t>Experiments </a:t>
            </a:r>
            <a:r>
              <a:rPr kumimoji="1" lang="en-US" altLang="zh-CN" sz="3600" dirty="0"/>
              <a:t>Efficiency and scalability of HFTL</a:t>
            </a:r>
            <a:endParaRPr kumimoji="1" lang="zh-CN" altLang="en-US" dirty="0"/>
          </a:p>
        </p:txBody>
      </p:sp>
      <p:sp>
        <p:nvSpPr>
          <p:cNvPr id="4" name="灯片编号占位符 3">
            <a:extLst>
              <a:ext uri="{FF2B5EF4-FFF2-40B4-BE49-F238E27FC236}">
                <a16:creationId xmlns:a16="http://schemas.microsoft.com/office/drawing/2014/main" id="{F7DA1EB0-9115-BDF9-A378-16E3F41FFD22}"/>
              </a:ext>
            </a:extLst>
          </p:cNvPr>
          <p:cNvSpPr>
            <a:spLocks noGrp="1"/>
          </p:cNvSpPr>
          <p:nvPr>
            <p:ph type="sldNum" sz="quarter" idx="12"/>
          </p:nvPr>
        </p:nvSpPr>
        <p:spPr/>
        <p:txBody>
          <a:bodyPr/>
          <a:lstStyle/>
          <a:p>
            <a:fld id="{E8A41ABE-4B4A-A44C-B1E4-B43F2FA3ED3C}" type="slidenum">
              <a:rPr lang="en-US" smtClean="0"/>
              <a:t>58</a:t>
            </a:fld>
            <a:endParaRPr lang="en-US"/>
          </a:p>
        </p:txBody>
      </p:sp>
      <p:sp>
        <p:nvSpPr>
          <p:cNvPr id="3" name="内容占位符 2">
            <a:extLst>
              <a:ext uri="{FF2B5EF4-FFF2-40B4-BE49-F238E27FC236}">
                <a16:creationId xmlns:a16="http://schemas.microsoft.com/office/drawing/2014/main" id="{4F8E0423-A342-584D-AC5E-99F52EBFEA70}"/>
              </a:ext>
            </a:extLst>
          </p:cNvPr>
          <p:cNvSpPr>
            <a:spLocks noGrp="1"/>
          </p:cNvSpPr>
          <p:nvPr/>
        </p:nvSpPr>
        <p:spPr>
          <a:xfrm>
            <a:off x="6904872" y="1637628"/>
            <a:ext cx="4798100" cy="18391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400" dirty="0"/>
              <a:t>Secret sharing-based HFTL is 20x more efficient than HE-based PP-HFTL.</a:t>
            </a:r>
          </a:p>
        </p:txBody>
      </p:sp>
      <mc:AlternateContent xmlns:mc="http://schemas.openxmlformats.org/markup-compatibility/2006" xmlns:a14="http://schemas.microsoft.com/office/drawing/2010/main">
        <mc:Choice Requires="a14">
          <p:sp>
            <p:nvSpPr>
              <p:cNvPr id="5" name="文本框 7">
                <a:extLst>
                  <a:ext uri="{FF2B5EF4-FFF2-40B4-BE49-F238E27FC236}">
                    <a16:creationId xmlns:a16="http://schemas.microsoft.com/office/drawing/2014/main" id="{FCAB3826-6398-F445-B46A-972ADC18D4D1}"/>
                  </a:ext>
                </a:extLst>
              </p:cNvPr>
              <p:cNvSpPr txBox="1"/>
              <p:nvPr/>
            </p:nvSpPr>
            <p:spPr>
              <a:xfrm>
                <a:off x="1053829" y="6012755"/>
                <a:ext cx="2185983"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dirty="0"/>
                  <a:t>time vs. batch size </a:t>
                </a:r>
                <a14:m>
                  <m:oMath xmlns:m="http://schemas.openxmlformats.org/officeDocument/2006/math">
                    <m:r>
                      <a:rPr kumimoji="1" lang="en-US" altLang="zh-CN" b="0" i="1" smtClean="0">
                        <a:latin typeface="Cambria Math" panose="02040503050406030204" pitchFamily="18" charset="0"/>
                      </a:rPr>
                      <m:t>𝑛</m:t>
                    </m:r>
                  </m:oMath>
                </a14:m>
                <a:endParaRPr kumimoji="1" lang="zh-CN" altLang="en-US" dirty="0"/>
              </a:p>
            </p:txBody>
          </p:sp>
        </mc:Choice>
        <mc:Fallback xmlns="">
          <p:sp>
            <p:nvSpPr>
              <p:cNvPr id="5" name="文本框 7">
                <a:extLst>
                  <a:ext uri="{FF2B5EF4-FFF2-40B4-BE49-F238E27FC236}">
                    <a16:creationId xmlns:a16="http://schemas.microsoft.com/office/drawing/2014/main" id="{FCAB3826-6398-F445-B46A-972ADC18D4D1}"/>
                  </a:ext>
                </a:extLst>
              </p:cNvPr>
              <p:cNvSpPr txBox="1">
                <a:spLocks noRot="1" noChangeAspect="1" noMove="1" noResize="1" noEditPoints="1" noAdjustHandles="1" noChangeArrowheads="1" noChangeShapeType="1" noTextEdit="1"/>
              </p:cNvSpPr>
              <p:nvPr/>
            </p:nvSpPr>
            <p:spPr>
              <a:xfrm>
                <a:off x="1053829" y="6012755"/>
                <a:ext cx="2185983" cy="369332"/>
              </a:xfrm>
              <a:prstGeom prst="rect">
                <a:avLst/>
              </a:prstGeom>
              <a:blipFill>
                <a:blip r:embed="rId3"/>
                <a:stretch>
                  <a:fillRect l="-2907" t="-6667" b="-2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文本框 9">
                <a:extLst>
                  <a:ext uri="{FF2B5EF4-FFF2-40B4-BE49-F238E27FC236}">
                    <a16:creationId xmlns:a16="http://schemas.microsoft.com/office/drawing/2014/main" id="{34E49368-2AC6-A346-80E8-3D2825895837}"/>
                  </a:ext>
                </a:extLst>
              </p:cNvPr>
              <p:cNvSpPr txBox="1"/>
              <p:nvPr/>
            </p:nvSpPr>
            <p:spPr>
              <a:xfrm>
                <a:off x="4069319" y="6040078"/>
                <a:ext cx="2254913"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dirty="0"/>
                  <a:t>time vs. # features </a:t>
                </a:r>
                <a14:m>
                  <m:oMath xmlns:m="http://schemas.openxmlformats.org/officeDocument/2006/math">
                    <m:r>
                      <a:rPr kumimoji="1" lang="en-US" altLang="zh-CN" b="0" i="1" smtClean="0">
                        <a:latin typeface="Cambria Math" panose="02040503050406030204" pitchFamily="18" charset="0"/>
                      </a:rPr>
                      <m:t>𝑚</m:t>
                    </m:r>
                  </m:oMath>
                </a14:m>
                <a:endParaRPr kumimoji="1" lang="en-US" altLang="zh-CN" b="0" dirty="0"/>
              </a:p>
            </p:txBody>
          </p:sp>
        </mc:Choice>
        <mc:Fallback xmlns="">
          <p:sp>
            <p:nvSpPr>
              <p:cNvPr id="6" name="文本框 9">
                <a:extLst>
                  <a:ext uri="{FF2B5EF4-FFF2-40B4-BE49-F238E27FC236}">
                    <a16:creationId xmlns:a16="http://schemas.microsoft.com/office/drawing/2014/main" id="{34E49368-2AC6-A346-80E8-3D2825895837}"/>
                  </a:ext>
                </a:extLst>
              </p:cNvPr>
              <p:cNvSpPr txBox="1">
                <a:spLocks noRot="1" noChangeAspect="1" noMove="1" noResize="1" noEditPoints="1" noAdjustHandles="1" noChangeArrowheads="1" noChangeShapeType="1" noTextEdit="1"/>
              </p:cNvSpPr>
              <p:nvPr/>
            </p:nvSpPr>
            <p:spPr>
              <a:xfrm>
                <a:off x="4069319" y="6040078"/>
                <a:ext cx="2254913" cy="369332"/>
              </a:xfrm>
              <a:prstGeom prst="rect">
                <a:avLst/>
              </a:prstGeom>
              <a:blipFill>
                <a:blip r:embed="rId4"/>
                <a:stretch>
                  <a:fillRect l="-2247" t="-6667" b="-2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内容占位符 2">
                <a:extLst>
                  <a:ext uri="{FF2B5EF4-FFF2-40B4-BE49-F238E27FC236}">
                    <a16:creationId xmlns:a16="http://schemas.microsoft.com/office/drawing/2014/main" id="{BF7661A7-5B68-6D41-A9AA-D57205D0A8B6}"/>
                  </a:ext>
                </a:extLst>
              </p:cNvPr>
              <p:cNvSpPr txBox="1">
                <a:spLocks/>
              </p:cNvSpPr>
              <p:nvPr/>
            </p:nvSpPr>
            <p:spPr>
              <a:xfrm>
                <a:off x="6904872" y="3965678"/>
                <a:ext cx="4798100" cy="1839191"/>
              </a:xfrm>
              <a:prstGeom prst="rect">
                <a:avLst/>
              </a:prstGeom>
            </p:spPr>
            <p:txBody>
              <a:bodyPr vert="horz" lIns="91440" tIns="45720" rIns="91440" bIns="4572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ct val="150000"/>
                  </a:lnSpc>
                  <a:buNone/>
                </a:pPr>
                <a14:m>
                  <m:oMath xmlns:m="http://schemas.openxmlformats.org/officeDocument/2006/math">
                    <m:r>
                      <a:rPr lang="en-US" altLang="zh-CN" sz="2400" b="0" i="1" smtClean="0">
                        <a:latin typeface="Cambria Math" panose="02040503050406030204" pitchFamily="18" charset="0"/>
                      </a:rPr>
                      <m:t>𝑂</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𝑛𝑚</m:t>
                    </m:r>
                    <m:r>
                      <a:rPr lang="en-US" altLang="zh-CN" sz="2400" b="0" i="1" smtClean="0">
                        <a:latin typeface="Cambria Math" panose="02040503050406030204" pitchFamily="18" charset="0"/>
                      </a:rPr>
                      <m:t>)</m:t>
                    </m:r>
                  </m:oMath>
                </a14:m>
                <a:r>
                  <a:rPr lang="en-US" altLang="zh-CN" sz="2400" dirty="0"/>
                  <a:t> complexity to batch size </a:t>
                </a:r>
                <a14:m>
                  <m:oMath xmlns:m="http://schemas.openxmlformats.org/officeDocument/2006/math">
                    <m:r>
                      <a:rPr kumimoji="1" lang="en-US" altLang="zh-CN" sz="2400" b="0" i="1" smtClean="0">
                        <a:latin typeface="Cambria Math" panose="02040503050406030204" pitchFamily="18" charset="0"/>
                      </a:rPr>
                      <m:t>𝑛</m:t>
                    </m:r>
                  </m:oMath>
                </a14:m>
                <a:r>
                  <a:rPr lang="en-US" altLang="zh-CN" sz="2400" dirty="0"/>
                  <a:t> and feature number </a:t>
                </a:r>
                <a14:m>
                  <m:oMath xmlns:m="http://schemas.openxmlformats.org/officeDocument/2006/math">
                    <m:r>
                      <a:rPr lang="en-US" altLang="zh-CN" sz="2400" b="0" i="1" smtClean="0">
                        <a:latin typeface="Cambria Math" panose="02040503050406030204" pitchFamily="18" charset="0"/>
                      </a:rPr>
                      <m:t>𝑚</m:t>
                    </m:r>
                  </m:oMath>
                </a14:m>
                <a:r>
                  <a:rPr lang="en-US" altLang="zh-CN" sz="2400" dirty="0"/>
                  <a:t>.</a:t>
                </a:r>
              </a:p>
              <a:p>
                <a:pPr marL="0" indent="0">
                  <a:lnSpc>
                    <a:spcPct val="150000"/>
                  </a:lnSpc>
                  <a:buFont typeface="Arial" panose="020B0604020202020204" pitchFamily="34" charset="0"/>
                  <a:buNone/>
                </a:pPr>
                <a:endParaRPr lang="en-US" altLang="zh-CN" sz="2400" dirty="0"/>
              </a:p>
            </p:txBody>
          </p:sp>
        </mc:Choice>
        <mc:Fallback xmlns="">
          <p:sp>
            <p:nvSpPr>
              <p:cNvPr id="7" name="内容占位符 2">
                <a:extLst>
                  <a:ext uri="{FF2B5EF4-FFF2-40B4-BE49-F238E27FC236}">
                    <a16:creationId xmlns:a16="http://schemas.microsoft.com/office/drawing/2014/main" id="{BF7661A7-5B68-6D41-A9AA-D57205D0A8B6}"/>
                  </a:ext>
                </a:extLst>
              </p:cNvPr>
              <p:cNvSpPr txBox="1">
                <a:spLocks noRot="1" noChangeAspect="1" noMove="1" noResize="1" noEditPoints="1" noAdjustHandles="1" noChangeArrowheads="1" noChangeShapeType="1" noTextEdit="1"/>
              </p:cNvSpPr>
              <p:nvPr/>
            </p:nvSpPr>
            <p:spPr>
              <a:xfrm>
                <a:off x="6904872" y="3965678"/>
                <a:ext cx="4798100" cy="1839191"/>
              </a:xfrm>
              <a:prstGeom prst="rect">
                <a:avLst/>
              </a:prstGeom>
              <a:blipFill>
                <a:blip r:embed="rId5"/>
                <a:stretch>
                  <a:fillRect l="-1847"/>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406F71D1-E5FC-D54E-841C-A915F374EB4B}"/>
              </a:ext>
            </a:extLst>
          </p:cNvPr>
          <p:cNvPicPr>
            <a:picLocks noChangeAspect="1"/>
          </p:cNvPicPr>
          <p:nvPr/>
        </p:nvPicPr>
        <p:blipFill>
          <a:blip r:embed="rId6"/>
          <a:stretch>
            <a:fillRect/>
          </a:stretch>
        </p:blipFill>
        <p:spPr>
          <a:xfrm>
            <a:off x="490641" y="1645886"/>
            <a:ext cx="6137803" cy="2001457"/>
          </a:xfrm>
          <a:prstGeom prst="rect">
            <a:avLst/>
          </a:prstGeom>
        </p:spPr>
      </p:pic>
      <p:sp>
        <p:nvSpPr>
          <p:cNvPr id="9" name="文本框 13">
            <a:extLst>
              <a:ext uri="{FF2B5EF4-FFF2-40B4-BE49-F238E27FC236}">
                <a16:creationId xmlns:a16="http://schemas.microsoft.com/office/drawing/2014/main" id="{561CD464-B19D-9942-9F24-7CBB8B85D0E6}"/>
              </a:ext>
            </a:extLst>
          </p:cNvPr>
          <p:cNvSpPr txBox="1"/>
          <p:nvPr/>
        </p:nvSpPr>
        <p:spPr>
          <a:xfrm>
            <a:off x="1300275" y="3552450"/>
            <a:ext cx="169309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dirty="0"/>
              <a:t>SS-based HFTL</a:t>
            </a:r>
            <a:endParaRPr kumimoji="1" lang="zh-CN" altLang="en-US" dirty="0"/>
          </a:p>
        </p:txBody>
      </p:sp>
      <p:sp>
        <p:nvSpPr>
          <p:cNvPr id="10" name="文本框 15">
            <a:extLst>
              <a:ext uri="{FF2B5EF4-FFF2-40B4-BE49-F238E27FC236}">
                <a16:creationId xmlns:a16="http://schemas.microsoft.com/office/drawing/2014/main" id="{B6B82219-8BE5-2C42-8636-5DB05DB322F5}"/>
              </a:ext>
            </a:extLst>
          </p:cNvPr>
          <p:cNvSpPr txBox="1"/>
          <p:nvPr/>
        </p:nvSpPr>
        <p:spPr>
          <a:xfrm>
            <a:off x="4330994" y="3552450"/>
            <a:ext cx="173156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dirty="0"/>
              <a:t>HE-based HFTL</a:t>
            </a:r>
            <a:endParaRPr kumimoji="1" lang="zh-CN" altLang="en-US" dirty="0"/>
          </a:p>
        </p:txBody>
      </p:sp>
      <p:pic>
        <p:nvPicPr>
          <p:cNvPr id="11" name="图片 10">
            <a:extLst>
              <a:ext uri="{FF2B5EF4-FFF2-40B4-BE49-F238E27FC236}">
                <a16:creationId xmlns:a16="http://schemas.microsoft.com/office/drawing/2014/main" id="{52B7D10D-5B13-E544-A115-8E98031A5789}"/>
              </a:ext>
            </a:extLst>
          </p:cNvPr>
          <p:cNvPicPr>
            <a:picLocks noChangeAspect="1"/>
          </p:cNvPicPr>
          <p:nvPr/>
        </p:nvPicPr>
        <p:blipFill>
          <a:blip r:embed="rId7"/>
          <a:stretch>
            <a:fillRect/>
          </a:stretch>
        </p:blipFill>
        <p:spPr>
          <a:xfrm>
            <a:off x="489028" y="3921782"/>
            <a:ext cx="6254018" cy="2118296"/>
          </a:xfrm>
          <a:prstGeom prst="rect">
            <a:avLst/>
          </a:prstGeom>
        </p:spPr>
      </p:pic>
      <p:sp>
        <p:nvSpPr>
          <p:cNvPr id="14" name="文本框 13">
            <a:extLst>
              <a:ext uri="{FF2B5EF4-FFF2-40B4-BE49-F238E27FC236}">
                <a16:creationId xmlns:a16="http://schemas.microsoft.com/office/drawing/2014/main" id="{E41E2FF0-4086-F829-BE04-D19AC5316F3A}"/>
              </a:ext>
            </a:extLst>
          </p:cNvPr>
          <p:cNvSpPr txBox="1"/>
          <p:nvPr/>
        </p:nvSpPr>
        <p:spPr>
          <a:xfrm>
            <a:off x="2993367" y="6361881"/>
            <a:ext cx="1350340" cy="365124"/>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lang="en-US" altLang="zh-CN" sz="2000" dirty="0">
                <a:solidFill>
                  <a:sysClr val="windowText" lastClr="000000"/>
                </a:solidFill>
                <a:ea typeface="等线" panose="02010600030101010101" pitchFamily="2" charset="-122"/>
                <a:cs typeface="Times New Roman" panose="02020603050405020304" pitchFamily="18" charset="0"/>
              </a:rPr>
              <a:t>6.7</a:t>
            </a:r>
            <a:endParaRPr kumimoji="0" lang="zh-CN" altLang="en-US" sz="200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66577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1462EA-C106-B351-D3DB-061109BA58D4}"/>
              </a:ext>
            </a:extLst>
          </p:cNvPr>
          <p:cNvSpPr>
            <a:spLocks noGrp="1"/>
          </p:cNvSpPr>
          <p:nvPr>
            <p:ph type="title"/>
          </p:nvPr>
        </p:nvSpPr>
        <p:spPr/>
        <p:txBody>
          <a:bodyPr/>
          <a:lstStyle/>
          <a:p>
            <a:r>
              <a:rPr kumimoji="1" lang="en-US" altLang="zh-CN" dirty="0"/>
              <a:t>Conclusion</a:t>
            </a:r>
            <a:endParaRPr kumimoji="1" lang="zh-CN" altLang="en-US" dirty="0"/>
          </a:p>
        </p:txBody>
      </p:sp>
      <p:sp>
        <p:nvSpPr>
          <p:cNvPr id="3" name="内容占位符 2">
            <a:extLst>
              <a:ext uri="{FF2B5EF4-FFF2-40B4-BE49-F238E27FC236}">
                <a16:creationId xmlns:a16="http://schemas.microsoft.com/office/drawing/2014/main" id="{C31012DD-E1C7-FD63-D06F-0A0FD08EB0B4}"/>
              </a:ext>
            </a:extLst>
          </p:cNvPr>
          <p:cNvSpPr>
            <a:spLocks noGrp="1"/>
          </p:cNvSpPr>
          <p:nvPr>
            <p:ph idx="1"/>
          </p:nvPr>
        </p:nvSpPr>
        <p:spPr/>
        <p:txBody>
          <a:bodyPr>
            <a:normAutofit/>
          </a:bodyPr>
          <a:lstStyle/>
          <a:p>
            <a:pPr>
              <a:lnSpc>
                <a:spcPct val="100000"/>
              </a:lnSpc>
            </a:pPr>
            <a:r>
              <a:rPr lang="en-US" altLang="zh-CN" sz="2400" dirty="0"/>
              <a:t>We propose heterogeneous federated transfer learning</a:t>
            </a:r>
            <a:r>
              <a:rPr lang="zh-CN" altLang="en-US" sz="2400" dirty="0"/>
              <a:t> </a:t>
            </a:r>
            <a:r>
              <a:rPr lang="en-US" altLang="zh-CN" sz="2400" dirty="0"/>
              <a:t>(PP-HFTL) to enable secure</a:t>
            </a:r>
            <a:r>
              <a:rPr lang="zh-CN" altLang="en-US" sz="2400" dirty="0"/>
              <a:t> </a:t>
            </a:r>
            <a:r>
              <a:rPr lang="en-US" altLang="zh-CN" sz="2400" dirty="0"/>
              <a:t>VFL</a:t>
            </a:r>
            <a:r>
              <a:rPr lang="zh-CN" altLang="en-US" sz="2400" dirty="0"/>
              <a:t> </a:t>
            </a:r>
            <a:r>
              <a:rPr lang="en-US" altLang="zh-CN" sz="2400" dirty="0"/>
              <a:t>to address</a:t>
            </a:r>
            <a:r>
              <a:rPr lang="zh-CN" altLang="en-US" sz="2400" dirty="0"/>
              <a:t> </a:t>
            </a:r>
            <a:r>
              <a:rPr lang="en-US" altLang="zh-CN" sz="2400" b="1" dirty="0"/>
              <a:t>covariate shift </a:t>
            </a:r>
            <a:r>
              <a:rPr lang="en-US" altLang="zh-CN" sz="2400" dirty="0"/>
              <a:t>and </a:t>
            </a:r>
            <a:r>
              <a:rPr lang="en-US" altLang="zh-CN" sz="2400" b="1" dirty="0"/>
              <a:t>feature space heterogeneity.</a:t>
            </a:r>
            <a:endParaRPr lang="en-US" altLang="zh-CN" sz="2400" dirty="0"/>
          </a:p>
          <a:p>
            <a:pPr>
              <a:lnSpc>
                <a:spcPct val="100000"/>
              </a:lnSpc>
            </a:pPr>
            <a:r>
              <a:rPr lang="en-US" altLang="zh-CN" sz="2400" dirty="0"/>
              <a:t>Two variants of PP-HFTL are proposed without introducing a collaborator. </a:t>
            </a:r>
          </a:p>
          <a:p>
            <a:pPr>
              <a:lnSpc>
                <a:spcPct val="100000"/>
              </a:lnSpc>
            </a:pPr>
            <a:r>
              <a:rPr lang="en-US" altLang="zh-CN" sz="2400" dirty="0"/>
              <a:t>The final model</a:t>
            </a:r>
            <a:r>
              <a:rPr lang="zh-CN" altLang="en-US" sz="2400" dirty="0"/>
              <a:t> </a:t>
            </a:r>
            <a:r>
              <a:rPr lang="en-US" altLang="zh-CN" sz="2400" dirty="0"/>
              <a:t>achieves</a:t>
            </a:r>
            <a:r>
              <a:rPr lang="zh-CN" altLang="en-US" sz="2400" dirty="0"/>
              <a:t> </a:t>
            </a:r>
            <a:r>
              <a:rPr lang="en-US" altLang="zh-CN" sz="2400" b="1" dirty="0"/>
              <a:t>minimum-necessary</a:t>
            </a:r>
            <a:r>
              <a:rPr lang="zh-CN" altLang="en-US" sz="2400" b="1" dirty="0"/>
              <a:t> </a:t>
            </a:r>
            <a:r>
              <a:rPr lang="en-US" altLang="zh-CN" sz="2400" b="1" dirty="0"/>
              <a:t>model</a:t>
            </a:r>
            <a:r>
              <a:rPr lang="zh-CN" altLang="en-US" sz="2400" b="1" dirty="0"/>
              <a:t> </a:t>
            </a:r>
            <a:r>
              <a:rPr lang="en-US" altLang="zh-CN" sz="2400" b="1" dirty="0"/>
              <a:t>exposure </a:t>
            </a:r>
            <a:r>
              <a:rPr lang="en-US" altLang="zh-CN" sz="2400" dirty="0"/>
              <a:t>for efficient inference.</a:t>
            </a:r>
          </a:p>
          <a:p>
            <a:pPr>
              <a:lnSpc>
                <a:spcPct val="100000"/>
              </a:lnSpc>
            </a:pPr>
            <a:r>
              <a:rPr lang="en-US" altLang="zh-CN" sz="2400" dirty="0"/>
              <a:t>Experiments on four datasets demonstrate our approach can transfer knowledge from other parties with practical efficiency and scalability.</a:t>
            </a:r>
          </a:p>
        </p:txBody>
      </p:sp>
      <p:sp>
        <p:nvSpPr>
          <p:cNvPr id="4" name="灯片编号占位符 3">
            <a:extLst>
              <a:ext uri="{FF2B5EF4-FFF2-40B4-BE49-F238E27FC236}">
                <a16:creationId xmlns:a16="http://schemas.microsoft.com/office/drawing/2014/main" id="{618B4FC6-411E-68DF-D647-5A63C660A542}"/>
              </a:ext>
            </a:extLst>
          </p:cNvPr>
          <p:cNvSpPr>
            <a:spLocks noGrp="1"/>
          </p:cNvSpPr>
          <p:nvPr>
            <p:ph type="sldNum" sz="quarter" idx="12"/>
          </p:nvPr>
        </p:nvSpPr>
        <p:spPr/>
        <p:txBody>
          <a:bodyPr/>
          <a:lstStyle/>
          <a:p>
            <a:fld id="{E8A41ABE-4B4A-A44C-B1E4-B43F2FA3ED3C}" type="slidenum">
              <a:rPr lang="en-US" smtClean="0"/>
              <a:t>59</a:t>
            </a:fld>
            <a:endParaRPr lang="en-US"/>
          </a:p>
        </p:txBody>
      </p:sp>
    </p:spTree>
    <p:extLst>
      <p:ext uri="{BB962C8B-B14F-4D97-AF65-F5344CB8AC3E}">
        <p14:creationId xmlns:p14="http://schemas.microsoft.com/office/powerpoint/2010/main" val="4047463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8700-02BF-F30D-0CB2-8BE2222EC9D6}"/>
              </a:ext>
            </a:extLst>
          </p:cNvPr>
          <p:cNvSpPr>
            <a:spLocks noGrp="1"/>
          </p:cNvSpPr>
          <p:nvPr>
            <p:ph type="title"/>
          </p:nvPr>
        </p:nvSpPr>
        <p:spPr/>
        <p:txBody>
          <a:bodyPr/>
          <a:lstStyle/>
          <a:p>
            <a:r>
              <a:rPr kumimoji="1" lang="en-US" altLang="zh-CN" dirty="0"/>
              <a:t>Example: Information</a:t>
            </a:r>
            <a:r>
              <a:rPr kumimoji="1" lang="zh-CN" altLang="en-US" dirty="0"/>
              <a:t> </a:t>
            </a:r>
            <a:r>
              <a:rPr kumimoji="1" lang="en-US" altLang="zh-CN" dirty="0"/>
              <a:t>Exposure</a:t>
            </a:r>
            <a:r>
              <a:rPr kumimoji="1" lang="zh-CN" altLang="en-US" dirty="0"/>
              <a:t> </a:t>
            </a:r>
            <a:r>
              <a:rPr kumimoji="1" lang="en-US" altLang="zh-CN" dirty="0"/>
              <a:t>in</a:t>
            </a:r>
            <a:r>
              <a:rPr kumimoji="1" lang="zh-CN" altLang="en-US" dirty="0"/>
              <a:t> </a:t>
            </a:r>
            <a:r>
              <a:rPr kumimoji="1" lang="en-US" altLang="zh-CN" dirty="0"/>
              <a:t>Ideal</a:t>
            </a:r>
            <a:r>
              <a:rPr kumimoji="1" lang="zh-CN" altLang="en-US" dirty="0"/>
              <a:t> </a:t>
            </a:r>
            <a:r>
              <a:rPr kumimoji="1" lang="en-US" altLang="zh-CN" dirty="0"/>
              <a:t>VFL</a:t>
            </a:r>
            <a:br>
              <a:rPr kumimoji="1" lang="en-US" altLang="zh-CN" dirty="0"/>
            </a:br>
            <a:r>
              <a:rPr kumimoji="1" lang="en-US" altLang="zh-CN" sz="1800"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等线 Light" panose="02010600030101010101" pitchFamily="2" charset="-122"/>
                <a:cs typeface="Arial" panose="020B0604020202020204" pitchFamily="34" charset="0"/>
              </a:rPr>
              <a:t>[Visa</a:t>
            </a:r>
            <a:r>
              <a:rPr kumimoji="1" lang="zh-CN" altLang="en-US" sz="1800"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等线 Light" panose="02010600030101010101" pitchFamily="2" charset="-122"/>
                <a:cs typeface="Arial" panose="020B0604020202020204" pitchFamily="34" charset="0"/>
              </a:rPr>
              <a:t> </a:t>
            </a:r>
            <a:r>
              <a:rPr kumimoji="1" lang="en-US" altLang="zh-CN" sz="1800"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等线 Light" panose="02010600030101010101" pitchFamily="2" charset="-122"/>
                <a:cs typeface="Arial" panose="020B0604020202020204" pitchFamily="34" charset="0"/>
              </a:rPr>
              <a:t>Research,</a:t>
            </a:r>
            <a:r>
              <a:rPr kumimoji="1" lang="zh-CN" altLang="en-US" sz="1800"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等线 Light" panose="02010600030101010101" pitchFamily="2" charset="-122"/>
                <a:cs typeface="Arial" panose="020B0604020202020204" pitchFamily="34" charset="0"/>
              </a:rPr>
              <a:t> </a:t>
            </a:r>
            <a:r>
              <a:rPr kumimoji="1" lang="en-US" altLang="zh-CN" sz="1800"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等线 Light" panose="02010600030101010101" pitchFamily="2" charset="-122"/>
                <a:cs typeface="Arial" panose="020B0604020202020204" pitchFamily="34" charset="0"/>
              </a:rPr>
              <a:t>2023]</a:t>
            </a:r>
            <a:endParaRPr kumimoji="1" lang="zh-CN" altLang="en-US" dirty="0"/>
          </a:p>
        </p:txBody>
      </p:sp>
      <p:sp>
        <p:nvSpPr>
          <p:cNvPr id="4" name="灯片编号占位符 3">
            <a:extLst>
              <a:ext uri="{FF2B5EF4-FFF2-40B4-BE49-F238E27FC236}">
                <a16:creationId xmlns:a16="http://schemas.microsoft.com/office/drawing/2014/main" id="{0EE31BBF-BAEB-C48D-0F8A-45FABC05F692}"/>
              </a:ext>
            </a:extLst>
          </p:cNvPr>
          <p:cNvSpPr>
            <a:spLocks noGrp="1"/>
          </p:cNvSpPr>
          <p:nvPr>
            <p:ph type="sldNum" sz="quarter" idx="12"/>
          </p:nvPr>
        </p:nvSpPr>
        <p:spPr/>
        <p:txBody>
          <a:bodyPr/>
          <a:lstStyle/>
          <a:p>
            <a:fld id="{E8A41ABE-4B4A-A44C-B1E4-B43F2FA3ED3C}" type="slidenum">
              <a:rPr lang="en-US" smtClean="0"/>
              <a:t>6</a:t>
            </a:fld>
            <a:endParaRPr lang="en-US"/>
          </a:p>
        </p:txBody>
      </p:sp>
      <p:sp>
        <p:nvSpPr>
          <p:cNvPr id="7" name="文本框 6">
            <a:extLst>
              <a:ext uri="{FF2B5EF4-FFF2-40B4-BE49-F238E27FC236}">
                <a16:creationId xmlns:a16="http://schemas.microsoft.com/office/drawing/2014/main" id="{C3A62017-0367-6A6F-038A-2060A11E51DC}"/>
              </a:ext>
            </a:extLst>
          </p:cNvPr>
          <p:cNvSpPr txBox="1"/>
          <p:nvPr/>
        </p:nvSpPr>
        <p:spPr>
          <a:xfrm>
            <a:off x="926468" y="5569953"/>
            <a:ext cx="10338714" cy="707886"/>
          </a:xfrm>
          <a:prstGeom prst="rect">
            <a:avLst/>
          </a:prstGeom>
          <a:noFill/>
        </p:spPr>
        <p:txBody>
          <a:bodyPr wrap="square" rtlCol="0">
            <a:spAutoFit/>
          </a:bodyPr>
          <a:lstStyle/>
          <a:p>
            <a:r>
              <a:rPr kumimoji="1" lang="en-US" altLang="zh-CN" sz="2000" dirty="0"/>
              <a:t>Ideal VFL </a:t>
            </a:r>
            <a:r>
              <a:rPr kumimoji="1" lang="en-US" altLang="zh-CN" sz="2000" b="1" dirty="0"/>
              <a:t>minimizes the</a:t>
            </a:r>
            <a:r>
              <a:rPr kumimoji="1" lang="zh-CN" altLang="en-US" sz="2000" b="1" dirty="0"/>
              <a:t> </a:t>
            </a:r>
            <a:r>
              <a:rPr kumimoji="1" lang="en-US" altLang="zh-CN" sz="2000" b="1" dirty="0"/>
              <a:t>unnecessary</a:t>
            </a:r>
            <a:r>
              <a:rPr kumimoji="1" lang="zh-CN" altLang="en-US" sz="2000" b="1" dirty="0"/>
              <a:t> </a:t>
            </a:r>
            <a:r>
              <a:rPr kumimoji="1" lang="en-US" altLang="zh-CN" sz="2000" b="1" dirty="0"/>
              <a:t>information exposure </a:t>
            </a:r>
            <a:r>
              <a:rPr kumimoji="1" lang="en-US" altLang="zh-CN" sz="2000" dirty="0"/>
              <a:t>by removing similar samples and features while maintaining utility.</a:t>
            </a:r>
          </a:p>
        </p:txBody>
      </p:sp>
      <p:pic>
        <p:nvPicPr>
          <p:cNvPr id="13" name="图片 12">
            <a:extLst>
              <a:ext uri="{FF2B5EF4-FFF2-40B4-BE49-F238E27FC236}">
                <a16:creationId xmlns:a16="http://schemas.microsoft.com/office/drawing/2014/main" id="{066E4C3D-B4C8-4A99-3789-000DCD8E9025}"/>
              </a:ext>
            </a:extLst>
          </p:cNvPr>
          <p:cNvPicPr>
            <a:picLocks noChangeAspect="1"/>
          </p:cNvPicPr>
          <p:nvPr/>
        </p:nvPicPr>
        <p:blipFill>
          <a:blip r:embed="rId3"/>
          <a:stretch>
            <a:fillRect/>
          </a:stretch>
        </p:blipFill>
        <p:spPr>
          <a:xfrm>
            <a:off x="5390891" y="3114147"/>
            <a:ext cx="1409869" cy="931210"/>
          </a:xfrm>
          <a:prstGeom prst="rect">
            <a:avLst/>
          </a:prstGeom>
        </p:spPr>
      </p:pic>
      <p:grpSp>
        <p:nvGrpSpPr>
          <p:cNvPr id="18" name="组合 17">
            <a:extLst>
              <a:ext uri="{FF2B5EF4-FFF2-40B4-BE49-F238E27FC236}">
                <a16:creationId xmlns:a16="http://schemas.microsoft.com/office/drawing/2014/main" id="{E64765F0-D152-6DAA-537A-7F7EA2E2228B}"/>
              </a:ext>
            </a:extLst>
          </p:cNvPr>
          <p:cNvGrpSpPr/>
          <p:nvPr/>
        </p:nvGrpSpPr>
        <p:grpSpPr>
          <a:xfrm>
            <a:off x="6778074" y="2971825"/>
            <a:ext cx="497256" cy="1131632"/>
            <a:chOff x="6778074" y="3088370"/>
            <a:chExt cx="497256" cy="1131632"/>
          </a:xfrm>
        </p:grpSpPr>
        <p:pic>
          <p:nvPicPr>
            <p:cNvPr id="19" name="图片 18">
              <a:extLst>
                <a:ext uri="{FF2B5EF4-FFF2-40B4-BE49-F238E27FC236}">
                  <a16:creationId xmlns:a16="http://schemas.microsoft.com/office/drawing/2014/main" id="{68BB8A63-0A33-4BEF-07F7-3F159A6B32FC}"/>
                </a:ext>
              </a:extLst>
            </p:cNvPr>
            <p:cNvPicPr>
              <a:picLocks noChangeAspect="1"/>
            </p:cNvPicPr>
            <p:nvPr/>
          </p:nvPicPr>
          <p:blipFill rotWithShape="1">
            <a:blip r:embed="rId4"/>
            <a:srcRect l="1860" t="65032" r="93680" b="14048"/>
            <a:stretch/>
          </p:blipFill>
          <p:spPr>
            <a:xfrm>
              <a:off x="6778074" y="3457703"/>
              <a:ext cx="497256" cy="762299"/>
            </a:xfrm>
            <a:prstGeom prst="rect">
              <a:avLst/>
            </a:prstGeom>
          </p:spPr>
        </p:pic>
        <p:pic>
          <p:nvPicPr>
            <p:cNvPr id="20" name="图片 19">
              <a:extLst>
                <a:ext uri="{FF2B5EF4-FFF2-40B4-BE49-F238E27FC236}">
                  <a16:creationId xmlns:a16="http://schemas.microsoft.com/office/drawing/2014/main" id="{6B55C439-37FF-C0D3-305C-02351B49F1D5}"/>
                </a:ext>
              </a:extLst>
            </p:cNvPr>
            <p:cNvPicPr>
              <a:picLocks noChangeAspect="1"/>
            </p:cNvPicPr>
            <p:nvPr/>
          </p:nvPicPr>
          <p:blipFill rotWithShape="1">
            <a:blip r:embed="rId4"/>
            <a:srcRect l="2183" t="35501" r="93700" b="54363"/>
            <a:stretch/>
          </p:blipFill>
          <p:spPr>
            <a:xfrm>
              <a:off x="6816315" y="3088370"/>
              <a:ext cx="459015" cy="369333"/>
            </a:xfrm>
            <a:prstGeom prst="rect">
              <a:avLst/>
            </a:prstGeom>
          </p:spPr>
        </p:pic>
      </p:grpSp>
      <p:grpSp>
        <p:nvGrpSpPr>
          <p:cNvPr id="21" name="组合 20">
            <a:extLst>
              <a:ext uri="{FF2B5EF4-FFF2-40B4-BE49-F238E27FC236}">
                <a16:creationId xmlns:a16="http://schemas.microsoft.com/office/drawing/2014/main" id="{421B1401-67F0-D6A4-4699-9EA9D1CC2C60}"/>
              </a:ext>
            </a:extLst>
          </p:cNvPr>
          <p:cNvGrpSpPr/>
          <p:nvPr/>
        </p:nvGrpSpPr>
        <p:grpSpPr>
          <a:xfrm>
            <a:off x="812884" y="2929481"/>
            <a:ext cx="497256" cy="1131632"/>
            <a:chOff x="6778074" y="3088370"/>
            <a:chExt cx="497256" cy="1131632"/>
          </a:xfrm>
        </p:grpSpPr>
        <p:pic>
          <p:nvPicPr>
            <p:cNvPr id="22" name="图片 21">
              <a:extLst>
                <a:ext uri="{FF2B5EF4-FFF2-40B4-BE49-F238E27FC236}">
                  <a16:creationId xmlns:a16="http://schemas.microsoft.com/office/drawing/2014/main" id="{EB5338A5-03E1-7413-A175-A6A35653883F}"/>
                </a:ext>
              </a:extLst>
            </p:cNvPr>
            <p:cNvPicPr>
              <a:picLocks noChangeAspect="1"/>
            </p:cNvPicPr>
            <p:nvPr/>
          </p:nvPicPr>
          <p:blipFill rotWithShape="1">
            <a:blip r:embed="rId4"/>
            <a:srcRect l="1860" t="65032" r="93680" b="14048"/>
            <a:stretch/>
          </p:blipFill>
          <p:spPr>
            <a:xfrm>
              <a:off x="6778074" y="3457703"/>
              <a:ext cx="497256" cy="762299"/>
            </a:xfrm>
            <a:prstGeom prst="rect">
              <a:avLst/>
            </a:prstGeom>
          </p:spPr>
        </p:pic>
        <p:pic>
          <p:nvPicPr>
            <p:cNvPr id="23" name="图片 22">
              <a:extLst>
                <a:ext uri="{FF2B5EF4-FFF2-40B4-BE49-F238E27FC236}">
                  <a16:creationId xmlns:a16="http://schemas.microsoft.com/office/drawing/2014/main" id="{C375FAFD-3115-2A02-2985-916289F4115D}"/>
                </a:ext>
              </a:extLst>
            </p:cNvPr>
            <p:cNvPicPr>
              <a:picLocks noChangeAspect="1"/>
            </p:cNvPicPr>
            <p:nvPr/>
          </p:nvPicPr>
          <p:blipFill rotWithShape="1">
            <a:blip r:embed="rId4"/>
            <a:srcRect l="2183" t="35501" r="93700" b="54363"/>
            <a:stretch/>
          </p:blipFill>
          <p:spPr>
            <a:xfrm>
              <a:off x="6816315" y="3088370"/>
              <a:ext cx="459015" cy="369333"/>
            </a:xfrm>
            <a:prstGeom prst="rect">
              <a:avLst/>
            </a:prstGeom>
          </p:spPr>
        </p:pic>
      </p:grpSp>
      <p:sp>
        <p:nvSpPr>
          <p:cNvPr id="27" name="文本框 26">
            <a:extLst>
              <a:ext uri="{FF2B5EF4-FFF2-40B4-BE49-F238E27FC236}">
                <a16:creationId xmlns:a16="http://schemas.microsoft.com/office/drawing/2014/main" id="{B8504D07-1DE1-E076-E95E-D20614CEB73A}"/>
              </a:ext>
            </a:extLst>
          </p:cNvPr>
          <p:cNvSpPr txBox="1"/>
          <p:nvPr/>
        </p:nvSpPr>
        <p:spPr>
          <a:xfrm>
            <a:off x="10709354" y="4408028"/>
            <a:ext cx="1288026" cy="646331"/>
          </a:xfrm>
          <a:prstGeom prst="rect">
            <a:avLst/>
          </a:prstGeom>
          <a:noFill/>
        </p:spPr>
        <p:txBody>
          <a:bodyPr wrap="square" rtlCol="0">
            <a:spAutoFit/>
          </a:bodyPr>
          <a:lstStyle/>
          <a:p>
            <a:pPr algn="ctr"/>
            <a:r>
              <a:rPr kumimoji="1" lang="en-US" altLang="zh-CN" b="1" dirty="0"/>
              <a:t>Removed</a:t>
            </a:r>
          </a:p>
          <a:p>
            <a:pPr algn="ctr"/>
            <a:r>
              <a:rPr kumimoji="1" lang="en-US" altLang="zh-CN" b="1" dirty="0"/>
              <a:t>samples</a:t>
            </a:r>
            <a:endParaRPr kumimoji="1" lang="zh-CN" altLang="en-US" b="1" dirty="0"/>
          </a:p>
        </p:txBody>
      </p:sp>
      <p:sp>
        <p:nvSpPr>
          <p:cNvPr id="28" name="文本框 27">
            <a:extLst>
              <a:ext uri="{FF2B5EF4-FFF2-40B4-BE49-F238E27FC236}">
                <a16:creationId xmlns:a16="http://schemas.microsoft.com/office/drawing/2014/main" id="{973448EA-6498-6A64-EF70-B5D00FD65FCB}"/>
              </a:ext>
            </a:extLst>
          </p:cNvPr>
          <p:cNvSpPr txBox="1"/>
          <p:nvPr/>
        </p:nvSpPr>
        <p:spPr>
          <a:xfrm>
            <a:off x="8933006" y="2259166"/>
            <a:ext cx="1921808" cy="369332"/>
          </a:xfrm>
          <a:prstGeom prst="rect">
            <a:avLst/>
          </a:prstGeom>
          <a:noFill/>
        </p:spPr>
        <p:txBody>
          <a:bodyPr wrap="none" rtlCol="0">
            <a:spAutoFit/>
          </a:bodyPr>
          <a:lstStyle/>
          <a:p>
            <a:r>
              <a:rPr kumimoji="1" lang="en-US" altLang="zh-CN" b="1" dirty="0"/>
              <a:t>Removed</a:t>
            </a:r>
            <a:r>
              <a:rPr kumimoji="1" lang="zh-CN" altLang="en-US" b="1" dirty="0"/>
              <a:t> </a:t>
            </a:r>
            <a:r>
              <a:rPr kumimoji="1" lang="en-US" altLang="zh-CN" b="1" dirty="0"/>
              <a:t>features</a:t>
            </a:r>
            <a:endParaRPr kumimoji="1" lang="zh-CN" altLang="en-US" b="1" dirty="0"/>
          </a:p>
        </p:txBody>
      </p:sp>
      <p:sp>
        <p:nvSpPr>
          <p:cNvPr id="29" name="右大括号 28">
            <a:extLst>
              <a:ext uri="{FF2B5EF4-FFF2-40B4-BE49-F238E27FC236}">
                <a16:creationId xmlns:a16="http://schemas.microsoft.com/office/drawing/2014/main" id="{03409D0F-726A-8550-2A65-F8A8BE35EEB5}"/>
              </a:ext>
            </a:extLst>
          </p:cNvPr>
          <p:cNvSpPr/>
          <p:nvPr/>
        </p:nvSpPr>
        <p:spPr>
          <a:xfrm>
            <a:off x="10524139" y="4101236"/>
            <a:ext cx="290919" cy="1368878"/>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grpSp>
        <p:nvGrpSpPr>
          <p:cNvPr id="30" name="组合 29">
            <a:extLst>
              <a:ext uri="{FF2B5EF4-FFF2-40B4-BE49-F238E27FC236}">
                <a16:creationId xmlns:a16="http://schemas.microsoft.com/office/drawing/2014/main" id="{63702BCD-B47B-8E6B-067C-99AAE209A658}"/>
              </a:ext>
            </a:extLst>
          </p:cNvPr>
          <p:cNvGrpSpPr/>
          <p:nvPr/>
        </p:nvGrpSpPr>
        <p:grpSpPr>
          <a:xfrm>
            <a:off x="1465614" y="2483281"/>
            <a:ext cx="2230025" cy="508624"/>
            <a:chOff x="1593430" y="2599826"/>
            <a:chExt cx="2230025" cy="508624"/>
          </a:xfrm>
        </p:grpSpPr>
        <p:sp>
          <p:nvSpPr>
            <p:cNvPr id="31" name="文本框 30">
              <a:extLst>
                <a:ext uri="{FF2B5EF4-FFF2-40B4-BE49-F238E27FC236}">
                  <a16:creationId xmlns:a16="http://schemas.microsoft.com/office/drawing/2014/main" id="{FF205E00-8EC5-D380-986C-DC1ABFB19199}"/>
                </a:ext>
              </a:extLst>
            </p:cNvPr>
            <p:cNvSpPr txBox="1"/>
            <p:nvPr/>
          </p:nvSpPr>
          <p:spPr>
            <a:xfrm>
              <a:off x="1593430" y="2646785"/>
              <a:ext cx="492443" cy="461665"/>
            </a:xfrm>
            <a:prstGeom prst="rect">
              <a:avLst/>
            </a:prstGeom>
            <a:noFill/>
          </p:spPr>
          <p:txBody>
            <a:bodyPr wrap="none" rtlCol="0">
              <a:spAutoFit/>
            </a:bodyPr>
            <a:lstStyle/>
            <a:p>
              <a:r>
                <a:rPr kumimoji="1" lang="en-US" altLang="zh-CN" sz="2400" dirty="0"/>
                <a:t>💰</a:t>
              </a:r>
              <a:endParaRPr kumimoji="1" lang="zh-CN" altLang="en-US" sz="2400" dirty="0"/>
            </a:p>
          </p:txBody>
        </p:sp>
        <p:sp>
          <p:nvSpPr>
            <p:cNvPr id="32" name="文本框 31">
              <a:extLst>
                <a:ext uri="{FF2B5EF4-FFF2-40B4-BE49-F238E27FC236}">
                  <a16:creationId xmlns:a16="http://schemas.microsoft.com/office/drawing/2014/main" id="{0F1517FE-CC7B-0EEF-88D1-8DF668050368}"/>
                </a:ext>
              </a:extLst>
            </p:cNvPr>
            <p:cNvSpPr txBox="1"/>
            <p:nvPr/>
          </p:nvSpPr>
          <p:spPr>
            <a:xfrm>
              <a:off x="2148084" y="2643982"/>
              <a:ext cx="540212" cy="369332"/>
            </a:xfrm>
            <a:prstGeom prst="rect">
              <a:avLst/>
            </a:prstGeom>
            <a:noFill/>
          </p:spPr>
          <p:txBody>
            <a:bodyPr wrap="none" rtlCol="0">
              <a:spAutoFit/>
            </a:bodyPr>
            <a:lstStyle/>
            <a:p>
              <a:r>
                <a:rPr kumimoji="1" lang="en-US" altLang="zh-CN" dirty="0"/>
                <a:t>Age</a:t>
              </a:r>
              <a:endParaRPr kumimoji="1" lang="zh-CN" altLang="en-US" dirty="0"/>
            </a:p>
          </p:txBody>
        </p:sp>
        <p:sp>
          <p:nvSpPr>
            <p:cNvPr id="33" name="文本框 32">
              <a:extLst>
                <a:ext uri="{FF2B5EF4-FFF2-40B4-BE49-F238E27FC236}">
                  <a16:creationId xmlns:a16="http://schemas.microsoft.com/office/drawing/2014/main" id="{B1B8C13C-C44B-9513-1886-B50A153BFB28}"/>
                </a:ext>
              </a:extLst>
            </p:cNvPr>
            <p:cNvSpPr txBox="1"/>
            <p:nvPr/>
          </p:nvSpPr>
          <p:spPr>
            <a:xfrm>
              <a:off x="2654803" y="2648522"/>
              <a:ext cx="736099" cy="369332"/>
            </a:xfrm>
            <a:prstGeom prst="rect">
              <a:avLst/>
            </a:prstGeom>
            <a:noFill/>
          </p:spPr>
          <p:txBody>
            <a:bodyPr wrap="none" rtlCol="0">
              <a:spAutoFit/>
            </a:bodyPr>
            <a:lstStyle/>
            <a:p>
              <a:r>
                <a:rPr kumimoji="1" lang="en-US" altLang="zh-CN" dirty="0"/>
                <a:t>♂/♀</a:t>
              </a:r>
              <a:endParaRPr kumimoji="1" lang="zh-CN" altLang="en-US" dirty="0"/>
            </a:p>
          </p:txBody>
        </p:sp>
        <p:sp>
          <p:nvSpPr>
            <p:cNvPr id="34" name="文本框 33">
              <a:extLst>
                <a:ext uri="{FF2B5EF4-FFF2-40B4-BE49-F238E27FC236}">
                  <a16:creationId xmlns:a16="http://schemas.microsoft.com/office/drawing/2014/main" id="{25C8A8AB-08BF-0DD6-B201-60E95A26C262}"/>
                </a:ext>
              </a:extLst>
            </p:cNvPr>
            <p:cNvSpPr txBox="1"/>
            <p:nvPr/>
          </p:nvSpPr>
          <p:spPr>
            <a:xfrm>
              <a:off x="3407957" y="2599826"/>
              <a:ext cx="415498" cy="369332"/>
            </a:xfrm>
            <a:prstGeom prst="rect">
              <a:avLst/>
            </a:prstGeom>
            <a:noFill/>
          </p:spPr>
          <p:txBody>
            <a:bodyPr wrap="none" rtlCol="0">
              <a:spAutoFit/>
            </a:bodyPr>
            <a:lstStyle/>
            <a:p>
              <a:r>
                <a:rPr kumimoji="1" lang="en-US" altLang="zh-CN" dirty="0"/>
                <a:t>....</a:t>
              </a:r>
              <a:endParaRPr kumimoji="1" lang="zh-CN" altLang="en-US" dirty="0"/>
            </a:p>
          </p:txBody>
        </p:sp>
      </p:grpSp>
      <p:sp>
        <p:nvSpPr>
          <p:cNvPr id="35" name="右大括号 34">
            <a:extLst>
              <a:ext uri="{FF2B5EF4-FFF2-40B4-BE49-F238E27FC236}">
                <a16:creationId xmlns:a16="http://schemas.microsoft.com/office/drawing/2014/main" id="{B0913067-50B2-951C-0D3B-3ACA3577FE2C}"/>
              </a:ext>
            </a:extLst>
          </p:cNvPr>
          <p:cNvSpPr/>
          <p:nvPr/>
        </p:nvSpPr>
        <p:spPr>
          <a:xfrm rot="16200000">
            <a:off x="9832885" y="2236457"/>
            <a:ext cx="144662" cy="1188541"/>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pic>
        <p:nvPicPr>
          <p:cNvPr id="46" name="Picture 4" descr="银行银行业务财务- 房地产和建筑图标">
            <a:extLst>
              <a:ext uri="{FF2B5EF4-FFF2-40B4-BE49-F238E27FC236}">
                <a16:creationId xmlns:a16="http://schemas.microsoft.com/office/drawing/2014/main" id="{DC045641-9D5D-A0D9-3381-2720B29D91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98731" y="1464227"/>
            <a:ext cx="846698" cy="846698"/>
          </a:xfrm>
          <a:prstGeom prst="rect">
            <a:avLst/>
          </a:prstGeom>
          <a:noFill/>
          <a:extLst>
            <a:ext uri="{909E8E84-426E-40DD-AFC4-6F175D3DCCD1}">
              <a14:hiddenFill xmlns:a14="http://schemas.microsoft.com/office/drawing/2010/main">
                <a:solidFill>
                  <a:srgbClr val="FFFFFF"/>
                </a:solidFill>
              </a14:hiddenFill>
            </a:ext>
          </a:extLst>
        </p:spPr>
      </p:pic>
      <p:sp>
        <p:nvSpPr>
          <p:cNvPr id="47" name="文本框 46">
            <a:extLst>
              <a:ext uri="{FF2B5EF4-FFF2-40B4-BE49-F238E27FC236}">
                <a16:creationId xmlns:a16="http://schemas.microsoft.com/office/drawing/2014/main" id="{9A5E676B-AF67-1146-6C3B-277C5DB37A71}"/>
              </a:ext>
            </a:extLst>
          </p:cNvPr>
          <p:cNvSpPr txBox="1"/>
          <p:nvPr/>
        </p:nvSpPr>
        <p:spPr>
          <a:xfrm>
            <a:off x="2859698" y="1640279"/>
            <a:ext cx="1721049" cy="461665"/>
          </a:xfrm>
          <a:prstGeom prst="rect">
            <a:avLst/>
          </a:prstGeom>
          <a:noFill/>
        </p:spPr>
        <p:txBody>
          <a:bodyPr wrap="none" rtlCol="0">
            <a:spAutoFit/>
          </a:bodyPr>
          <a:lstStyle/>
          <a:p>
            <a:r>
              <a:rPr kumimoji="1" lang="en-US" altLang="zh-CN" sz="2400" b="1" dirty="0"/>
              <a:t>Active</a:t>
            </a:r>
            <a:r>
              <a:rPr kumimoji="1" lang="zh-CN" altLang="en-US" sz="2400" b="1" dirty="0"/>
              <a:t> </a:t>
            </a:r>
            <a:r>
              <a:rPr kumimoji="1" lang="en-US" altLang="zh-CN" sz="2400" b="1" dirty="0"/>
              <a:t>Party</a:t>
            </a:r>
            <a:endParaRPr kumimoji="1" lang="zh-CN" altLang="en-US" sz="2400" b="1" dirty="0"/>
          </a:p>
        </p:txBody>
      </p:sp>
      <p:sp>
        <p:nvSpPr>
          <p:cNvPr id="48" name="文本框 47">
            <a:extLst>
              <a:ext uri="{FF2B5EF4-FFF2-40B4-BE49-F238E27FC236}">
                <a16:creationId xmlns:a16="http://schemas.microsoft.com/office/drawing/2014/main" id="{26AE2821-639B-416B-8F0D-9C43542590DD}"/>
              </a:ext>
            </a:extLst>
          </p:cNvPr>
          <p:cNvSpPr txBox="1"/>
          <p:nvPr/>
        </p:nvSpPr>
        <p:spPr>
          <a:xfrm>
            <a:off x="8567534" y="1638370"/>
            <a:ext cx="1856086" cy="461665"/>
          </a:xfrm>
          <a:prstGeom prst="rect">
            <a:avLst/>
          </a:prstGeom>
          <a:noFill/>
        </p:spPr>
        <p:txBody>
          <a:bodyPr wrap="none" rtlCol="0">
            <a:spAutoFit/>
          </a:bodyPr>
          <a:lstStyle/>
          <a:p>
            <a:r>
              <a:rPr kumimoji="1" lang="en-US" altLang="zh-CN" sz="2400" b="1" dirty="0"/>
              <a:t>Passive</a:t>
            </a:r>
            <a:r>
              <a:rPr kumimoji="1" lang="zh-CN" altLang="en-US" sz="2400" b="1" dirty="0"/>
              <a:t> </a:t>
            </a:r>
            <a:r>
              <a:rPr kumimoji="1" lang="en-US" altLang="zh-CN" sz="2400" b="1" dirty="0"/>
              <a:t>Party</a:t>
            </a:r>
            <a:endParaRPr kumimoji="1" lang="zh-CN" altLang="en-US" sz="2400" b="1" dirty="0"/>
          </a:p>
        </p:txBody>
      </p:sp>
      <p:grpSp>
        <p:nvGrpSpPr>
          <p:cNvPr id="49" name="组合 48">
            <a:extLst>
              <a:ext uri="{FF2B5EF4-FFF2-40B4-BE49-F238E27FC236}">
                <a16:creationId xmlns:a16="http://schemas.microsoft.com/office/drawing/2014/main" id="{5E70D051-1B46-860A-A827-2C80B574D763}"/>
              </a:ext>
            </a:extLst>
          </p:cNvPr>
          <p:cNvGrpSpPr/>
          <p:nvPr/>
        </p:nvGrpSpPr>
        <p:grpSpPr>
          <a:xfrm>
            <a:off x="1658211" y="1464227"/>
            <a:ext cx="1030085" cy="937969"/>
            <a:chOff x="1658211" y="1464227"/>
            <a:chExt cx="1030085" cy="937969"/>
          </a:xfrm>
        </p:grpSpPr>
        <p:pic>
          <p:nvPicPr>
            <p:cNvPr id="50" name="Picture 2" descr="银行icon图片_银行icon素材_银行icon模板免费下载-六图网">
              <a:extLst>
                <a:ext uri="{FF2B5EF4-FFF2-40B4-BE49-F238E27FC236}">
                  <a16:creationId xmlns:a16="http://schemas.microsoft.com/office/drawing/2014/main" id="{7CBE7A8A-3ACE-957A-60B7-034AAE6DAA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58211" y="1464227"/>
              <a:ext cx="996592" cy="937969"/>
            </a:xfrm>
            <a:prstGeom prst="rect">
              <a:avLst/>
            </a:prstGeom>
            <a:noFill/>
            <a:extLst>
              <a:ext uri="{909E8E84-426E-40DD-AFC4-6F175D3DCCD1}">
                <a14:hiddenFill xmlns:a14="http://schemas.microsoft.com/office/drawing/2010/main">
                  <a:solidFill>
                    <a:srgbClr val="FFFFFF"/>
                  </a:solidFill>
                </a14:hiddenFill>
              </a:ext>
            </a:extLst>
          </p:spPr>
        </p:pic>
        <p:sp>
          <p:nvSpPr>
            <p:cNvPr id="51" name="矩形 50">
              <a:extLst>
                <a:ext uri="{FF2B5EF4-FFF2-40B4-BE49-F238E27FC236}">
                  <a16:creationId xmlns:a16="http://schemas.microsoft.com/office/drawing/2014/main" id="{EFBC15E2-F63C-D0BC-5A07-250249CFAE3C}"/>
                </a:ext>
              </a:extLst>
            </p:cNvPr>
            <p:cNvSpPr/>
            <p:nvPr/>
          </p:nvSpPr>
          <p:spPr>
            <a:xfrm>
              <a:off x="2556387" y="1589210"/>
              <a:ext cx="131909" cy="13143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aphicFrame>
        <p:nvGraphicFramePr>
          <p:cNvPr id="9" name="内容占位符 4">
            <a:extLst>
              <a:ext uri="{FF2B5EF4-FFF2-40B4-BE49-F238E27FC236}">
                <a16:creationId xmlns:a16="http://schemas.microsoft.com/office/drawing/2014/main" id="{8D632835-0046-28AB-1935-322FC73565C6}"/>
              </a:ext>
            </a:extLst>
          </p:cNvPr>
          <p:cNvGraphicFramePr>
            <a:graphicFrameLocks/>
          </p:cNvGraphicFramePr>
          <p:nvPr>
            <p:extLst>
              <p:ext uri="{D42A27DB-BD31-4B8C-83A1-F6EECF244321}">
                <p14:modId xmlns:p14="http://schemas.microsoft.com/office/powerpoint/2010/main" val="547295989"/>
              </p:ext>
            </p:extLst>
          </p:nvPr>
        </p:nvGraphicFramePr>
        <p:xfrm>
          <a:off x="1352176" y="2965620"/>
          <a:ext cx="3100755"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41312597"/>
                    </a:ext>
                  </a:extLst>
                </a:gridCol>
                <a:gridCol w="620151">
                  <a:extLst>
                    <a:ext uri="{9D8B030D-6E8A-4147-A177-3AD203B41FA5}">
                      <a16:colId xmlns:a16="http://schemas.microsoft.com/office/drawing/2014/main" val="3359768828"/>
                    </a:ext>
                  </a:extLst>
                </a:gridCol>
                <a:gridCol w="620151">
                  <a:extLst>
                    <a:ext uri="{9D8B030D-6E8A-4147-A177-3AD203B41FA5}">
                      <a16:colId xmlns:a16="http://schemas.microsoft.com/office/drawing/2014/main" val="3387523674"/>
                    </a:ext>
                  </a:extLst>
                </a:gridCol>
                <a:gridCol w="620151">
                  <a:extLst>
                    <a:ext uri="{9D8B030D-6E8A-4147-A177-3AD203B41FA5}">
                      <a16:colId xmlns:a16="http://schemas.microsoft.com/office/drawing/2014/main" val="2322757957"/>
                    </a:ext>
                  </a:extLst>
                </a:gridCol>
                <a:gridCol w="620151">
                  <a:extLst>
                    <a:ext uri="{9D8B030D-6E8A-4147-A177-3AD203B41FA5}">
                      <a16:colId xmlns:a16="http://schemas.microsoft.com/office/drawing/2014/main" val="2745261519"/>
                    </a:ext>
                  </a:extLst>
                </a:gridCol>
              </a:tblGrid>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96157949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509586815"/>
                  </a:ext>
                </a:extLst>
              </a:tr>
              <a:tr h="355017">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061571115"/>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808518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2797737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28394504"/>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33066581"/>
                  </a:ext>
                </a:extLst>
              </a:tr>
            </a:tbl>
          </a:graphicData>
        </a:graphic>
      </p:graphicFrame>
      <p:graphicFrame>
        <p:nvGraphicFramePr>
          <p:cNvPr id="10" name="内容占位符 4">
            <a:extLst>
              <a:ext uri="{FF2B5EF4-FFF2-40B4-BE49-F238E27FC236}">
                <a16:creationId xmlns:a16="http://schemas.microsoft.com/office/drawing/2014/main" id="{0AAD7789-83FF-E4B4-9774-FF75D43C748D}"/>
              </a:ext>
            </a:extLst>
          </p:cNvPr>
          <p:cNvGraphicFramePr>
            <a:graphicFrameLocks/>
          </p:cNvGraphicFramePr>
          <p:nvPr>
            <p:extLst>
              <p:ext uri="{D42A27DB-BD31-4B8C-83A1-F6EECF244321}">
                <p14:modId xmlns:p14="http://schemas.microsoft.com/office/powerpoint/2010/main" val="1288894128"/>
              </p:ext>
            </p:extLst>
          </p:nvPr>
        </p:nvGraphicFramePr>
        <p:xfrm>
          <a:off x="7398731" y="2965620"/>
          <a:ext cx="3100755"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41312597"/>
                    </a:ext>
                  </a:extLst>
                </a:gridCol>
                <a:gridCol w="620151">
                  <a:extLst>
                    <a:ext uri="{9D8B030D-6E8A-4147-A177-3AD203B41FA5}">
                      <a16:colId xmlns:a16="http://schemas.microsoft.com/office/drawing/2014/main" val="3359768828"/>
                    </a:ext>
                  </a:extLst>
                </a:gridCol>
                <a:gridCol w="620151">
                  <a:extLst>
                    <a:ext uri="{9D8B030D-6E8A-4147-A177-3AD203B41FA5}">
                      <a16:colId xmlns:a16="http://schemas.microsoft.com/office/drawing/2014/main" val="3387523674"/>
                    </a:ext>
                  </a:extLst>
                </a:gridCol>
                <a:gridCol w="620151">
                  <a:extLst>
                    <a:ext uri="{9D8B030D-6E8A-4147-A177-3AD203B41FA5}">
                      <a16:colId xmlns:a16="http://schemas.microsoft.com/office/drawing/2014/main" val="2322757957"/>
                    </a:ext>
                  </a:extLst>
                </a:gridCol>
                <a:gridCol w="620151">
                  <a:extLst>
                    <a:ext uri="{9D8B030D-6E8A-4147-A177-3AD203B41FA5}">
                      <a16:colId xmlns:a16="http://schemas.microsoft.com/office/drawing/2014/main" val="2745261519"/>
                    </a:ext>
                  </a:extLst>
                </a:gridCol>
              </a:tblGrid>
              <a:tr h="355017">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05189653"/>
                  </a:ext>
                </a:extLst>
              </a:tr>
              <a:tr h="355017">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61579497"/>
                  </a:ext>
                </a:extLst>
              </a:tr>
              <a:tr h="355017">
                <a:tc>
                  <a:txBody>
                    <a:bodyPr/>
                    <a:lstStyle/>
                    <a:p>
                      <a:endParaRPr lang="zh-CN" altLang="en-US">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09586815"/>
                  </a:ext>
                </a:extLst>
              </a:tr>
              <a:tr h="355017">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highlight>
                          <a:srgbClr val="00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61571115"/>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8085187"/>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554925753"/>
                  </a:ext>
                </a:extLst>
              </a:tr>
              <a:tr h="355017">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22370530"/>
                  </a:ext>
                </a:extLst>
              </a:tr>
            </a:tbl>
          </a:graphicData>
        </a:graphic>
      </p:graphicFrame>
      <p:graphicFrame>
        <p:nvGraphicFramePr>
          <p:cNvPr id="11" name="表格 10">
            <a:extLst>
              <a:ext uri="{FF2B5EF4-FFF2-40B4-BE49-F238E27FC236}">
                <a16:creationId xmlns:a16="http://schemas.microsoft.com/office/drawing/2014/main" id="{BB572BD5-4F93-F02D-AC47-58B450F57D6E}"/>
              </a:ext>
            </a:extLst>
          </p:cNvPr>
          <p:cNvGraphicFramePr>
            <a:graphicFrameLocks noGrp="1"/>
          </p:cNvGraphicFramePr>
          <p:nvPr>
            <p:extLst>
              <p:ext uri="{D42A27DB-BD31-4B8C-83A1-F6EECF244321}">
                <p14:modId xmlns:p14="http://schemas.microsoft.com/office/powerpoint/2010/main" val="769686273"/>
              </p:ext>
            </p:extLst>
          </p:nvPr>
        </p:nvGraphicFramePr>
        <p:xfrm>
          <a:off x="4706331" y="2965620"/>
          <a:ext cx="620151" cy="2560320"/>
        </p:xfrm>
        <a:graphic>
          <a:graphicData uri="http://schemas.openxmlformats.org/drawingml/2006/table">
            <a:tbl>
              <a:tblPr firstRow="1" bandRow="1">
                <a:tableStyleId>{2D5ABB26-0587-4C30-8999-92F81FD0307C}</a:tableStyleId>
              </a:tblPr>
              <a:tblGrid>
                <a:gridCol w="620151">
                  <a:extLst>
                    <a:ext uri="{9D8B030D-6E8A-4147-A177-3AD203B41FA5}">
                      <a16:colId xmlns:a16="http://schemas.microsoft.com/office/drawing/2014/main" val="3057267441"/>
                    </a:ext>
                  </a:extLst>
                </a:gridCol>
              </a:tblGrid>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19734019"/>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536918293"/>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44154461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540400840"/>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586362326"/>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305208708"/>
                  </a:ext>
                </a:extLst>
              </a:tr>
              <a:tr h="355017">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567070729"/>
                  </a:ext>
                </a:extLst>
              </a:tr>
            </a:tbl>
          </a:graphicData>
        </a:graphic>
      </p:graphicFrame>
      <p:sp>
        <p:nvSpPr>
          <p:cNvPr id="12" name="文本框 11">
            <a:extLst>
              <a:ext uri="{FF2B5EF4-FFF2-40B4-BE49-F238E27FC236}">
                <a16:creationId xmlns:a16="http://schemas.microsoft.com/office/drawing/2014/main" id="{26AA79CD-FBBD-3BF7-228C-25E71787C65B}"/>
              </a:ext>
            </a:extLst>
          </p:cNvPr>
          <p:cNvSpPr txBox="1"/>
          <p:nvPr/>
        </p:nvSpPr>
        <p:spPr>
          <a:xfrm>
            <a:off x="4148661" y="2099169"/>
            <a:ext cx="1794466"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Labels processed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for</a:t>
            </a:r>
            <a:r>
              <a:rPr kumimoji="1" lang="zh-CN" altLang="en-US"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 </a:t>
            </a:r>
            <a:r>
              <a:rPr kumimoji="1" lang="en-US" altLang="zh-CN"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passive</a:t>
            </a:r>
            <a:r>
              <a:rPr kumimoji="1" lang="zh-CN" altLang="en-US"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 </a:t>
            </a:r>
            <a:r>
              <a:rPr kumimoji="1" lang="en-US" altLang="zh-CN"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rPr>
              <a:t>party</a:t>
            </a:r>
            <a:endParaRPr kumimoji="1" lang="zh-CN" altLang="en-US" sz="1800" b="1" i="0" u="none" strike="noStrike" kern="1200" cap="none" spc="0" normalizeH="0" baseline="0" noProof="0" dirty="0">
              <a:ln>
                <a:noFill/>
              </a:ln>
              <a:solidFill>
                <a:prstClr val="black"/>
              </a:solidFill>
              <a:effectLst/>
              <a:uLnTx/>
              <a:uFillTx/>
              <a:latin typeface="Calibri" panose="020F0502020204030204"/>
              <a:ea typeface="等线" panose="02010600030101010101" pitchFamily="2" charset="-122"/>
              <a:cs typeface="+mn-cs"/>
            </a:endParaRPr>
          </a:p>
        </p:txBody>
      </p:sp>
      <p:sp>
        <p:nvSpPr>
          <p:cNvPr id="14" name="右大括号 13">
            <a:extLst>
              <a:ext uri="{FF2B5EF4-FFF2-40B4-BE49-F238E27FC236}">
                <a16:creationId xmlns:a16="http://schemas.microsoft.com/office/drawing/2014/main" id="{14C506BA-6E83-FE82-3F7F-B776C230E5AC}"/>
              </a:ext>
            </a:extLst>
          </p:cNvPr>
          <p:cNvSpPr/>
          <p:nvPr/>
        </p:nvSpPr>
        <p:spPr>
          <a:xfrm rot="16200000">
            <a:off x="4944075" y="2483901"/>
            <a:ext cx="144662" cy="679739"/>
          </a:xfrm>
          <a:prstGeom prst="rightBrace">
            <a:avLst/>
          </a:prstGeom>
          <a:no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5" name="圆角矩形 14">
            <a:extLst>
              <a:ext uri="{FF2B5EF4-FFF2-40B4-BE49-F238E27FC236}">
                <a16:creationId xmlns:a16="http://schemas.microsoft.com/office/drawing/2014/main" id="{430AC888-5C17-FF2B-F51C-26F661867E30}"/>
              </a:ext>
            </a:extLst>
          </p:cNvPr>
          <p:cNvSpPr/>
          <p:nvPr/>
        </p:nvSpPr>
        <p:spPr>
          <a:xfrm>
            <a:off x="812884" y="2915642"/>
            <a:ext cx="8608445" cy="1196859"/>
          </a:xfrm>
          <a:prstGeom prst="round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文本框 15">
            <a:extLst>
              <a:ext uri="{FF2B5EF4-FFF2-40B4-BE49-F238E27FC236}">
                <a16:creationId xmlns:a16="http://schemas.microsoft.com/office/drawing/2014/main" id="{F6B1D53D-4B93-AF9F-4903-E71CA7C1A8D4}"/>
              </a:ext>
            </a:extLst>
          </p:cNvPr>
          <p:cNvSpPr txBox="1"/>
          <p:nvPr/>
        </p:nvSpPr>
        <p:spPr>
          <a:xfrm>
            <a:off x="-62755" y="3115339"/>
            <a:ext cx="923394" cy="646331"/>
          </a:xfrm>
          <a:prstGeom prst="rect">
            <a:avLst/>
          </a:prstGeom>
          <a:noFill/>
        </p:spPr>
        <p:txBody>
          <a:bodyPr wrap="none" rtlCol="0">
            <a:spAutoFit/>
          </a:bodyPr>
          <a:lstStyle/>
          <a:p>
            <a:pPr algn="ctr"/>
            <a:r>
              <a:rPr kumimoji="1" lang="en-US" altLang="zh-CN" b="1" dirty="0"/>
              <a:t>VFL</a:t>
            </a:r>
          </a:p>
          <a:p>
            <a:pPr algn="ctr"/>
            <a:r>
              <a:rPr kumimoji="1" lang="en-US" altLang="zh-CN" b="1" dirty="0"/>
              <a:t>training</a:t>
            </a:r>
            <a:endParaRPr kumimoji="1" lang="zh-CN" altLang="en-US" sz="1600" b="1" dirty="0"/>
          </a:p>
        </p:txBody>
      </p:sp>
      <p:pic>
        <p:nvPicPr>
          <p:cNvPr id="3" name="图片 2">
            <a:extLst>
              <a:ext uri="{FF2B5EF4-FFF2-40B4-BE49-F238E27FC236}">
                <a16:creationId xmlns:a16="http://schemas.microsoft.com/office/drawing/2014/main" id="{EEF076BE-7AD2-2609-C843-6AC17FB8C321}"/>
              </a:ext>
            </a:extLst>
          </p:cNvPr>
          <p:cNvPicPr>
            <a:picLocks noChangeAspect="1"/>
          </p:cNvPicPr>
          <p:nvPr/>
        </p:nvPicPr>
        <p:blipFill>
          <a:blip r:embed="rId7"/>
          <a:stretch>
            <a:fillRect/>
          </a:stretch>
        </p:blipFill>
        <p:spPr>
          <a:xfrm>
            <a:off x="7338827" y="1947199"/>
            <a:ext cx="954875" cy="544675"/>
          </a:xfrm>
          <a:prstGeom prst="rect">
            <a:avLst/>
          </a:prstGeom>
        </p:spPr>
      </p:pic>
      <p:sp>
        <p:nvSpPr>
          <p:cNvPr id="5" name="文本框 4">
            <a:extLst>
              <a:ext uri="{FF2B5EF4-FFF2-40B4-BE49-F238E27FC236}">
                <a16:creationId xmlns:a16="http://schemas.microsoft.com/office/drawing/2014/main" id="{FDE584B0-F66D-6329-D629-6DED7AAFD051}"/>
              </a:ext>
            </a:extLst>
          </p:cNvPr>
          <p:cNvSpPr txBox="1"/>
          <p:nvPr/>
        </p:nvSpPr>
        <p:spPr>
          <a:xfrm>
            <a:off x="77256" y="6290574"/>
            <a:ext cx="12037137" cy="600164"/>
          </a:xfrm>
          <a:prstGeom prst="rect">
            <a:avLst/>
          </a:prstGeom>
          <a:noFill/>
        </p:spPr>
        <p:txBody>
          <a:bodyPr wrap="square" rtlCol="0">
            <a:spAutoFit/>
          </a:bodyPr>
          <a:lstStyle/>
          <a:p>
            <a:pPr marL="171450" indent="-171450">
              <a:buFont typeface="Arial" panose="020B0604020202020204" pitchFamily="34" charset="0"/>
              <a:buChar char="•"/>
            </a:pPr>
            <a:r>
              <a:rPr kumimoji="1" lang="en-US" altLang="zh-CN" sz="1100" dirty="0">
                <a:solidFill>
                  <a:schemeClr val="tx1">
                    <a:lumMod val="65000"/>
                    <a:lumOff val="35000"/>
                  </a:schemeClr>
                </a:solidFill>
              </a:rPr>
              <a:t>Castiglia, T., Zhou, Y., Wang, S., </a:t>
            </a:r>
            <a:r>
              <a:rPr kumimoji="1" lang="en-US" altLang="zh-CN" sz="1100" dirty="0" err="1">
                <a:solidFill>
                  <a:schemeClr val="tx1">
                    <a:lumMod val="65000"/>
                    <a:lumOff val="35000"/>
                  </a:schemeClr>
                </a:solidFill>
              </a:rPr>
              <a:t>Kadhe</a:t>
            </a:r>
            <a:r>
              <a:rPr kumimoji="1" lang="en-US" altLang="zh-CN" sz="1100" dirty="0">
                <a:solidFill>
                  <a:schemeClr val="tx1">
                    <a:lumMod val="65000"/>
                    <a:lumOff val="35000"/>
                  </a:schemeClr>
                </a:solidFill>
              </a:rPr>
              <a:t>, S., Baracaldo, N., &amp; Patterson, S. (2023). LESS-VFL: Communication-Efficient Feature Selection for Vertical Federated Learning. Proceedings of the 40th International Conference on Machine Learning, 202:3757-3781.</a:t>
            </a:r>
          </a:p>
          <a:p>
            <a:pPr marL="171450" indent="-171450">
              <a:buFont typeface="Arial" panose="020B0604020202020204" pitchFamily="34" charset="0"/>
              <a:buChar char="•"/>
            </a:pPr>
            <a:r>
              <a:rPr kumimoji="1" lang="en-US" altLang="zh-CN" sz="1100" dirty="0">
                <a:solidFill>
                  <a:schemeClr val="tx1">
                    <a:lumMod val="65000"/>
                    <a:lumOff val="35000"/>
                  </a:schemeClr>
                </a:solidFill>
              </a:rPr>
              <a:t>Huang,L.,Li,Z.,Sun,J.,Zhao,H.:Coresetsforverticalfederatedlearning:Regularizedlin- ear regression and k-means clustering. Advances in Neural Information Processing Systems 35, 29566–29581 (2022) </a:t>
            </a:r>
          </a:p>
        </p:txBody>
      </p:sp>
      <p:sp>
        <p:nvSpPr>
          <p:cNvPr id="8" name="文本框 7">
            <a:extLst>
              <a:ext uri="{FF2B5EF4-FFF2-40B4-BE49-F238E27FC236}">
                <a16:creationId xmlns:a16="http://schemas.microsoft.com/office/drawing/2014/main" id="{AC03228D-A542-BD80-0581-E0246289DBDB}"/>
              </a:ext>
            </a:extLst>
          </p:cNvPr>
          <p:cNvSpPr txBox="1"/>
          <p:nvPr/>
        </p:nvSpPr>
        <p:spPr>
          <a:xfrm>
            <a:off x="9869920" y="2520264"/>
            <a:ext cx="1791600" cy="307777"/>
          </a:xfrm>
          <a:prstGeom prst="rect">
            <a:avLst/>
          </a:prstGeom>
          <a:noFill/>
        </p:spPr>
        <p:txBody>
          <a:bodyPr wrap="square">
            <a:spAutoFit/>
          </a:bodyPr>
          <a:lstStyle/>
          <a:p>
            <a:r>
              <a:rPr lang="en-US" altLang="zh-CN" sz="1400" dirty="0"/>
              <a:t>[Castiglia et al., 2023]</a:t>
            </a:r>
            <a:endParaRPr lang="zh-CN" altLang="en-US" sz="1400" dirty="0"/>
          </a:p>
        </p:txBody>
      </p:sp>
      <p:sp>
        <p:nvSpPr>
          <p:cNvPr id="17" name="文本框 16">
            <a:extLst>
              <a:ext uri="{FF2B5EF4-FFF2-40B4-BE49-F238E27FC236}">
                <a16:creationId xmlns:a16="http://schemas.microsoft.com/office/drawing/2014/main" id="{E130D65F-3F1D-1B85-72D3-FA3809B8A05E}"/>
              </a:ext>
            </a:extLst>
          </p:cNvPr>
          <p:cNvSpPr txBox="1"/>
          <p:nvPr/>
        </p:nvSpPr>
        <p:spPr>
          <a:xfrm>
            <a:off x="10634290" y="4968192"/>
            <a:ext cx="1630597" cy="307777"/>
          </a:xfrm>
          <a:prstGeom prst="rect">
            <a:avLst/>
          </a:prstGeom>
          <a:noFill/>
        </p:spPr>
        <p:txBody>
          <a:bodyPr wrap="square">
            <a:spAutoFit/>
          </a:bodyPr>
          <a:lstStyle/>
          <a:p>
            <a:r>
              <a:rPr lang="en-US" altLang="zh-CN" sz="1400" dirty="0"/>
              <a:t>[Huang et al., 2022]</a:t>
            </a:r>
            <a:endParaRPr lang="zh-CN" altLang="en-US" sz="1400" dirty="0"/>
          </a:p>
        </p:txBody>
      </p:sp>
      <p:sp>
        <p:nvSpPr>
          <p:cNvPr id="25" name="文本框 24">
            <a:extLst>
              <a:ext uri="{FF2B5EF4-FFF2-40B4-BE49-F238E27FC236}">
                <a16:creationId xmlns:a16="http://schemas.microsoft.com/office/drawing/2014/main" id="{424FDEC6-A6C1-51C6-69D4-417F6375C1D0}"/>
              </a:ext>
            </a:extLst>
          </p:cNvPr>
          <p:cNvSpPr txBox="1"/>
          <p:nvPr/>
        </p:nvSpPr>
        <p:spPr>
          <a:xfrm>
            <a:off x="5364487" y="2593084"/>
            <a:ext cx="1442061" cy="307777"/>
          </a:xfrm>
          <a:prstGeom prst="rect">
            <a:avLst/>
          </a:prstGeom>
          <a:noFill/>
        </p:spPr>
        <p:txBody>
          <a:bodyPr wrap="none" rtlCol="0">
            <a:spAutoFit/>
          </a:bodyPr>
          <a:lstStyle/>
          <a:p>
            <a:r>
              <a:rPr kumimoji="1" lang="en-US" altLang="zh-CN" sz="1400" dirty="0">
                <a:solidFill>
                  <a:schemeClr val="tx1">
                    <a:lumMod val="65000"/>
                    <a:lumOff val="35000"/>
                  </a:schemeClr>
                </a:solidFill>
              </a:rPr>
              <a:t>[Gao</a:t>
            </a:r>
            <a:r>
              <a:rPr kumimoji="1" lang="zh-CN" altLang="en-US" sz="1400" dirty="0">
                <a:solidFill>
                  <a:schemeClr val="tx1">
                    <a:lumMod val="65000"/>
                    <a:lumOff val="35000"/>
                  </a:schemeClr>
                </a:solidFill>
              </a:rPr>
              <a:t> </a:t>
            </a:r>
            <a:r>
              <a:rPr kumimoji="1" lang="en-US" altLang="zh-CN" sz="1400" dirty="0">
                <a:solidFill>
                  <a:schemeClr val="tx1">
                    <a:lumMod val="65000"/>
                    <a:lumOff val="35000"/>
                  </a:schemeClr>
                </a:solidFill>
              </a:rPr>
              <a:t>et</a:t>
            </a:r>
            <a:r>
              <a:rPr kumimoji="1" lang="zh-CN" altLang="en-US" sz="1400" dirty="0">
                <a:solidFill>
                  <a:schemeClr val="tx1">
                    <a:lumMod val="65000"/>
                    <a:lumOff val="35000"/>
                  </a:schemeClr>
                </a:solidFill>
              </a:rPr>
              <a:t> </a:t>
            </a:r>
            <a:r>
              <a:rPr kumimoji="1" lang="en-US" altLang="zh-CN" sz="1400" dirty="0">
                <a:solidFill>
                  <a:schemeClr val="tx1">
                    <a:lumMod val="65000"/>
                    <a:lumOff val="35000"/>
                  </a:schemeClr>
                </a:solidFill>
              </a:rPr>
              <a:t>al.,</a:t>
            </a:r>
            <a:r>
              <a:rPr kumimoji="1" lang="zh-CN" altLang="en-US" sz="1400" dirty="0">
                <a:solidFill>
                  <a:schemeClr val="tx1">
                    <a:lumMod val="65000"/>
                    <a:lumOff val="35000"/>
                  </a:schemeClr>
                </a:solidFill>
              </a:rPr>
              <a:t> </a:t>
            </a:r>
            <a:r>
              <a:rPr kumimoji="1" lang="en-US" altLang="zh-CN" sz="1400" dirty="0">
                <a:solidFill>
                  <a:schemeClr val="tx1">
                    <a:lumMod val="65000"/>
                    <a:lumOff val="35000"/>
                  </a:schemeClr>
                </a:solidFill>
              </a:rPr>
              <a:t>2024]</a:t>
            </a:r>
            <a:endParaRPr kumimoji="1" lang="zh-CN" altLang="en-US" sz="1400" dirty="0">
              <a:solidFill>
                <a:schemeClr val="tx1">
                  <a:lumMod val="65000"/>
                  <a:lumOff val="35000"/>
                </a:schemeClr>
              </a:solidFill>
            </a:endParaRPr>
          </a:p>
        </p:txBody>
      </p:sp>
    </p:spTree>
    <p:extLst>
      <p:ext uri="{BB962C8B-B14F-4D97-AF65-F5344CB8AC3E}">
        <p14:creationId xmlns:p14="http://schemas.microsoft.com/office/powerpoint/2010/main" val="15207574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B0117E-4955-4678-B3AC-5A2D57504A81}"/>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2A6822CF-CEA2-4CC8-B3D5-6C6D24693719}"/>
              </a:ext>
            </a:extLst>
          </p:cNvPr>
          <p:cNvSpPr txBox="1"/>
          <p:nvPr/>
        </p:nvSpPr>
        <p:spPr>
          <a:xfrm flipH="1">
            <a:off x="1383045" y="2113890"/>
            <a:ext cx="10265613" cy="3082062"/>
          </a:xfrm>
          <a:prstGeom prst="rect">
            <a:avLst/>
          </a:prstGeom>
          <a:noFill/>
        </p:spPr>
        <p:txBody>
          <a:bodyPr wrap="square" rtlCol="0">
            <a:spAutoFit/>
          </a:bodyPr>
          <a:lstStyle/>
          <a:p>
            <a:pPr>
              <a:lnSpc>
                <a:spcPct val="150000"/>
              </a:lnSpc>
            </a:pPr>
            <a:r>
              <a:rPr lang="en-US" altLang="zh-CN" b="1" dirty="0">
                <a:solidFill>
                  <a:srgbClr val="8C8F90"/>
                </a:solidFill>
              </a:rPr>
              <a:t>1. Introduction</a:t>
            </a:r>
          </a:p>
          <a:p>
            <a:pPr>
              <a:lnSpc>
                <a:spcPct val="150000"/>
              </a:lnSpc>
            </a:pPr>
            <a:r>
              <a:rPr lang="en-US" altLang="zh-CN" b="1" dirty="0">
                <a:solidFill>
                  <a:srgbClr val="8C8F90"/>
                </a:solidFill>
              </a:rPr>
              <a:t>2. Vertical</a:t>
            </a:r>
            <a:r>
              <a:rPr lang="zh-CN" altLang="en-US" b="1" dirty="0">
                <a:solidFill>
                  <a:srgbClr val="8C8F90"/>
                </a:solidFill>
              </a:rPr>
              <a:t> </a:t>
            </a:r>
            <a:r>
              <a:rPr lang="en-US" altLang="zh-CN" b="1" dirty="0">
                <a:solidFill>
                  <a:srgbClr val="8C8F90"/>
                </a:solidFill>
              </a:rPr>
              <a:t>Federated Learning</a:t>
            </a:r>
          </a:p>
          <a:p>
            <a:pPr>
              <a:lnSpc>
                <a:spcPct val="150000"/>
              </a:lnSpc>
            </a:pPr>
            <a:r>
              <a:rPr lang="en-US" altLang="zh-CN" b="1" dirty="0">
                <a:solidFill>
                  <a:srgbClr val="8C8F90"/>
                </a:solidFill>
              </a:rPr>
              <a:t>3. LPSC:</a:t>
            </a:r>
            <a:r>
              <a:rPr lang="zh-CN" altLang="en-US" b="1" dirty="0">
                <a:solidFill>
                  <a:srgbClr val="8C8F90"/>
                </a:solidFill>
              </a:rPr>
              <a:t> </a:t>
            </a:r>
            <a:r>
              <a:rPr lang="en-US" altLang="zh-CN" b="1" dirty="0">
                <a:solidFill>
                  <a:srgbClr val="8C8F90"/>
                </a:solidFill>
              </a:rPr>
              <a:t>Label Privacy Source Coding in VFL</a:t>
            </a:r>
            <a:r>
              <a:rPr lang="zh-CN" altLang="en-US" b="1" dirty="0">
                <a:solidFill>
                  <a:srgbClr val="8C8F90"/>
                </a:solidFill>
              </a:rPr>
              <a:t> </a:t>
            </a:r>
            <a:r>
              <a:rPr lang="en-US" altLang="zh-CN" b="1" dirty="0">
                <a:solidFill>
                  <a:srgbClr val="8C8F90"/>
                </a:solidFill>
              </a:rPr>
              <a:t>(ECML</a:t>
            </a:r>
            <a:r>
              <a:rPr lang="zh-CN" altLang="en-US" b="1" dirty="0">
                <a:solidFill>
                  <a:srgbClr val="8C8F90"/>
                </a:solidFill>
              </a:rPr>
              <a:t> </a:t>
            </a:r>
            <a:r>
              <a:rPr lang="en-US" altLang="zh-CN" b="1" dirty="0">
                <a:solidFill>
                  <a:srgbClr val="8C8F90"/>
                </a:solidFill>
              </a:rPr>
              <a:t>PKDD</a:t>
            </a:r>
            <a:r>
              <a:rPr lang="zh-CN" altLang="en-US" b="1" dirty="0">
                <a:solidFill>
                  <a:srgbClr val="8C8F90"/>
                </a:solidFill>
              </a:rPr>
              <a:t> </a:t>
            </a:r>
            <a:r>
              <a:rPr lang="en-US" altLang="zh-CN" b="1" dirty="0">
                <a:solidFill>
                  <a:srgbClr val="8C8F90"/>
                </a:solidFill>
              </a:rPr>
              <a:t>2024)</a:t>
            </a:r>
          </a:p>
          <a:p>
            <a:pPr>
              <a:lnSpc>
                <a:spcPct val="150000"/>
              </a:lnSpc>
            </a:pPr>
            <a:r>
              <a:rPr lang="en-US" altLang="zh-CN" b="1" dirty="0">
                <a:solidFill>
                  <a:srgbClr val="8C8F90"/>
                </a:solidFill>
              </a:rPr>
              <a:t>4. CKD:</a:t>
            </a:r>
            <a:r>
              <a:rPr lang="zh-CN" altLang="en-US" b="1" dirty="0">
                <a:solidFill>
                  <a:srgbClr val="8C8F90"/>
                </a:solidFill>
              </a:rPr>
              <a:t> </a:t>
            </a:r>
            <a:r>
              <a:rPr lang="en-US" altLang="zh-CN" b="1" dirty="0">
                <a:solidFill>
                  <a:srgbClr val="8C8F90"/>
                </a:solidFill>
              </a:rPr>
              <a:t>Complementary Knowledge Distillation</a:t>
            </a:r>
            <a:r>
              <a:rPr lang="zh-CN" altLang="en-US" b="1" dirty="0">
                <a:solidFill>
                  <a:srgbClr val="8C8F90"/>
                </a:solidFill>
              </a:rPr>
              <a:t> </a:t>
            </a:r>
            <a:r>
              <a:rPr lang="en-US" altLang="zh-CN" sz="1800" b="1" dirty="0">
                <a:solidFill>
                  <a:srgbClr val="8C8F90"/>
                </a:solidFill>
              </a:rPr>
              <a:t>in VFL</a:t>
            </a:r>
            <a:r>
              <a:rPr lang="zh-CN" altLang="en-US" sz="1800" b="1" dirty="0">
                <a:solidFill>
                  <a:srgbClr val="8C8F90"/>
                </a:solidFill>
              </a:rPr>
              <a:t> </a:t>
            </a:r>
            <a:r>
              <a:rPr lang="en-US" altLang="zh-CN" sz="1800" b="1" dirty="0">
                <a:solidFill>
                  <a:srgbClr val="8C8F90"/>
                </a:solidFill>
              </a:rPr>
              <a:t>(AAAI</a:t>
            </a:r>
            <a:r>
              <a:rPr lang="zh-CN" altLang="en-US" sz="1800" b="1" dirty="0">
                <a:solidFill>
                  <a:srgbClr val="8C8F90"/>
                </a:solidFill>
              </a:rPr>
              <a:t> </a:t>
            </a:r>
            <a:r>
              <a:rPr lang="en-US" altLang="zh-CN" b="1" dirty="0">
                <a:solidFill>
                  <a:srgbClr val="8C8F90"/>
                </a:solidFill>
              </a:rPr>
              <a:t>2024)</a:t>
            </a:r>
          </a:p>
          <a:p>
            <a:pPr>
              <a:lnSpc>
                <a:spcPct val="150000"/>
              </a:lnSpc>
            </a:pPr>
            <a:r>
              <a:rPr lang="en-US" altLang="zh-CN" b="1" dirty="0">
                <a:solidFill>
                  <a:srgbClr val="8C8F90"/>
                </a:solidFill>
              </a:rPr>
              <a:t>5. VFDC:</a:t>
            </a:r>
            <a:r>
              <a:rPr lang="zh-CN" altLang="en-US" b="1" dirty="0">
                <a:solidFill>
                  <a:srgbClr val="8C8F90"/>
                </a:solidFill>
              </a:rPr>
              <a:t> </a:t>
            </a:r>
            <a:r>
              <a:rPr lang="en-US" altLang="zh-CN" b="1" dirty="0">
                <a:solidFill>
                  <a:srgbClr val="8C8F90"/>
                </a:solidFill>
              </a:rPr>
              <a:t>Secure Dataset Condensation for Privacy-Preserving and Efficient VFL</a:t>
            </a:r>
          </a:p>
          <a:p>
            <a:pPr>
              <a:lnSpc>
                <a:spcPct val="150000"/>
              </a:lnSpc>
            </a:pPr>
            <a:r>
              <a:rPr lang="en-US" altLang="zh-CN" b="1" dirty="0">
                <a:solidFill>
                  <a:srgbClr val="8C8F90"/>
                </a:solidFill>
              </a:rPr>
              <a:t>6. PP-HFTL:</a:t>
            </a:r>
            <a:r>
              <a:rPr lang="zh-CN" altLang="en-US" b="1" dirty="0">
                <a:solidFill>
                  <a:srgbClr val="8C8F90"/>
                </a:solidFill>
              </a:rPr>
              <a:t> </a:t>
            </a:r>
            <a:r>
              <a:rPr lang="en-US" altLang="zh-CN" b="1" dirty="0">
                <a:solidFill>
                  <a:srgbClr val="8C8F90"/>
                </a:solidFill>
              </a:rPr>
              <a:t>Privacy-Preserving Heterogeneous Federated Transfer Learning</a:t>
            </a:r>
            <a:r>
              <a:rPr lang="zh-CN" altLang="en-US" b="1" dirty="0">
                <a:solidFill>
                  <a:srgbClr val="8C8F90"/>
                </a:solidFill>
              </a:rPr>
              <a:t> </a:t>
            </a:r>
            <a:r>
              <a:rPr lang="en-US" altLang="zh-CN" b="1" dirty="0">
                <a:solidFill>
                  <a:srgbClr val="8C8F90"/>
                </a:solidFill>
              </a:rPr>
              <a:t>(IEEE</a:t>
            </a:r>
            <a:r>
              <a:rPr lang="zh-CN" altLang="en-US" b="1" dirty="0">
                <a:solidFill>
                  <a:srgbClr val="8C8F90"/>
                </a:solidFill>
              </a:rPr>
              <a:t> </a:t>
            </a:r>
            <a:r>
              <a:rPr lang="en-US" altLang="zh-CN" b="1" dirty="0">
                <a:solidFill>
                  <a:srgbClr val="8C8F90"/>
                </a:solidFill>
              </a:rPr>
              <a:t>Big</a:t>
            </a:r>
            <a:r>
              <a:rPr lang="zh-CN" altLang="en-US" b="1" dirty="0">
                <a:solidFill>
                  <a:srgbClr val="8C8F90"/>
                </a:solidFill>
              </a:rPr>
              <a:t> </a:t>
            </a:r>
            <a:r>
              <a:rPr lang="en-US" altLang="zh-CN" b="1" dirty="0">
                <a:solidFill>
                  <a:srgbClr val="8C8F90"/>
                </a:solidFill>
              </a:rPr>
              <a:t>Data</a:t>
            </a:r>
            <a:r>
              <a:rPr lang="zh-CN" altLang="en-US" b="1" dirty="0">
                <a:solidFill>
                  <a:srgbClr val="8C8F90"/>
                </a:solidFill>
              </a:rPr>
              <a:t> </a:t>
            </a:r>
            <a:r>
              <a:rPr lang="en-US" altLang="zh-CN" b="1" dirty="0">
                <a:solidFill>
                  <a:srgbClr val="8C8F90"/>
                </a:solidFill>
              </a:rPr>
              <a:t>2019)</a:t>
            </a:r>
          </a:p>
          <a:p>
            <a:pPr>
              <a:lnSpc>
                <a:spcPct val="150000"/>
              </a:lnSpc>
            </a:pPr>
            <a:r>
              <a:rPr lang="en-US" altLang="zh-CN" sz="2400" b="1" dirty="0">
                <a:solidFill>
                  <a:srgbClr val="D09B2C"/>
                </a:solidFill>
              </a:rPr>
              <a:t>7. Conclusions</a:t>
            </a:r>
          </a:p>
        </p:txBody>
      </p:sp>
      <p:cxnSp>
        <p:nvCxnSpPr>
          <p:cNvPr id="211" name="直接连接符 210">
            <a:extLst>
              <a:ext uri="{FF2B5EF4-FFF2-40B4-BE49-F238E27FC236}">
                <a16:creationId xmlns:a16="http://schemas.microsoft.com/office/drawing/2014/main" id="{72B63028-2D4F-4D9F-A630-634F8E248026}"/>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5ADB8652-1534-4509-8A04-C3B41007729F}"/>
              </a:ext>
            </a:extLst>
          </p:cNvPr>
          <p:cNvSpPr>
            <a:spLocks noGrp="1"/>
          </p:cNvSpPr>
          <p:nvPr>
            <p:ph type="sldNum" sz="quarter" idx="12"/>
          </p:nvPr>
        </p:nvSpPr>
        <p:spPr/>
        <p:txBody>
          <a:bodyPr/>
          <a:lstStyle/>
          <a:p>
            <a:fld id="{655BFCAE-ED40-45A8-B1AB-06AF831E9D67}" type="slidenum">
              <a:rPr lang="zh-CN" altLang="en-US" smtClean="0"/>
              <a:t>60</a:t>
            </a:fld>
            <a:endParaRPr lang="zh-CN" altLang="en-US" dirty="0"/>
          </a:p>
        </p:txBody>
      </p:sp>
    </p:spTree>
    <p:extLst>
      <p:ext uri="{BB962C8B-B14F-4D97-AF65-F5344CB8AC3E}">
        <p14:creationId xmlns:p14="http://schemas.microsoft.com/office/powerpoint/2010/main" val="55214485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582372-B08B-7B83-F84A-506FEDD738BD}"/>
              </a:ext>
            </a:extLst>
          </p:cNvPr>
          <p:cNvSpPr>
            <a:spLocks noGrp="1"/>
          </p:cNvSpPr>
          <p:nvPr>
            <p:ph type="title"/>
          </p:nvPr>
        </p:nvSpPr>
        <p:spPr/>
        <p:txBody>
          <a:bodyPr>
            <a:normAutofit/>
          </a:bodyPr>
          <a:lstStyle/>
          <a:p>
            <a:r>
              <a:rPr kumimoji="1" lang="en-US" altLang="zh-CN" dirty="0"/>
              <a:t>Conclusions</a:t>
            </a:r>
            <a:endParaRPr kumimoji="1" lang="zh-CN" altLang="en-US" dirty="0"/>
          </a:p>
        </p:txBody>
      </p:sp>
      <p:sp>
        <p:nvSpPr>
          <p:cNvPr id="4" name="灯片编号占位符 3">
            <a:extLst>
              <a:ext uri="{FF2B5EF4-FFF2-40B4-BE49-F238E27FC236}">
                <a16:creationId xmlns:a16="http://schemas.microsoft.com/office/drawing/2014/main" id="{91F72FEB-C558-B9DC-1205-0C93F487B60A}"/>
              </a:ext>
            </a:extLst>
          </p:cNvPr>
          <p:cNvSpPr>
            <a:spLocks noGrp="1"/>
          </p:cNvSpPr>
          <p:nvPr>
            <p:ph type="sldNum" sz="quarter" idx="12"/>
          </p:nvPr>
        </p:nvSpPr>
        <p:spPr/>
        <p:txBody>
          <a:bodyPr/>
          <a:lstStyle/>
          <a:p>
            <a:fld id="{E8A41ABE-4B4A-A44C-B1E4-B43F2FA3ED3C}" type="slidenum">
              <a:rPr lang="en-US" smtClean="0"/>
              <a:t>61</a:t>
            </a:fld>
            <a:endParaRPr lang="en-US"/>
          </a:p>
        </p:txBody>
      </p:sp>
      <p:sp>
        <p:nvSpPr>
          <p:cNvPr id="8" name="内容占位符 7">
            <a:extLst>
              <a:ext uri="{FF2B5EF4-FFF2-40B4-BE49-F238E27FC236}">
                <a16:creationId xmlns:a16="http://schemas.microsoft.com/office/drawing/2014/main" id="{5AE35B7F-C7DE-7CA2-5296-91230CEC529E}"/>
              </a:ext>
            </a:extLst>
          </p:cNvPr>
          <p:cNvSpPr>
            <a:spLocks noGrp="1"/>
          </p:cNvSpPr>
          <p:nvPr>
            <p:ph idx="1"/>
          </p:nvPr>
        </p:nvSpPr>
        <p:spPr>
          <a:xfrm>
            <a:off x="838200" y="1592460"/>
            <a:ext cx="10785035" cy="2180837"/>
          </a:xfrm>
        </p:spPr>
        <p:txBody>
          <a:bodyPr>
            <a:normAutofit fontScale="92500" lnSpcReduction="20000"/>
          </a:bodyPr>
          <a:lstStyle/>
          <a:p>
            <a:r>
              <a:rPr kumimoji="1" lang="en-US" altLang="zh-CN" dirty="0"/>
              <a:t>We propose a unique </a:t>
            </a:r>
            <a:r>
              <a:rPr kumimoji="1" lang="en-US" altLang="zh-CN" b="1" dirty="0"/>
              <a:t>taxonomy</a:t>
            </a:r>
            <a:r>
              <a:rPr kumimoji="1" lang="en-US" altLang="zh-CN" dirty="0"/>
              <a:t> of information</a:t>
            </a:r>
            <a:r>
              <a:rPr kumimoji="1" lang="zh-CN" altLang="en-US" dirty="0"/>
              <a:t> </a:t>
            </a:r>
            <a:r>
              <a:rPr kumimoji="1" lang="en-US" altLang="zh-CN" dirty="0"/>
              <a:t>exposure</a:t>
            </a:r>
            <a:r>
              <a:rPr kumimoji="1" lang="zh-CN" altLang="en-US" dirty="0"/>
              <a:t> </a:t>
            </a:r>
            <a:r>
              <a:rPr kumimoji="1" lang="en-US" altLang="zh-CN" dirty="0"/>
              <a:t>in</a:t>
            </a:r>
            <a:r>
              <a:rPr kumimoji="1" lang="zh-CN" altLang="en-US" dirty="0"/>
              <a:t> </a:t>
            </a:r>
            <a:r>
              <a:rPr kumimoji="1" lang="en-US" altLang="zh-CN" dirty="0"/>
              <a:t>VFL. </a:t>
            </a:r>
            <a:endParaRPr lang="en-US" altLang="zh-CN" dirty="0"/>
          </a:p>
          <a:p>
            <a:r>
              <a:rPr lang="en-US" altLang="zh-CN" dirty="0"/>
              <a:t>Our</a:t>
            </a:r>
            <a:r>
              <a:rPr lang="zh-CN" altLang="en-US" dirty="0"/>
              <a:t> </a:t>
            </a:r>
            <a:r>
              <a:rPr lang="en-US" altLang="zh-CN" dirty="0"/>
              <a:t>four</a:t>
            </a:r>
            <a:r>
              <a:rPr lang="zh-CN" altLang="en-US" dirty="0"/>
              <a:t> </a:t>
            </a:r>
            <a:r>
              <a:rPr lang="en-US" altLang="zh-CN" dirty="0"/>
              <a:t>studies</a:t>
            </a:r>
            <a:r>
              <a:rPr lang="zh-CN" altLang="en-US" dirty="0"/>
              <a:t> </a:t>
            </a:r>
            <a:r>
              <a:rPr lang="en-US" altLang="zh-CN" dirty="0"/>
              <a:t>on</a:t>
            </a:r>
            <a:r>
              <a:rPr lang="zh-CN" altLang="en-US" dirty="0"/>
              <a:t> </a:t>
            </a:r>
            <a:r>
              <a:rPr lang="en-US" altLang="zh-CN" b="1" dirty="0"/>
              <a:t>minimum-necessary</a:t>
            </a:r>
            <a:r>
              <a:rPr lang="zh-CN" altLang="en-US" b="1" dirty="0"/>
              <a:t> </a:t>
            </a:r>
            <a:r>
              <a:rPr lang="en-US" altLang="zh-CN" b="1" dirty="0"/>
              <a:t>information</a:t>
            </a:r>
            <a:r>
              <a:rPr lang="zh-CN" altLang="en-US" b="1" dirty="0"/>
              <a:t> </a:t>
            </a:r>
            <a:r>
              <a:rPr lang="en-US" altLang="zh-CN" b="1" dirty="0"/>
              <a:t>exposure</a:t>
            </a:r>
            <a:r>
              <a:rPr lang="zh-CN" altLang="en-US" b="1" dirty="0"/>
              <a:t> </a:t>
            </a:r>
            <a:r>
              <a:rPr lang="en-US" altLang="zh-CN" b="1" dirty="0"/>
              <a:t>(MNIE)</a:t>
            </a:r>
            <a:r>
              <a:rPr lang="zh-CN" altLang="en-US" dirty="0"/>
              <a:t> </a:t>
            </a:r>
            <a:r>
              <a:rPr lang="en-US" altLang="zh-CN" dirty="0"/>
              <a:t>explore</a:t>
            </a:r>
            <a:r>
              <a:rPr lang="zh-CN" altLang="en-US" dirty="0"/>
              <a:t> </a:t>
            </a:r>
            <a:r>
              <a:rPr lang="en-US" altLang="zh-CN" dirty="0"/>
              <a:t>VFL</a:t>
            </a:r>
            <a:r>
              <a:rPr lang="zh-CN" altLang="en-US" dirty="0"/>
              <a:t> </a:t>
            </a:r>
            <a:r>
              <a:rPr lang="en-US" altLang="zh-CN" dirty="0"/>
              <a:t>from three aspects:</a:t>
            </a:r>
          </a:p>
          <a:p>
            <a:pPr marL="514350" indent="-514350">
              <a:buFont typeface="Arial" panose="020B0604020202020204" pitchFamily="34" charset="0"/>
              <a:buAutoNum type="arabicPeriod"/>
            </a:pPr>
            <a:r>
              <a:rPr lang="en-US" altLang="zh-CN" dirty="0"/>
              <a:t>Various</a:t>
            </a:r>
            <a:r>
              <a:rPr lang="zh-CN" altLang="en-US" dirty="0"/>
              <a:t> </a:t>
            </a:r>
            <a:r>
              <a:rPr lang="en-US" altLang="zh-CN" dirty="0"/>
              <a:t>types</a:t>
            </a:r>
            <a:r>
              <a:rPr lang="zh-CN" altLang="en-US" dirty="0"/>
              <a:t> </a:t>
            </a:r>
            <a:r>
              <a:rPr lang="en-US" altLang="zh-CN" dirty="0"/>
              <a:t>of</a:t>
            </a:r>
            <a:r>
              <a:rPr lang="zh-CN" altLang="en-US" dirty="0"/>
              <a:t> </a:t>
            </a:r>
            <a:r>
              <a:rPr lang="en-US" altLang="zh-CN" dirty="0"/>
              <a:t>information</a:t>
            </a:r>
            <a:r>
              <a:rPr lang="zh-CN" altLang="en-US" dirty="0"/>
              <a:t> </a:t>
            </a:r>
            <a:r>
              <a:rPr lang="en-US" altLang="zh-CN" dirty="0"/>
              <a:t>exposure</a:t>
            </a:r>
            <a:endParaRPr lang="zh-CN" altLang="en-US" dirty="0"/>
          </a:p>
          <a:p>
            <a:pPr marL="514350" indent="-514350">
              <a:buAutoNum type="arabicPeriod"/>
            </a:pPr>
            <a:r>
              <a:rPr lang="en-US" altLang="zh-CN" dirty="0"/>
              <a:t>More objectives.</a:t>
            </a:r>
          </a:p>
          <a:p>
            <a:pPr marL="514350" indent="-514350">
              <a:buAutoNum type="arabicPeriod"/>
            </a:pPr>
            <a:r>
              <a:rPr lang="en-US" altLang="zh-CN" dirty="0"/>
              <a:t>More complex settings. </a:t>
            </a:r>
          </a:p>
        </p:txBody>
      </p:sp>
      <p:graphicFrame>
        <p:nvGraphicFramePr>
          <p:cNvPr id="6" name="表格 5">
            <a:extLst>
              <a:ext uri="{FF2B5EF4-FFF2-40B4-BE49-F238E27FC236}">
                <a16:creationId xmlns:a16="http://schemas.microsoft.com/office/drawing/2014/main" id="{89E06D74-3520-E362-5537-2221F6C1AF73}"/>
              </a:ext>
            </a:extLst>
          </p:cNvPr>
          <p:cNvGraphicFramePr>
            <a:graphicFrameLocks noGrp="1"/>
          </p:cNvGraphicFramePr>
          <p:nvPr>
            <p:extLst>
              <p:ext uri="{D42A27DB-BD31-4B8C-83A1-F6EECF244321}">
                <p14:modId xmlns:p14="http://schemas.microsoft.com/office/powerpoint/2010/main" val="1021238162"/>
              </p:ext>
            </p:extLst>
          </p:nvPr>
        </p:nvGraphicFramePr>
        <p:xfrm>
          <a:off x="1767672" y="3910622"/>
          <a:ext cx="9704600" cy="2621280"/>
        </p:xfrm>
        <a:graphic>
          <a:graphicData uri="http://schemas.openxmlformats.org/drawingml/2006/table">
            <a:tbl>
              <a:tblPr firstRow="1" bandRow="1">
                <a:tableStyleId>{5C22544A-7EE6-4342-B048-85BDC9FD1C3A}</a:tableStyleId>
              </a:tblPr>
              <a:tblGrid>
                <a:gridCol w="2639385">
                  <a:extLst>
                    <a:ext uri="{9D8B030D-6E8A-4147-A177-3AD203B41FA5}">
                      <a16:colId xmlns:a16="http://schemas.microsoft.com/office/drawing/2014/main" val="2049283605"/>
                    </a:ext>
                  </a:extLst>
                </a:gridCol>
                <a:gridCol w="2352040">
                  <a:extLst>
                    <a:ext uri="{9D8B030D-6E8A-4147-A177-3AD203B41FA5}">
                      <a16:colId xmlns:a16="http://schemas.microsoft.com/office/drawing/2014/main" val="3407529460"/>
                    </a:ext>
                  </a:extLst>
                </a:gridCol>
                <a:gridCol w="2311400">
                  <a:extLst>
                    <a:ext uri="{9D8B030D-6E8A-4147-A177-3AD203B41FA5}">
                      <a16:colId xmlns:a16="http://schemas.microsoft.com/office/drawing/2014/main" val="3733089591"/>
                    </a:ext>
                  </a:extLst>
                </a:gridCol>
                <a:gridCol w="2401775">
                  <a:extLst>
                    <a:ext uri="{9D8B030D-6E8A-4147-A177-3AD203B41FA5}">
                      <a16:colId xmlns:a16="http://schemas.microsoft.com/office/drawing/2014/main" val="4277745772"/>
                    </a:ext>
                  </a:extLst>
                </a:gridCol>
              </a:tblGrid>
              <a:tr h="611075">
                <a:tc>
                  <a:txBody>
                    <a:bodyPr/>
                    <a:lstStyle/>
                    <a:p>
                      <a:pPr algn="ctr"/>
                      <a:endParaRPr lang="zh-CN" altLang="en-US" sz="2000" b="0" dirty="0"/>
                    </a:p>
                  </a:txBody>
                  <a:tcPr/>
                </a:tc>
                <a:tc>
                  <a:txBody>
                    <a:bodyPr/>
                    <a:lstStyle/>
                    <a:p>
                      <a:pPr algn="ctr"/>
                      <a:r>
                        <a:rPr lang="en-US" altLang="zh-CN" sz="2000" b="0" dirty="0"/>
                        <a:t>Privacy &amp; Utility</a:t>
                      </a:r>
                      <a:endParaRPr lang="zh-CN" altLang="en-US" sz="2000" b="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b="0" dirty="0"/>
                        <a:t>Privacy &amp; Utility &amp; Robustness</a:t>
                      </a:r>
                      <a:endParaRPr lang="zh-CN" altLang="en-US" sz="2000" b="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b="0" dirty="0"/>
                        <a:t>Privacy &amp; Utility &amp; Efficiency</a:t>
                      </a:r>
                      <a:endParaRPr lang="zh-CN" altLang="en-US" sz="2000" b="0" dirty="0"/>
                    </a:p>
                  </a:txBody>
                  <a:tcPr/>
                </a:tc>
                <a:extLst>
                  <a:ext uri="{0D108BD9-81ED-4DB2-BD59-A6C34878D82A}">
                    <a16:rowId xmlns:a16="http://schemas.microsoft.com/office/drawing/2014/main" val="951279035"/>
                  </a:ext>
                </a:extLst>
              </a:tr>
              <a:tr h="611075">
                <a:tc>
                  <a:txBody>
                    <a:bodyPr/>
                    <a:lstStyle/>
                    <a:p>
                      <a:pPr algn="ctr"/>
                      <a:r>
                        <a:rPr lang="en-US" altLang="zh-CN" sz="2000" b="0" dirty="0"/>
                        <a:t>Vanilla</a:t>
                      </a:r>
                      <a:r>
                        <a:rPr lang="zh-CN" altLang="en-US" sz="2000" b="0" dirty="0"/>
                        <a:t> </a:t>
                      </a:r>
                      <a:r>
                        <a:rPr lang="en-US" altLang="zh-CN" sz="2000" b="0" dirty="0"/>
                        <a:t>VFL</a:t>
                      </a:r>
                      <a:endParaRPr lang="zh-CN" altLang="en-US" sz="2000" b="0" dirty="0"/>
                    </a:p>
                  </a:txBody>
                  <a:tcPr/>
                </a:tc>
                <a:tc>
                  <a:txBody>
                    <a:bodyPr/>
                    <a:lstStyle/>
                    <a:p>
                      <a:pPr algn="ctr"/>
                      <a:r>
                        <a:rPr lang="en-US" altLang="zh-CN" sz="2000" b="1" dirty="0"/>
                        <a:t>LPSC</a:t>
                      </a:r>
                      <a:r>
                        <a:rPr lang="zh-CN" altLang="en-US" sz="2000" b="0" dirty="0"/>
                        <a:t>  </a:t>
                      </a:r>
                      <a:r>
                        <a:rPr lang="en-US" altLang="zh-CN" sz="2000" b="0" dirty="0"/>
                        <a:t>(Intra-Exp)</a:t>
                      </a:r>
                    </a:p>
                    <a:p>
                      <a:pPr algn="ctr"/>
                      <a:r>
                        <a:rPr lang="en-US" altLang="zh-CN" sz="1600" b="0" dirty="0"/>
                        <a:t>ECML</a:t>
                      </a:r>
                      <a:r>
                        <a:rPr lang="zh-CN" altLang="en-US" sz="1600" b="0" dirty="0"/>
                        <a:t> </a:t>
                      </a:r>
                      <a:r>
                        <a:rPr lang="en-US" altLang="zh-CN" sz="1600" b="0" dirty="0"/>
                        <a:t>PKDD</a:t>
                      </a:r>
                      <a:r>
                        <a:rPr lang="zh-CN" altLang="en-US" sz="1600" b="0" dirty="0"/>
                        <a:t> </a:t>
                      </a:r>
                      <a:r>
                        <a:rPr lang="en-US" altLang="zh-CN" sz="1600" b="0" dirty="0"/>
                        <a:t>24</a:t>
                      </a:r>
                      <a:endParaRPr lang="zh-CN" altLang="en-US" sz="1600" b="0" dirty="0"/>
                    </a:p>
                  </a:txBody>
                  <a:tcPr/>
                </a:tc>
                <a:tc>
                  <a:txBody>
                    <a:bodyPr/>
                    <a:lstStyle/>
                    <a:p>
                      <a:pPr algn="ctr"/>
                      <a:endParaRPr lang="zh-CN" altLang="en-US" sz="2000" b="0" dirty="0"/>
                    </a:p>
                  </a:txBody>
                  <a:tcPr/>
                </a:tc>
                <a:tc>
                  <a:txBody>
                    <a:bodyPr/>
                    <a:lstStyle/>
                    <a:p>
                      <a:pPr algn="ctr"/>
                      <a:r>
                        <a:rPr lang="en-US" altLang="zh-CN" sz="2000" b="1" dirty="0"/>
                        <a:t>VFDC</a:t>
                      </a:r>
                      <a:r>
                        <a:rPr lang="zh-CN" altLang="en-US" sz="2000" b="0" dirty="0"/>
                        <a:t>  </a:t>
                      </a:r>
                      <a:r>
                        <a:rPr lang="en-US" altLang="zh-CN" sz="2000" b="0" dirty="0"/>
                        <a:t>(Inter-Exp)</a:t>
                      </a:r>
                      <a:r>
                        <a:rPr lang="zh-CN" altLang="en-US" sz="2000" b="0" dirty="0"/>
                        <a:t> </a:t>
                      </a:r>
                      <a:endParaRPr lang="en-US" altLang="zh-CN" sz="1600" b="0" dirty="0"/>
                    </a:p>
                    <a:p>
                      <a:pPr algn="ctr"/>
                      <a:r>
                        <a:rPr lang="en-US" altLang="zh-CN" sz="1600" b="0" dirty="0"/>
                        <a:t>ECML</a:t>
                      </a:r>
                      <a:r>
                        <a:rPr lang="zh-CN" altLang="en-US" sz="1600" b="0" dirty="0"/>
                        <a:t> </a:t>
                      </a:r>
                      <a:r>
                        <a:rPr lang="en-US" altLang="zh-CN" sz="1600" b="0" dirty="0"/>
                        <a:t>PKDD</a:t>
                      </a:r>
                      <a:r>
                        <a:rPr lang="zh-CN" altLang="en-US" sz="1600" b="0" dirty="0"/>
                        <a:t> </a:t>
                      </a:r>
                      <a:r>
                        <a:rPr lang="en-US" altLang="zh-CN" sz="1600" b="0" dirty="0"/>
                        <a:t>24</a:t>
                      </a:r>
                      <a:endParaRPr lang="zh-CN" altLang="en-US" sz="2000" b="0" dirty="0"/>
                    </a:p>
                  </a:txBody>
                  <a:tcPr/>
                </a:tc>
                <a:extLst>
                  <a:ext uri="{0D108BD9-81ED-4DB2-BD59-A6C34878D82A}">
                    <a16:rowId xmlns:a16="http://schemas.microsoft.com/office/drawing/2014/main" val="3935704186"/>
                  </a:ext>
                </a:extLst>
              </a:tr>
              <a:tr h="611075">
                <a:tc>
                  <a:txBody>
                    <a:bodyPr/>
                    <a:lstStyle/>
                    <a:p>
                      <a:pPr algn="ctr"/>
                      <a:r>
                        <a:rPr lang="en-US" altLang="zh-CN" sz="2000" b="0" dirty="0"/>
                        <a:t>Sample-sharing HFTL</a:t>
                      </a:r>
                      <a:endParaRPr lang="zh-CN" altLang="en-US" sz="2000" b="0" dirty="0"/>
                    </a:p>
                  </a:txBody>
                  <a:tcPr/>
                </a:tc>
                <a:tc>
                  <a:txBody>
                    <a:bodyPr/>
                    <a:lstStyle/>
                    <a:p>
                      <a:pPr algn="ctr"/>
                      <a:endParaRPr lang="zh-CN" altLang="en-US" sz="2000" b="0" dirty="0"/>
                    </a:p>
                  </a:txBody>
                  <a:tcPr/>
                </a:tc>
                <a:tc>
                  <a:txBody>
                    <a:bodyPr/>
                    <a:lstStyle/>
                    <a:p>
                      <a:pPr algn="ctr"/>
                      <a:r>
                        <a:rPr lang="en-US" altLang="zh-CN" sz="2000" b="1" dirty="0"/>
                        <a:t>CKD</a:t>
                      </a:r>
                      <a:r>
                        <a:rPr lang="zh-CN" altLang="en-US" sz="2000" b="0" dirty="0"/>
                        <a:t>  </a:t>
                      </a:r>
                      <a:r>
                        <a:rPr lang="en-US" altLang="zh-CN" sz="2000" b="0" dirty="0"/>
                        <a:t>(Intra-Exp)</a:t>
                      </a:r>
                    </a:p>
                    <a:p>
                      <a:pPr algn="ctr"/>
                      <a:r>
                        <a:rPr lang="en-US" altLang="zh-CN" sz="1600" b="0" dirty="0"/>
                        <a:t>AAAI</a:t>
                      </a:r>
                      <a:r>
                        <a:rPr lang="zh-CN" altLang="en-US" sz="1600" b="0" dirty="0"/>
                        <a:t> </a:t>
                      </a:r>
                      <a:r>
                        <a:rPr lang="en-US" altLang="zh-CN" sz="1600" b="0" dirty="0"/>
                        <a:t>24</a:t>
                      </a:r>
                      <a:endParaRPr lang="zh-CN" altLang="en-US" sz="1600" b="0" dirty="0"/>
                    </a:p>
                  </a:txBody>
                  <a:tcPr/>
                </a:tc>
                <a:tc>
                  <a:txBody>
                    <a:bodyPr/>
                    <a:lstStyle/>
                    <a:p>
                      <a:pPr algn="ctr"/>
                      <a:endParaRPr lang="zh-CN" altLang="en-US" sz="2000" b="0" dirty="0"/>
                    </a:p>
                  </a:txBody>
                  <a:tcPr/>
                </a:tc>
                <a:extLst>
                  <a:ext uri="{0D108BD9-81ED-4DB2-BD59-A6C34878D82A}">
                    <a16:rowId xmlns:a16="http://schemas.microsoft.com/office/drawing/2014/main" val="711533753"/>
                  </a:ext>
                </a:extLst>
              </a:tr>
              <a:tr h="611075">
                <a:tc>
                  <a:txBody>
                    <a:bodyPr/>
                    <a:lstStyle/>
                    <a:p>
                      <a:pPr algn="ctr"/>
                      <a:r>
                        <a:rPr lang="en-US" altLang="zh-CN" sz="2000" b="0" dirty="0"/>
                        <a:t>Feature-sharing HFTL</a:t>
                      </a:r>
                      <a:endParaRPr lang="zh-CN" altLang="en-US" sz="2000" b="0" dirty="0"/>
                    </a:p>
                  </a:txBody>
                  <a:tcPr/>
                </a:tc>
                <a:tc>
                  <a:txBody>
                    <a:bodyPr/>
                    <a:lstStyle/>
                    <a:p>
                      <a:pPr algn="ctr"/>
                      <a:r>
                        <a:rPr lang="en-US" altLang="zh-CN" sz="2000" b="1" dirty="0"/>
                        <a:t>PP-HFTL</a:t>
                      </a:r>
                      <a:r>
                        <a:rPr lang="zh-CN" altLang="en-US" sz="2000" b="0" dirty="0"/>
                        <a:t> </a:t>
                      </a:r>
                      <a:r>
                        <a:rPr lang="en-US" altLang="zh-CN" sz="2000" b="0" dirty="0"/>
                        <a:t>(Model-Exp)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b="0" dirty="0"/>
                        <a:t>IEEE</a:t>
                      </a:r>
                      <a:r>
                        <a:rPr lang="zh-CN" altLang="en-US" sz="1600" b="0" dirty="0"/>
                        <a:t> </a:t>
                      </a:r>
                      <a:r>
                        <a:rPr lang="en-US" altLang="zh-CN" sz="1600" b="0" dirty="0"/>
                        <a:t>Big</a:t>
                      </a:r>
                      <a:r>
                        <a:rPr lang="zh-CN" altLang="en-US" sz="1600" b="0" dirty="0"/>
                        <a:t> </a:t>
                      </a:r>
                      <a:r>
                        <a:rPr lang="en-US" altLang="zh-CN" sz="1600" b="0" dirty="0"/>
                        <a:t>Data</a:t>
                      </a:r>
                      <a:r>
                        <a:rPr lang="zh-CN" altLang="en-US" sz="1600" b="0" dirty="0"/>
                        <a:t> </a:t>
                      </a:r>
                      <a:r>
                        <a:rPr lang="en-US" altLang="zh-CN" sz="1600" b="0" dirty="0"/>
                        <a:t>19</a:t>
                      </a:r>
                      <a:endParaRPr lang="zh-CN" altLang="en-US" sz="1600" b="0" dirty="0"/>
                    </a:p>
                  </a:txBody>
                  <a:tcPr/>
                </a:tc>
                <a:tc>
                  <a:txBody>
                    <a:bodyPr/>
                    <a:lstStyle/>
                    <a:p>
                      <a:pPr algn="ctr"/>
                      <a:endParaRPr lang="zh-CN" altLang="en-US" sz="2000" b="0" dirty="0"/>
                    </a:p>
                  </a:txBody>
                  <a:tcPr/>
                </a:tc>
                <a:tc>
                  <a:txBody>
                    <a:bodyPr/>
                    <a:lstStyle/>
                    <a:p>
                      <a:pPr algn="ctr"/>
                      <a:endParaRPr lang="zh-CN" altLang="en-US" sz="2000" b="0" dirty="0"/>
                    </a:p>
                  </a:txBody>
                  <a:tcPr/>
                </a:tc>
                <a:extLst>
                  <a:ext uri="{0D108BD9-81ED-4DB2-BD59-A6C34878D82A}">
                    <a16:rowId xmlns:a16="http://schemas.microsoft.com/office/drawing/2014/main" val="4174644238"/>
                  </a:ext>
                </a:extLst>
              </a:tr>
            </a:tbl>
          </a:graphicData>
        </a:graphic>
      </p:graphicFrame>
      <p:grpSp>
        <p:nvGrpSpPr>
          <p:cNvPr id="7" name="组合 6">
            <a:extLst>
              <a:ext uri="{FF2B5EF4-FFF2-40B4-BE49-F238E27FC236}">
                <a16:creationId xmlns:a16="http://schemas.microsoft.com/office/drawing/2014/main" id="{9DF3776E-DED0-9BD3-66CC-946B26EC2D8C}"/>
              </a:ext>
            </a:extLst>
          </p:cNvPr>
          <p:cNvGrpSpPr/>
          <p:nvPr/>
        </p:nvGrpSpPr>
        <p:grpSpPr>
          <a:xfrm>
            <a:off x="6197469" y="3253509"/>
            <a:ext cx="2668771" cy="483272"/>
            <a:chOff x="7459456" y="3675743"/>
            <a:chExt cx="2668771" cy="483272"/>
          </a:xfrm>
        </p:grpSpPr>
        <p:sp>
          <p:nvSpPr>
            <p:cNvPr id="9" name="文本框 8">
              <a:extLst>
                <a:ext uri="{FF2B5EF4-FFF2-40B4-BE49-F238E27FC236}">
                  <a16:creationId xmlns:a16="http://schemas.microsoft.com/office/drawing/2014/main" id="{C3711AB9-4FD2-B21E-3BCF-033CDBA08588}"/>
                </a:ext>
              </a:extLst>
            </p:cNvPr>
            <p:cNvSpPr txBox="1"/>
            <p:nvPr/>
          </p:nvSpPr>
          <p:spPr>
            <a:xfrm>
              <a:off x="7719600" y="3675743"/>
              <a:ext cx="1901996" cy="400110"/>
            </a:xfrm>
            <a:prstGeom prst="rect">
              <a:avLst/>
            </a:prstGeom>
            <a:noFill/>
          </p:spPr>
          <p:txBody>
            <a:bodyPr wrap="none" rtlCol="0">
              <a:spAutoFit/>
            </a:bodyPr>
            <a:lstStyle/>
            <a:p>
              <a:r>
                <a:rPr kumimoji="1" lang="en-US" altLang="zh-CN" sz="2000" dirty="0"/>
                <a:t>More Objectives</a:t>
              </a:r>
              <a:endParaRPr kumimoji="1" lang="zh-CN" altLang="en-US" sz="2000" dirty="0"/>
            </a:p>
          </p:txBody>
        </p:sp>
        <p:cxnSp>
          <p:nvCxnSpPr>
            <p:cNvPr id="10" name="直线箭头连接符 9">
              <a:extLst>
                <a:ext uri="{FF2B5EF4-FFF2-40B4-BE49-F238E27FC236}">
                  <a16:creationId xmlns:a16="http://schemas.microsoft.com/office/drawing/2014/main" id="{6DCCB2F6-3657-A564-4184-07C1996AEF27}"/>
                </a:ext>
              </a:extLst>
            </p:cNvPr>
            <p:cNvCxnSpPr>
              <a:cxnSpLocks/>
            </p:cNvCxnSpPr>
            <p:nvPr/>
          </p:nvCxnSpPr>
          <p:spPr>
            <a:xfrm>
              <a:off x="7459456" y="4159015"/>
              <a:ext cx="2668771" cy="0"/>
            </a:xfrm>
            <a:prstGeom prst="straightConnector1">
              <a:avLst/>
            </a:prstGeom>
            <a:ln w="50800">
              <a:solidFill>
                <a:srgbClr val="C00000"/>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11" name="文本框 10">
            <a:extLst>
              <a:ext uri="{FF2B5EF4-FFF2-40B4-BE49-F238E27FC236}">
                <a16:creationId xmlns:a16="http://schemas.microsoft.com/office/drawing/2014/main" id="{91295AC4-A892-A0BE-79BD-C6849128063B}"/>
              </a:ext>
            </a:extLst>
          </p:cNvPr>
          <p:cNvSpPr txBox="1"/>
          <p:nvPr/>
        </p:nvSpPr>
        <p:spPr>
          <a:xfrm>
            <a:off x="471119" y="4091954"/>
            <a:ext cx="184731" cy="369332"/>
          </a:xfrm>
          <a:prstGeom prst="rect">
            <a:avLst/>
          </a:prstGeom>
          <a:noFill/>
        </p:spPr>
        <p:txBody>
          <a:bodyPr wrap="none" rtlCol="0">
            <a:spAutoFit/>
          </a:bodyPr>
          <a:lstStyle/>
          <a:p>
            <a:endParaRPr kumimoji="1" lang="zh-CN" altLang="en-US" dirty="0"/>
          </a:p>
        </p:txBody>
      </p:sp>
      <p:sp>
        <p:nvSpPr>
          <p:cNvPr id="12" name="文本框 11">
            <a:extLst>
              <a:ext uri="{FF2B5EF4-FFF2-40B4-BE49-F238E27FC236}">
                <a16:creationId xmlns:a16="http://schemas.microsoft.com/office/drawing/2014/main" id="{66F5984E-63A1-F741-689E-337F39AEA28A}"/>
              </a:ext>
            </a:extLst>
          </p:cNvPr>
          <p:cNvSpPr txBox="1"/>
          <p:nvPr/>
        </p:nvSpPr>
        <p:spPr>
          <a:xfrm>
            <a:off x="292100" y="4587702"/>
            <a:ext cx="1089657" cy="1015663"/>
          </a:xfrm>
          <a:prstGeom prst="rect">
            <a:avLst/>
          </a:prstGeom>
          <a:noFill/>
        </p:spPr>
        <p:txBody>
          <a:bodyPr wrap="none" rtlCol="0">
            <a:spAutoFit/>
          </a:bodyPr>
          <a:lstStyle/>
          <a:p>
            <a:pPr algn="ctr"/>
            <a:r>
              <a:rPr kumimoji="1" lang="en-US" altLang="zh-CN" sz="2000" dirty="0"/>
              <a:t>More</a:t>
            </a:r>
          </a:p>
          <a:p>
            <a:pPr algn="ctr"/>
            <a:r>
              <a:rPr kumimoji="1" lang="en-US" altLang="zh-CN" sz="2000" dirty="0"/>
              <a:t>Complex</a:t>
            </a:r>
          </a:p>
          <a:p>
            <a:pPr algn="ctr"/>
            <a:r>
              <a:rPr kumimoji="1" lang="en-US" altLang="zh-CN" sz="2000" dirty="0"/>
              <a:t>Settings</a:t>
            </a:r>
            <a:endParaRPr kumimoji="1" lang="zh-CN" altLang="en-US" sz="2000" dirty="0"/>
          </a:p>
        </p:txBody>
      </p:sp>
      <p:cxnSp>
        <p:nvCxnSpPr>
          <p:cNvPr id="13" name="直线箭头连接符 12">
            <a:extLst>
              <a:ext uri="{FF2B5EF4-FFF2-40B4-BE49-F238E27FC236}">
                <a16:creationId xmlns:a16="http://schemas.microsoft.com/office/drawing/2014/main" id="{7B61D4CA-7548-9B8E-12E3-6E9EB75F6FBA}"/>
              </a:ext>
            </a:extLst>
          </p:cNvPr>
          <p:cNvCxnSpPr>
            <a:cxnSpLocks/>
          </p:cNvCxnSpPr>
          <p:nvPr/>
        </p:nvCxnSpPr>
        <p:spPr>
          <a:xfrm>
            <a:off x="1490075" y="4461286"/>
            <a:ext cx="0" cy="1406306"/>
          </a:xfrm>
          <a:prstGeom prst="straightConnector1">
            <a:avLst/>
          </a:prstGeom>
          <a:ln w="50800">
            <a:solidFill>
              <a:srgbClr val="C0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6C29034C-8C3E-68FC-5E79-6DF70025EA7E}"/>
              </a:ext>
            </a:extLst>
          </p:cNvPr>
          <p:cNvSpPr txBox="1"/>
          <p:nvPr/>
        </p:nvSpPr>
        <p:spPr>
          <a:xfrm>
            <a:off x="2138559" y="6493675"/>
            <a:ext cx="9211432" cy="369332"/>
          </a:xfrm>
          <a:prstGeom prst="rect">
            <a:avLst/>
          </a:prstGeom>
          <a:noFill/>
        </p:spPr>
        <p:txBody>
          <a:bodyPr wrap="none" rtlCol="0">
            <a:spAutoFit/>
          </a:bodyPr>
          <a:lstStyle/>
          <a:p>
            <a:r>
              <a:rPr kumimoji="1" lang="en-US" altLang="zh-CN" b="1" dirty="0"/>
              <a:t>Intra-Exp</a:t>
            </a:r>
            <a:r>
              <a:rPr kumimoji="1" lang="en-US" altLang="zh-CN" dirty="0"/>
              <a:t>:</a:t>
            </a:r>
            <a:r>
              <a:rPr kumimoji="1" lang="zh-CN" altLang="en-US" dirty="0"/>
              <a:t> </a:t>
            </a:r>
            <a:r>
              <a:rPr kumimoji="1" lang="en-US" altLang="zh-CN" dirty="0"/>
              <a:t>Intra-sample</a:t>
            </a:r>
            <a:r>
              <a:rPr kumimoji="1" lang="zh-CN" altLang="en-US" dirty="0"/>
              <a:t> </a:t>
            </a:r>
            <a:r>
              <a:rPr kumimoji="1" lang="en-US" altLang="zh-CN" dirty="0"/>
              <a:t>exposure,</a:t>
            </a:r>
            <a:r>
              <a:rPr kumimoji="1" lang="zh-CN" altLang="en-US" dirty="0"/>
              <a:t> </a:t>
            </a:r>
            <a:r>
              <a:rPr kumimoji="1" lang="en-US" altLang="zh-CN" b="1" dirty="0"/>
              <a:t>Inter-Exp</a:t>
            </a:r>
            <a:r>
              <a:rPr kumimoji="1" lang="en-US" altLang="zh-CN" dirty="0"/>
              <a:t>:</a:t>
            </a:r>
            <a:r>
              <a:rPr kumimoji="1" lang="zh-CN" altLang="en-US" dirty="0"/>
              <a:t> </a:t>
            </a:r>
            <a:r>
              <a:rPr kumimoji="1" lang="en-US" altLang="zh-CN" dirty="0"/>
              <a:t>inter-sample</a:t>
            </a:r>
            <a:r>
              <a:rPr kumimoji="1" lang="zh-CN" altLang="en-US" dirty="0"/>
              <a:t> </a:t>
            </a:r>
            <a:r>
              <a:rPr kumimoji="1" lang="en-US" altLang="zh-CN" dirty="0"/>
              <a:t>exposure,</a:t>
            </a:r>
            <a:r>
              <a:rPr kumimoji="1" lang="zh-CN" altLang="en-US" dirty="0"/>
              <a:t> </a:t>
            </a:r>
            <a:r>
              <a:rPr kumimoji="1" lang="en-US" altLang="zh-CN" b="1" dirty="0"/>
              <a:t>Model-Exp</a:t>
            </a:r>
            <a:r>
              <a:rPr kumimoji="1" lang="en-US" altLang="zh-CN" dirty="0"/>
              <a:t>:</a:t>
            </a:r>
            <a:r>
              <a:rPr kumimoji="1" lang="zh-CN" altLang="en-US" dirty="0"/>
              <a:t> </a:t>
            </a:r>
            <a:r>
              <a:rPr kumimoji="1" lang="en-US" altLang="zh-CN" dirty="0"/>
              <a:t>model</a:t>
            </a:r>
            <a:r>
              <a:rPr kumimoji="1" lang="zh-CN" altLang="en-US" dirty="0"/>
              <a:t> </a:t>
            </a:r>
            <a:r>
              <a:rPr kumimoji="1" lang="en-US" altLang="zh-CN" dirty="0"/>
              <a:t>exposure.</a:t>
            </a:r>
            <a:endParaRPr kumimoji="1" lang="zh-CN" altLang="en-US" dirty="0"/>
          </a:p>
        </p:txBody>
      </p:sp>
    </p:spTree>
    <p:extLst>
      <p:ext uri="{BB962C8B-B14F-4D97-AF65-F5344CB8AC3E}">
        <p14:creationId xmlns:p14="http://schemas.microsoft.com/office/powerpoint/2010/main" val="41617508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3C05D2-3325-3C43-ACB7-3A2AC48C78B0}"/>
              </a:ext>
            </a:extLst>
          </p:cNvPr>
          <p:cNvSpPr>
            <a:spLocks noGrp="1"/>
          </p:cNvSpPr>
          <p:nvPr>
            <p:ph type="title"/>
          </p:nvPr>
        </p:nvSpPr>
        <p:spPr/>
        <p:txBody>
          <a:bodyPr/>
          <a:lstStyle/>
          <a:p>
            <a:r>
              <a:rPr kumimoji="1" lang="en-US" altLang="zh-CN" dirty="0"/>
              <a:t>References</a:t>
            </a:r>
            <a:endParaRPr kumimoji="1" lang="zh-CN" altLang="en-US" dirty="0"/>
          </a:p>
        </p:txBody>
      </p:sp>
      <p:sp>
        <p:nvSpPr>
          <p:cNvPr id="3" name="内容占位符 2">
            <a:extLst>
              <a:ext uri="{FF2B5EF4-FFF2-40B4-BE49-F238E27FC236}">
                <a16:creationId xmlns:a16="http://schemas.microsoft.com/office/drawing/2014/main" id="{3A54C7E9-5796-9F45-B283-A810D604FB7E}"/>
              </a:ext>
            </a:extLst>
          </p:cNvPr>
          <p:cNvSpPr>
            <a:spLocks noGrp="1"/>
          </p:cNvSpPr>
          <p:nvPr>
            <p:ph idx="1"/>
          </p:nvPr>
        </p:nvSpPr>
        <p:spPr>
          <a:xfrm>
            <a:off x="838200" y="1643062"/>
            <a:ext cx="10515600" cy="5032375"/>
          </a:xfrm>
        </p:spPr>
        <p:txBody>
          <a:bodyPr>
            <a:normAutofit lnSpcReduction="10000"/>
          </a:bodyPr>
          <a:lstStyle/>
          <a:p>
            <a:r>
              <a:rPr kumimoji="1" lang="en-US" altLang="zh-CN" sz="1400" dirty="0"/>
              <a:t>Qiang Yang, Yang Liu, </a:t>
            </a:r>
            <a:r>
              <a:rPr kumimoji="1" lang="en-US" altLang="zh-CN" sz="1400" dirty="0" err="1"/>
              <a:t>Tianjian</a:t>
            </a:r>
            <a:r>
              <a:rPr kumimoji="1" lang="en-US" altLang="zh-CN" sz="1400" dirty="0"/>
              <a:t> Chen, and </a:t>
            </a:r>
            <a:r>
              <a:rPr kumimoji="1" lang="en-US" altLang="zh-CN" sz="1400" dirty="0" err="1"/>
              <a:t>Yongxin</a:t>
            </a:r>
            <a:r>
              <a:rPr kumimoji="1" lang="en-US" altLang="zh-CN" sz="1400" dirty="0"/>
              <a:t> Tong. Federated machine learning: Concept and applications. ACM Trans. </a:t>
            </a:r>
            <a:r>
              <a:rPr kumimoji="1" lang="en-US" altLang="zh-CN" sz="1400" dirty="0" err="1"/>
              <a:t>Intell</a:t>
            </a:r>
            <a:r>
              <a:rPr kumimoji="1" lang="en-US" altLang="zh-CN" sz="1400" dirty="0"/>
              <a:t>. Syst. Technol., 10(2), Jan 2019. </a:t>
            </a:r>
          </a:p>
          <a:p>
            <a:r>
              <a:rPr kumimoji="1" lang="en-US" altLang="zh-CN" sz="1400" dirty="0">
                <a:solidFill>
                  <a:schemeClr val="tx1"/>
                </a:solidFill>
              </a:rPr>
              <a:t>Visa Research. (2023). Secure collaborative machine learning. https://usa.visa.com/dam/VCOM/regional/na/us/about-visa/research/documents/</a:t>
            </a:r>
            <a:r>
              <a:rPr kumimoji="1" lang="zh-CN" altLang="en-US" sz="1400" dirty="0">
                <a:solidFill>
                  <a:schemeClr val="tx1"/>
                </a:solidFill>
              </a:rPr>
              <a:t> </a:t>
            </a:r>
            <a:r>
              <a:rPr kumimoji="1" lang="en-US" altLang="zh-CN" sz="1400" dirty="0">
                <a:solidFill>
                  <a:schemeClr val="tx1"/>
                </a:solidFill>
              </a:rPr>
              <a:t>secure-collaborative-machine-</a:t>
            </a:r>
            <a:r>
              <a:rPr kumimoji="1" lang="en-US" altLang="zh-CN" sz="1400" dirty="0" err="1">
                <a:solidFill>
                  <a:schemeClr val="tx1"/>
                </a:solidFill>
              </a:rPr>
              <a:t>learning.pdf</a:t>
            </a:r>
            <a:endParaRPr kumimoji="1" lang="en-US" altLang="zh-CN" sz="1400" dirty="0">
              <a:solidFill>
                <a:schemeClr val="tx1"/>
              </a:solidFill>
            </a:endParaRPr>
          </a:p>
          <a:p>
            <a:r>
              <a:rPr kumimoji="1" lang="en-US" altLang="zh-CN" sz="1400" dirty="0"/>
              <a:t>Jung </a:t>
            </a:r>
            <a:r>
              <a:rPr kumimoji="1" lang="en-US" altLang="zh-CN" sz="1400" dirty="0" err="1"/>
              <a:t>Hee</a:t>
            </a:r>
            <a:r>
              <a:rPr kumimoji="1" lang="en-US" altLang="zh-CN" sz="1400" dirty="0"/>
              <a:t> Cheon, Andrey Kim, Miran Kim, and Yongsoo Song. Homomorphic encryption for arithmetic of approximate numbers. In International conference on the theory and application of cryptology and information security, pages 409–437. Springer, 2017. </a:t>
            </a:r>
          </a:p>
          <a:p>
            <a:r>
              <a:rPr kumimoji="1" lang="en-US" altLang="zh-CN" sz="1400" dirty="0" err="1"/>
              <a:t>Fangcheng</a:t>
            </a:r>
            <a:r>
              <a:rPr kumimoji="1" lang="en-US" altLang="zh-CN" sz="1400" dirty="0"/>
              <a:t> Fu, </a:t>
            </a:r>
            <a:r>
              <a:rPr kumimoji="1" lang="en-US" altLang="zh-CN" sz="1400" dirty="0" err="1"/>
              <a:t>Yingxia</a:t>
            </a:r>
            <a:r>
              <a:rPr kumimoji="1" lang="en-US" altLang="zh-CN" sz="1400" dirty="0"/>
              <a:t> Shao, Lele Yu, Jiawei Jiang, </a:t>
            </a:r>
            <a:r>
              <a:rPr kumimoji="1" lang="en-US" altLang="zh-CN" sz="1400" dirty="0" err="1"/>
              <a:t>Huanran</a:t>
            </a:r>
            <a:r>
              <a:rPr kumimoji="1" lang="en-US" altLang="zh-CN" sz="1400" dirty="0"/>
              <a:t> Xue, </a:t>
            </a:r>
            <a:r>
              <a:rPr kumimoji="1" lang="en-US" altLang="zh-CN" sz="1400" dirty="0" err="1"/>
              <a:t>Yangyu</a:t>
            </a:r>
            <a:r>
              <a:rPr kumimoji="1" lang="en-US" altLang="zh-CN" sz="1400" dirty="0"/>
              <a:t> Tao, and Bin Cui. Vf2boost: Very fast vertical federated gradient boosting for cross-enterprise learning. In Proceedings of the 2021 International Conference on Management of Data, pages 563–576, 2021. </a:t>
            </a:r>
          </a:p>
          <a:p>
            <a:r>
              <a:rPr kumimoji="1" lang="en-US" altLang="zh-CN" sz="1400" dirty="0"/>
              <a:t>Chong Fu, </a:t>
            </a:r>
            <a:r>
              <a:rPr kumimoji="1" lang="en-US" altLang="zh-CN" sz="1400" dirty="0" err="1"/>
              <a:t>Xuhong</a:t>
            </a:r>
            <a:r>
              <a:rPr kumimoji="1" lang="en-US" altLang="zh-CN" sz="1400" dirty="0"/>
              <a:t> Zhang, </a:t>
            </a:r>
            <a:r>
              <a:rPr kumimoji="1" lang="en-US" altLang="zh-CN" sz="1400" dirty="0" err="1"/>
              <a:t>Shouling</a:t>
            </a:r>
            <a:r>
              <a:rPr kumimoji="1" lang="en-US" altLang="zh-CN" sz="1400" dirty="0"/>
              <a:t> Ji, </a:t>
            </a:r>
            <a:r>
              <a:rPr kumimoji="1" lang="en-US" altLang="zh-CN" sz="1400" dirty="0" err="1"/>
              <a:t>Jinyin</a:t>
            </a:r>
            <a:r>
              <a:rPr kumimoji="1" lang="en-US" altLang="zh-CN" sz="1400" dirty="0"/>
              <a:t> Chen, </a:t>
            </a:r>
            <a:r>
              <a:rPr kumimoji="1" lang="en-US" altLang="zh-CN" sz="1400" dirty="0" err="1"/>
              <a:t>Jingzheng</a:t>
            </a:r>
            <a:r>
              <a:rPr kumimoji="1" lang="en-US" altLang="zh-CN" sz="1400" dirty="0"/>
              <a:t> Wu, </a:t>
            </a:r>
            <a:r>
              <a:rPr kumimoji="1" lang="en-US" altLang="zh-CN" sz="1400" dirty="0" err="1"/>
              <a:t>Shanqing</a:t>
            </a:r>
            <a:r>
              <a:rPr kumimoji="1" lang="en-US" altLang="zh-CN" sz="1400" dirty="0"/>
              <a:t> Guo,</a:t>
            </a:r>
            <a:r>
              <a:rPr kumimoji="1" lang="zh-CN" altLang="en-US" sz="1400" dirty="0"/>
              <a:t> </a:t>
            </a:r>
            <a:r>
              <a:rPr kumimoji="1" lang="en-US" altLang="zh-CN" sz="1400" dirty="0"/>
              <a:t>Jun Zhou, Alex X. Liu, and Ting Wang. Label inference attacks against vertical</a:t>
            </a:r>
            <a:r>
              <a:rPr kumimoji="1" lang="zh-CN" altLang="en-US" sz="1400" dirty="0"/>
              <a:t> </a:t>
            </a:r>
            <a:r>
              <a:rPr kumimoji="1" lang="en-US" altLang="zh-CN" sz="1400" dirty="0"/>
              <a:t>federated learning. In 31st USENIX Security Symposium (USENIX Security 22), pages</a:t>
            </a:r>
            <a:r>
              <a:rPr kumimoji="1" lang="zh-CN" altLang="en-US" sz="1400" dirty="0"/>
              <a:t> </a:t>
            </a:r>
            <a:r>
              <a:rPr kumimoji="1" lang="en-US" altLang="zh-CN" sz="1400" dirty="0"/>
              <a:t>1397–1414, Boston, MA, August 2022. USENIX Association.</a:t>
            </a:r>
            <a:endParaRPr kumimoji="1" lang="zh-CN" altLang="en-US" sz="1400" dirty="0"/>
          </a:p>
          <a:p>
            <a:r>
              <a:rPr kumimoji="1" lang="en-US" altLang="zh-CN" sz="1400" dirty="0"/>
              <a:t>Cynthia Dwork, Frank McSherry, </a:t>
            </a:r>
            <a:r>
              <a:rPr kumimoji="1" lang="en-US" altLang="zh-CN" sz="1400" dirty="0" err="1"/>
              <a:t>Kobbi</a:t>
            </a:r>
            <a:r>
              <a:rPr kumimoji="1" lang="en-US" altLang="zh-CN" sz="1400" dirty="0"/>
              <a:t> Nissim, and Adam Smith. Calibrating noise to sensitivity in private data analysis. In Proc. of Theory of cryptography conference, 2006. </a:t>
            </a:r>
          </a:p>
          <a:p>
            <a:r>
              <a:rPr kumimoji="1" lang="en-US" altLang="zh-CN" sz="1400" dirty="0"/>
              <a:t>Dashan</a:t>
            </a:r>
            <a:r>
              <a:rPr kumimoji="1" lang="zh-CN" altLang="en-US" sz="1400" dirty="0"/>
              <a:t> </a:t>
            </a:r>
            <a:r>
              <a:rPr kumimoji="1" lang="en-US" altLang="zh-CN" sz="1400" dirty="0"/>
              <a:t>Gao,</a:t>
            </a:r>
            <a:r>
              <a:rPr kumimoji="1" lang="zh-CN" altLang="en-US" sz="1400" dirty="0"/>
              <a:t> </a:t>
            </a:r>
            <a:r>
              <a:rPr kumimoji="1" lang="en-US" altLang="zh-CN" sz="1400" dirty="0"/>
              <a:t>Sheng</a:t>
            </a:r>
            <a:r>
              <a:rPr kumimoji="1" lang="zh-CN" altLang="en-US" sz="1400" dirty="0"/>
              <a:t> </a:t>
            </a:r>
            <a:r>
              <a:rPr kumimoji="1" lang="en-US" altLang="zh-CN" sz="1400" dirty="0"/>
              <a:t>Wan,</a:t>
            </a:r>
            <a:r>
              <a:rPr kumimoji="1" lang="zh-CN" altLang="en-US" sz="1400" dirty="0"/>
              <a:t> </a:t>
            </a:r>
            <a:r>
              <a:rPr kumimoji="1" lang="en-US" altLang="zh-CN" sz="1400" dirty="0" err="1"/>
              <a:t>Lixin</a:t>
            </a:r>
            <a:r>
              <a:rPr kumimoji="1" lang="zh-CN" altLang="en-US" sz="1400" dirty="0"/>
              <a:t> </a:t>
            </a:r>
            <a:r>
              <a:rPr kumimoji="1" lang="en-US" altLang="zh-CN" sz="1400" dirty="0"/>
              <a:t>Fan,</a:t>
            </a:r>
            <a:r>
              <a:rPr kumimoji="1" lang="zh-CN" altLang="en-US" sz="1400" dirty="0"/>
              <a:t> </a:t>
            </a:r>
            <a:r>
              <a:rPr kumimoji="1" lang="en-US" altLang="zh-CN" sz="1400" dirty="0"/>
              <a:t>Xin</a:t>
            </a:r>
            <a:r>
              <a:rPr kumimoji="1" lang="zh-CN" altLang="en-US" sz="1400" dirty="0"/>
              <a:t> </a:t>
            </a:r>
            <a:r>
              <a:rPr kumimoji="1" lang="en-US" altLang="zh-CN" sz="1400" dirty="0"/>
              <a:t>Yao,</a:t>
            </a:r>
            <a:r>
              <a:rPr kumimoji="1" lang="zh-CN" altLang="en-US" sz="1400" dirty="0"/>
              <a:t> </a:t>
            </a:r>
            <a:r>
              <a:rPr kumimoji="1" lang="en-US" altLang="zh-CN" sz="1400" dirty="0"/>
              <a:t>and</a:t>
            </a:r>
            <a:r>
              <a:rPr kumimoji="1" lang="zh-CN" altLang="en-US" sz="1400" dirty="0"/>
              <a:t> </a:t>
            </a:r>
            <a:r>
              <a:rPr kumimoji="1" lang="en-US" altLang="zh-CN" sz="1400" dirty="0" err="1"/>
              <a:t>Qiang</a:t>
            </a:r>
            <a:r>
              <a:rPr kumimoji="1" lang="zh-CN" altLang="en-US" sz="1400" dirty="0"/>
              <a:t> </a:t>
            </a:r>
            <a:r>
              <a:rPr kumimoji="1" lang="en-US" altLang="zh-CN" sz="1400" dirty="0"/>
              <a:t>Yang.</a:t>
            </a:r>
            <a:r>
              <a:rPr kumimoji="1" lang="zh-CN" altLang="en-US" sz="1400" dirty="0"/>
              <a:t> </a:t>
            </a:r>
            <a:r>
              <a:rPr kumimoji="1" lang="en-US" altLang="zh-CN" sz="1400" dirty="0"/>
              <a:t>Complementary</a:t>
            </a:r>
            <a:r>
              <a:rPr kumimoji="1" lang="zh-CN" altLang="en-US" sz="1400" dirty="0"/>
              <a:t> </a:t>
            </a:r>
            <a:r>
              <a:rPr kumimoji="1" lang="en-US" altLang="zh-CN" sz="1400" dirty="0"/>
              <a:t>Knowledge</a:t>
            </a:r>
            <a:r>
              <a:rPr kumimoji="1" lang="zh-CN" altLang="en-US" sz="1400" dirty="0"/>
              <a:t> </a:t>
            </a:r>
            <a:r>
              <a:rPr kumimoji="1" lang="en-US" altLang="zh-CN" sz="1400" dirty="0"/>
              <a:t>Distillation</a:t>
            </a:r>
            <a:r>
              <a:rPr kumimoji="1" lang="zh-CN" altLang="en-US" sz="1400" dirty="0"/>
              <a:t> </a:t>
            </a:r>
            <a:r>
              <a:rPr kumimoji="1" lang="en-US" altLang="zh-CN" sz="1400" dirty="0"/>
              <a:t>for</a:t>
            </a:r>
            <a:r>
              <a:rPr kumimoji="1" lang="zh-CN" altLang="en-US" sz="1400" dirty="0"/>
              <a:t> </a:t>
            </a:r>
            <a:r>
              <a:rPr kumimoji="1" lang="en-US" altLang="zh-CN" sz="1400" dirty="0"/>
              <a:t>Robust and</a:t>
            </a:r>
            <a:r>
              <a:rPr kumimoji="1" lang="zh-CN" altLang="en-US" sz="1400" dirty="0"/>
              <a:t> </a:t>
            </a:r>
            <a:r>
              <a:rPr kumimoji="1" lang="en-US" altLang="zh-CN" sz="1400" dirty="0"/>
              <a:t>Privacy-Preserving</a:t>
            </a:r>
            <a:r>
              <a:rPr kumimoji="1" lang="zh-CN" altLang="en-US" sz="1400" dirty="0"/>
              <a:t> </a:t>
            </a:r>
            <a:r>
              <a:rPr kumimoji="1" lang="en-US" altLang="zh-CN" sz="1400" dirty="0"/>
              <a:t>Model</a:t>
            </a:r>
            <a:r>
              <a:rPr kumimoji="1" lang="zh-CN" altLang="en-US" sz="1400" dirty="0"/>
              <a:t> </a:t>
            </a:r>
            <a:r>
              <a:rPr kumimoji="1" lang="en-US" altLang="zh-CN" sz="1400" dirty="0"/>
              <a:t>Serving</a:t>
            </a:r>
            <a:r>
              <a:rPr kumimoji="1" lang="zh-CN" altLang="en-US" sz="1400" dirty="0"/>
              <a:t> </a:t>
            </a:r>
            <a:r>
              <a:rPr kumimoji="1" lang="en-US" altLang="zh-CN" sz="1400" dirty="0"/>
              <a:t>in</a:t>
            </a:r>
            <a:r>
              <a:rPr kumimoji="1" lang="zh-CN" altLang="en-US" sz="1400" dirty="0"/>
              <a:t> </a:t>
            </a:r>
            <a:r>
              <a:rPr kumimoji="1" lang="en-US" altLang="zh-CN" sz="1400" dirty="0"/>
              <a:t>Vertical</a:t>
            </a:r>
            <a:r>
              <a:rPr kumimoji="1" lang="zh-CN" altLang="en-US" sz="1400" dirty="0"/>
              <a:t> </a:t>
            </a:r>
            <a:r>
              <a:rPr kumimoji="1" lang="en-US" altLang="zh-CN" sz="1400" dirty="0"/>
              <a:t>Federated</a:t>
            </a:r>
            <a:r>
              <a:rPr kumimoji="1" lang="zh-CN" altLang="en-US" sz="1400" dirty="0"/>
              <a:t> </a:t>
            </a:r>
            <a:r>
              <a:rPr kumimoji="1" lang="en-US" altLang="zh-CN" sz="1400" dirty="0"/>
              <a:t>Learning.</a:t>
            </a:r>
            <a:r>
              <a:rPr kumimoji="1" lang="zh-CN" altLang="en-US" sz="1400" dirty="0"/>
              <a:t> </a:t>
            </a:r>
            <a:r>
              <a:rPr kumimoji="1" lang="en-US" altLang="zh-CN" sz="1400" dirty="0"/>
              <a:t>AAAI,</a:t>
            </a:r>
            <a:r>
              <a:rPr kumimoji="1" lang="zh-CN" altLang="en-US" sz="1400" dirty="0"/>
              <a:t> </a:t>
            </a:r>
            <a:r>
              <a:rPr kumimoji="1" lang="en-US" altLang="zh-CN" sz="1400" dirty="0"/>
              <a:t>2024.</a:t>
            </a:r>
          </a:p>
          <a:p>
            <a:r>
              <a:rPr kumimoji="1" lang="en-US" altLang="zh-CN" sz="1400" dirty="0"/>
              <a:t>Dashan</a:t>
            </a:r>
            <a:r>
              <a:rPr kumimoji="1" lang="zh-CN" altLang="en-US" sz="1400" dirty="0"/>
              <a:t> </a:t>
            </a:r>
            <a:r>
              <a:rPr kumimoji="1" lang="en-US" altLang="zh-CN" sz="1400" dirty="0"/>
              <a:t>Gao,</a:t>
            </a:r>
            <a:r>
              <a:rPr kumimoji="1" lang="zh-CN" altLang="en-US" sz="1400" dirty="0"/>
              <a:t> </a:t>
            </a:r>
            <a:r>
              <a:rPr kumimoji="1" lang="en-US" altLang="zh-CN" sz="1400" dirty="0"/>
              <a:t>Sheng</a:t>
            </a:r>
            <a:r>
              <a:rPr kumimoji="1" lang="zh-CN" altLang="en-US" sz="1400" dirty="0"/>
              <a:t> </a:t>
            </a:r>
            <a:r>
              <a:rPr kumimoji="1" lang="en-US" altLang="zh-CN" sz="1400" dirty="0"/>
              <a:t>Wan,</a:t>
            </a:r>
            <a:r>
              <a:rPr kumimoji="1" lang="zh-CN" altLang="en-US" sz="1400" dirty="0"/>
              <a:t> </a:t>
            </a:r>
            <a:r>
              <a:rPr kumimoji="1" lang="en-US" altLang="zh-CN" sz="1400" dirty="0" err="1"/>
              <a:t>Hanlin</a:t>
            </a:r>
            <a:r>
              <a:rPr kumimoji="1" lang="zh-CN" altLang="en-US" sz="1400" dirty="0"/>
              <a:t> </a:t>
            </a:r>
            <a:r>
              <a:rPr kumimoji="1" lang="en-US" altLang="zh-CN" sz="1400" dirty="0"/>
              <a:t>Gu,</a:t>
            </a:r>
            <a:r>
              <a:rPr kumimoji="1" lang="zh-CN" altLang="en-US" sz="1400" dirty="0"/>
              <a:t> </a:t>
            </a:r>
            <a:r>
              <a:rPr kumimoji="1" lang="en-US" altLang="zh-CN" sz="1400" dirty="0" err="1"/>
              <a:t>Lixin</a:t>
            </a:r>
            <a:r>
              <a:rPr kumimoji="1" lang="zh-CN" altLang="en-US" sz="1400" dirty="0"/>
              <a:t> </a:t>
            </a:r>
            <a:r>
              <a:rPr kumimoji="1" lang="en-US" altLang="zh-CN" sz="1400" dirty="0"/>
              <a:t>Fan,</a:t>
            </a:r>
            <a:r>
              <a:rPr kumimoji="1" lang="zh-CN" altLang="en-US" sz="1400" dirty="0"/>
              <a:t> </a:t>
            </a:r>
            <a:r>
              <a:rPr kumimoji="1" lang="en-US" altLang="zh-CN" sz="1400" dirty="0"/>
              <a:t>Xin</a:t>
            </a:r>
            <a:r>
              <a:rPr kumimoji="1" lang="zh-CN" altLang="en-US" sz="1400" dirty="0"/>
              <a:t> </a:t>
            </a:r>
            <a:r>
              <a:rPr kumimoji="1" lang="en-US" altLang="zh-CN" sz="1400" dirty="0"/>
              <a:t>Yao,</a:t>
            </a:r>
            <a:r>
              <a:rPr kumimoji="1" lang="zh-CN" altLang="en-US" sz="1400" dirty="0"/>
              <a:t>  </a:t>
            </a:r>
            <a:r>
              <a:rPr kumimoji="1" lang="en-US" altLang="zh-CN" sz="1400" dirty="0"/>
              <a:t>and</a:t>
            </a:r>
            <a:r>
              <a:rPr kumimoji="1" lang="zh-CN" altLang="en-US" sz="1400" dirty="0"/>
              <a:t> </a:t>
            </a:r>
            <a:r>
              <a:rPr kumimoji="1" lang="en-US" altLang="zh-CN" sz="1400" dirty="0" err="1"/>
              <a:t>Qiang</a:t>
            </a:r>
            <a:r>
              <a:rPr kumimoji="1" lang="zh-CN" altLang="en-US" sz="1400" dirty="0"/>
              <a:t> </a:t>
            </a:r>
            <a:r>
              <a:rPr kumimoji="1" lang="en-US" altLang="zh-CN" sz="1400" dirty="0"/>
              <a:t>Yang.</a:t>
            </a:r>
            <a:r>
              <a:rPr kumimoji="1" lang="zh-CN" altLang="en-US" sz="1400" dirty="0"/>
              <a:t> </a:t>
            </a:r>
            <a:r>
              <a:rPr kumimoji="1" lang="en-US" altLang="zh-CN" sz="1400" dirty="0"/>
              <a:t>Label</a:t>
            </a:r>
            <a:r>
              <a:rPr kumimoji="1" lang="zh-CN" altLang="en-US" sz="1400" dirty="0"/>
              <a:t> </a:t>
            </a:r>
            <a:r>
              <a:rPr kumimoji="1" lang="en-US" altLang="zh-CN" sz="1400" dirty="0"/>
              <a:t>Privacy</a:t>
            </a:r>
            <a:r>
              <a:rPr kumimoji="1" lang="zh-CN" altLang="en-US" sz="1400" dirty="0"/>
              <a:t> </a:t>
            </a:r>
            <a:r>
              <a:rPr kumimoji="1" lang="en-US" altLang="zh-CN" sz="1400" dirty="0"/>
              <a:t>Source</a:t>
            </a:r>
            <a:r>
              <a:rPr kumimoji="1" lang="zh-CN" altLang="en-US" sz="1400" dirty="0"/>
              <a:t> </a:t>
            </a:r>
            <a:r>
              <a:rPr kumimoji="1" lang="en-US" altLang="zh-CN" sz="1400" dirty="0"/>
              <a:t>Coding</a:t>
            </a:r>
            <a:r>
              <a:rPr kumimoji="1" lang="zh-CN" altLang="en-US" sz="1400" dirty="0"/>
              <a:t> </a:t>
            </a:r>
            <a:r>
              <a:rPr kumimoji="1" lang="en-US" altLang="zh-CN" sz="1400" dirty="0"/>
              <a:t>in</a:t>
            </a:r>
            <a:r>
              <a:rPr kumimoji="1" lang="zh-CN" altLang="en-US" sz="1400" dirty="0"/>
              <a:t> </a:t>
            </a:r>
            <a:r>
              <a:rPr kumimoji="1" lang="en-US" altLang="zh-CN" sz="1400" dirty="0"/>
              <a:t>Vertical</a:t>
            </a:r>
            <a:r>
              <a:rPr kumimoji="1" lang="zh-CN" altLang="en-US" sz="1400" dirty="0"/>
              <a:t> </a:t>
            </a:r>
            <a:r>
              <a:rPr kumimoji="1" lang="en-US" altLang="zh-CN" sz="1400" dirty="0"/>
              <a:t>Federated</a:t>
            </a:r>
            <a:r>
              <a:rPr kumimoji="1" lang="zh-CN" altLang="en-US" sz="1400" dirty="0"/>
              <a:t> </a:t>
            </a:r>
            <a:r>
              <a:rPr kumimoji="1" lang="en-US" altLang="zh-CN" sz="1400" dirty="0"/>
              <a:t>Learning.</a:t>
            </a:r>
            <a:r>
              <a:rPr kumimoji="1" lang="zh-CN" altLang="en-US" sz="1400" dirty="0"/>
              <a:t> </a:t>
            </a:r>
            <a:r>
              <a:rPr kumimoji="1" lang="en-US" altLang="zh-CN" sz="1400" dirty="0"/>
              <a:t>ECML</a:t>
            </a:r>
            <a:r>
              <a:rPr kumimoji="1" lang="zh-CN" altLang="en-US" sz="1400" dirty="0"/>
              <a:t> </a:t>
            </a:r>
            <a:r>
              <a:rPr kumimoji="1" lang="en-US" altLang="zh-CN" sz="1400" dirty="0"/>
              <a:t>PKDD</a:t>
            </a:r>
            <a:r>
              <a:rPr kumimoji="1" lang="zh-CN" altLang="en-US" sz="1400" dirty="0"/>
              <a:t> </a:t>
            </a:r>
            <a:r>
              <a:rPr kumimoji="1" lang="en-US" altLang="zh-CN" sz="1400" dirty="0"/>
              <a:t>2024.</a:t>
            </a:r>
          </a:p>
          <a:p>
            <a:r>
              <a:rPr kumimoji="1" lang="en-US" altLang="zh-CN" sz="1400" dirty="0"/>
              <a:t>Dashan</a:t>
            </a:r>
            <a:r>
              <a:rPr kumimoji="1" lang="zh-CN" altLang="en-US" sz="1400" dirty="0"/>
              <a:t> </a:t>
            </a:r>
            <a:r>
              <a:rPr kumimoji="1" lang="en-US" altLang="zh-CN" sz="1400" dirty="0"/>
              <a:t>Gao,</a:t>
            </a:r>
            <a:r>
              <a:rPr kumimoji="1" lang="zh-CN" altLang="en-US" sz="1400" dirty="0"/>
              <a:t> </a:t>
            </a:r>
            <a:r>
              <a:rPr kumimoji="1" lang="en-US" altLang="zh-CN" sz="1400" dirty="0"/>
              <a:t>Canhui</a:t>
            </a:r>
            <a:r>
              <a:rPr kumimoji="1" lang="zh-CN" altLang="en-US" sz="1400" dirty="0"/>
              <a:t> </a:t>
            </a:r>
            <a:r>
              <a:rPr kumimoji="1" lang="en-US" altLang="zh-CN" sz="1400" dirty="0"/>
              <a:t>Wu,</a:t>
            </a:r>
            <a:r>
              <a:rPr kumimoji="1" lang="zh-CN" altLang="en-US" sz="1400" dirty="0"/>
              <a:t> </a:t>
            </a:r>
            <a:r>
              <a:rPr kumimoji="1" lang="en-US" altLang="zh-CN" sz="1400" dirty="0"/>
              <a:t>Xiaojin</a:t>
            </a:r>
            <a:r>
              <a:rPr kumimoji="1" lang="zh-CN" altLang="en-US" sz="1400" dirty="0"/>
              <a:t> </a:t>
            </a:r>
            <a:r>
              <a:rPr kumimoji="1" lang="en-US" altLang="zh-CN" sz="1400" dirty="0"/>
              <a:t>Zhang,</a:t>
            </a:r>
            <a:r>
              <a:rPr kumimoji="1" lang="zh-CN" altLang="en-US" sz="1400" dirty="0"/>
              <a:t> </a:t>
            </a:r>
            <a:r>
              <a:rPr kumimoji="1" lang="en-US" altLang="zh-CN" sz="1400" dirty="0"/>
              <a:t>Xin</a:t>
            </a:r>
            <a:r>
              <a:rPr kumimoji="1" lang="zh-CN" altLang="en-US" sz="1400" dirty="0"/>
              <a:t> </a:t>
            </a:r>
            <a:r>
              <a:rPr kumimoji="1" lang="en-US" altLang="zh-CN" sz="1400" dirty="0"/>
              <a:t>Yao,</a:t>
            </a:r>
            <a:r>
              <a:rPr kumimoji="1" lang="zh-CN" altLang="en-US" sz="1400" dirty="0"/>
              <a:t>  </a:t>
            </a:r>
            <a:r>
              <a:rPr kumimoji="1" lang="en-US" altLang="zh-CN" sz="1400" dirty="0"/>
              <a:t>and</a:t>
            </a:r>
            <a:r>
              <a:rPr kumimoji="1" lang="zh-CN" altLang="en-US" sz="1400" dirty="0"/>
              <a:t> </a:t>
            </a:r>
            <a:r>
              <a:rPr kumimoji="1" lang="en-US" altLang="zh-CN" sz="1400" dirty="0"/>
              <a:t>Qiang</a:t>
            </a:r>
            <a:r>
              <a:rPr kumimoji="1" lang="zh-CN" altLang="en-US" sz="1400" dirty="0"/>
              <a:t> </a:t>
            </a:r>
            <a:r>
              <a:rPr kumimoji="1" lang="en-US" altLang="zh-CN" sz="1400" dirty="0"/>
              <a:t>Yang.</a:t>
            </a:r>
            <a:r>
              <a:rPr kumimoji="1" lang="zh-CN" altLang="en-US" sz="1400" dirty="0"/>
              <a:t> </a:t>
            </a:r>
            <a:r>
              <a:rPr kumimoji="1" lang="en-US" altLang="zh-CN" sz="1400" dirty="0"/>
              <a:t>Secure Dataset Condensation for Privacy-Preserving and Efficient Vertical</a:t>
            </a:r>
            <a:r>
              <a:rPr kumimoji="1" lang="zh-CN" altLang="en-US" sz="1400" dirty="0"/>
              <a:t> </a:t>
            </a:r>
            <a:r>
              <a:rPr kumimoji="1" lang="en-US" altLang="zh-CN" sz="1400" dirty="0"/>
              <a:t>Federated</a:t>
            </a:r>
            <a:r>
              <a:rPr kumimoji="1" lang="zh-CN" altLang="en-US" sz="1400" dirty="0"/>
              <a:t> </a:t>
            </a:r>
            <a:r>
              <a:rPr kumimoji="1" lang="en-US" altLang="zh-CN" sz="1400" dirty="0"/>
              <a:t>Learning.</a:t>
            </a:r>
            <a:r>
              <a:rPr kumimoji="1" lang="zh-CN" altLang="en-US" sz="1400" dirty="0"/>
              <a:t> </a:t>
            </a:r>
            <a:r>
              <a:rPr kumimoji="1" lang="en-US" altLang="zh-CN" sz="1400" dirty="0"/>
              <a:t>ECML</a:t>
            </a:r>
            <a:r>
              <a:rPr kumimoji="1" lang="zh-CN" altLang="en-US" sz="1400" dirty="0"/>
              <a:t> </a:t>
            </a:r>
            <a:r>
              <a:rPr kumimoji="1" lang="en-US" altLang="zh-CN" sz="1400" dirty="0"/>
              <a:t>PKDD</a:t>
            </a:r>
            <a:r>
              <a:rPr kumimoji="1" lang="zh-CN" altLang="en-US" sz="1400" dirty="0"/>
              <a:t> </a:t>
            </a:r>
            <a:r>
              <a:rPr kumimoji="1" lang="en-US" altLang="zh-CN" sz="1400" dirty="0"/>
              <a:t>2024.</a:t>
            </a:r>
          </a:p>
          <a:p>
            <a:r>
              <a:rPr kumimoji="1" lang="en-US" altLang="zh-CN" sz="1400" dirty="0"/>
              <a:t>Dashan Gao, Yang Liu, Anbu Huang, Ce Ju, Han Yu, and Qiang Yang. Privacy-preserving heterogeneous federated transfer learning. In 2019 IEEE International Conference on Big Data (Big Data), pages 2552–2559, 2019. </a:t>
            </a:r>
          </a:p>
        </p:txBody>
      </p:sp>
      <p:sp>
        <p:nvSpPr>
          <p:cNvPr id="4" name="灯片编号占位符 3">
            <a:extLst>
              <a:ext uri="{FF2B5EF4-FFF2-40B4-BE49-F238E27FC236}">
                <a16:creationId xmlns:a16="http://schemas.microsoft.com/office/drawing/2014/main" id="{23F22808-A3B3-8C49-BAC1-8DF644B19EB2}"/>
              </a:ext>
            </a:extLst>
          </p:cNvPr>
          <p:cNvSpPr>
            <a:spLocks noGrp="1"/>
          </p:cNvSpPr>
          <p:nvPr>
            <p:ph type="sldNum" sz="quarter" idx="12"/>
          </p:nvPr>
        </p:nvSpPr>
        <p:spPr/>
        <p:txBody>
          <a:bodyPr/>
          <a:lstStyle/>
          <a:p>
            <a:fld id="{E8A41ABE-4B4A-A44C-B1E4-B43F2FA3ED3C}" type="slidenum">
              <a:rPr lang="en-US" smtClean="0"/>
              <a:t>62</a:t>
            </a:fld>
            <a:endParaRPr lang="en-US"/>
          </a:p>
        </p:txBody>
      </p:sp>
    </p:spTree>
    <p:extLst>
      <p:ext uri="{BB962C8B-B14F-4D97-AF65-F5344CB8AC3E}">
        <p14:creationId xmlns:p14="http://schemas.microsoft.com/office/powerpoint/2010/main" val="42429349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3C05D2-3325-3C43-ACB7-3A2AC48C78B0}"/>
              </a:ext>
            </a:extLst>
          </p:cNvPr>
          <p:cNvSpPr>
            <a:spLocks noGrp="1"/>
          </p:cNvSpPr>
          <p:nvPr>
            <p:ph type="title"/>
          </p:nvPr>
        </p:nvSpPr>
        <p:spPr/>
        <p:txBody>
          <a:bodyPr/>
          <a:lstStyle/>
          <a:p>
            <a:r>
              <a:rPr kumimoji="1" lang="en-US" altLang="zh-CN" dirty="0"/>
              <a:t>References</a:t>
            </a:r>
            <a:endParaRPr kumimoji="1" lang="zh-CN" altLang="en-US" dirty="0"/>
          </a:p>
        </p:txBody>
      </p:sp>
      <p:sp>
        <p:nvSpPr>
          <p:cNvPr id="3" name="内容占位符 2">
            <a:extLst>
              <a:ext uri="{FF2B5EF4-FFF2-40B4-BE49-F238E27FC236}">
                <a16:creationId xmlns:a16="http://schemas.microsoft.com/office/drawing/2014/main" id="{3A54C7E9-5796-9F45-B283-A810D604FB7E}"/>
              </a:ext>
            </a:extLst>
          </p:cNvPr>
          <p:cNvSpPr>
            <a:spLocks noGrp="1"/>
          </p:cNvSpPr>
          <p:nvPr>
            <p:ph idx="1"/>
          </p:nvPr>
        </p:nvSpPr>
        <p:spPr>
          <a:xfrm>
            <a:off x="838200" y="1825625"/>
            <a:ext cx="10515600" cy="4667250"/>
          </a:xfrm>
        </p:spPr>
        <p:txBody>
          <a:bodyPr>
            <a:normAutofit lnSpcReduction="10000"/>
          </a:bodyPr>
          <a:lstStyle/>
          <a:p>
            <a:r>
              <a:rPr kumimoji="1" lang="en-US" altLang="zh-CN" sz="1400" dirty="0"/>
              <a:t>Dashan Gao, Ce Ju, X. Wei, Y. Liu, </a:t>
            </a:r>
            <a:r>
              <a:rPr kumimoji="1" lang="en-US" altLang="zh-CN" sz="1400" dirty="0" err="1"/>
              <a:t>Tianjian</a:t>
            </a:r>
            <a:r>
              <a:rPr kumimoji="1" lang="en-US" altLang="zh-CN" sz="1400" dirty="0"/>
              <a:t> Chen, and Q. Yang. HHHFL: Hierarchical heterogeneous horizontal federated learning for electroencephalography. </a:t>
            </a:r>
            <a:r>
              <a:rPr kumimoji="1" lang="en-US" altLang="zh-CN" sz="1400" dirty="0" err="1"/>
              <a:t>ArXiv</a:t>
            </a:r>
            <a:r>
              <a:rPr kumimoji="1" lang="en-US" altLang="zh-CN" sz="1400" dirty="0"/>
              <a:t>, abs/1909.05784, </a:t>
            </a:r>
            <a:r>
              <a:rPr kumimoji="1" lang="en-US" altLang="zh-CN" sz="1400" dirty="0" err="1"/>
              <a:t>NeurIPS</a:t>
            </a:r>
            <a:r>
              <a:rPr kumimoji="1" lang="zh-CN" altLang="en-US" sz="1400" dirty="0"/>
              <a:t> </a:t>
            </a:r>
            <a:r>
              <a:rPr kumimoji="1" lang="en-US" altLang="zh-CN" sz="1400" dirty="0"/>
              <a:t>FL</a:t>
            </a:r>
            <a:r>
              <a:rPr kumimoji="1" lang="zh-CN" altLang="en-US" sz="1400" dirty="0"/>
              <a:t> </a:t>
            </a:r>
            <a:r>
              <a:rPr kumimoji="1" lang="en-US" altLang="zh-CN" sz="1400" dirty="0"/>
              <a:t>Workshop,</a:t>
            </a:r>
            <a:r>
              <a:rPr kumimoji="1" lang="zh-CN" altLang="en-US" sz="1400" dirty="0"/>
              <a:t> </a:t>
            </a:r>
            <a:r>
              <a:rPr kumimoji="1" lang="en-US" altLang="zh-CN" sz="1400" dirty="0"/>
              <a:t>2019</a:t>
            </a:r>
          </a:p>
          <a:p>
            <a:r>
              <a:rPr kumimoji="1" lang="en-US" altLang="zh-CN" sz="1400" dirty="0"/>
              <a:t>Dashan Gao, Ben Tan, Ce Ju, Vincent Zheng, and Qiang Yang. Federated Factorization Machine for Secure Recommendation with Sparse Data. AAAI RSML Workshop, Virtual, 2021.</a:t>
            </a:r>
          </a:p>
          <a:p>
            <a:r>
              <a:rPr kumimoji="1" lang="en-US" altLang="zh-CN" sz="1400" dirty="0"/>
              <a:t>Keith </a:t>
            </a:r>
            <a:r>
              <a:rPr kumimoji="1" lang="en-US" altLang="zh-CN" sz="1400" dirty="0" err="1"/>
              <a:t>Bonawitz</a:t>
            </a:r>
            <a:r>
              <a:rPr kumimoji="1" lang="en-US" altLang="zh-CN" sz="1400" dirty="0"/>
              <a:t>, Vladimir Ivanov, Ben </a:t>
            </a:r>
            <a:r>
              <a:rPr kumimoji="1" lang="en-US" altLang="zh-CN" sz="1400" dirty="0" err="1"/>
              <a:t>Kreuter</a:t>
            </a:r>
            <a:r>
              <a:rPr kumimoji="1" lang="en-US" altLang="zh-CN" sz="1400" dirty="0"/>
              <a:t>, Antonio </a:t>
            </a:r>
            <a:r>
              <a:rPr kumimoji="1" lang="en-US" altLang="zh-CN" sz="1400" dirty="0" err="1"/>
              <a:t>Marcedone</a:t>
            </a:r>
            <a:r>
              <a:rPr kumimoji="1" lang="en-US" altLang="zh-CN" sz="1400" dirty="0"/>
              <a:t>, H. Brendan McMahan, </a:t>
            </a:r>
            <a:r>
              <a:rPr kumimoji="1" lang="en-US" altLang="zh-CN" sz="1400" dirty="0" err="1"/>
              <a:t>Sarvar</a:t>
            </a:r>
            <a:r>
              <a:rPr kumimoji="1" lang="en-US" altLang="zh-CN" sz="1400" dirty="0"/>
              <a:t> Patel, Daniel Ramage, Aaron Segal, and Karn Seth. 2017. Practical Secure Aggregation for Privacy-Preserving Machine Learning. In Proceedings of the 2017 ACM SIGSAC Conference on Computer and Communications Security (CCS '17). </a:t>
            </a:r>
          </a:p>
          <a:p>
            <a:r>
              <a:rPr kumimoji="1" lang="en-US" altLang="zh-CN" sz="1400" dirty="0"/>
              <a:t>Arthur Gretton, Karsten </a:t>
            </a:r>
            <a:r>
              <a:rPr kumimoji="1" lang="en-US" altLang="zh-CN" sz="1400" dirty="0" err="1"/>
              <a:t>Borgwardt</a:t>
            </a:r>
            <a:r>
              <a:rPr kumimoji="1" lang="en-US" altLang="zh-CN" sz="1400" dirty="0"/>
              <a:t>, Malte Rasch, Bernhard </a:t>
            </a:r>
            <a:r>
              <a:rPr kumimoji="1" lang="en-US" altLang="zh-CN" sz="1400" dirty="0" err="1"/>
              <a:t>Schölkopf</a:t>
            </a:r>
            <a:r>
              <a:rPr kumimoji="1" lang="en-US" altLang="zh-CN" sz="1400" dirty="0"/>
              <a:t>, and Alex J Smola. A kernel method for the two-sample-problem. In Advances in neural information processing systems, pages 513–520, 2007. </a:t>
            </a:r>
          </a:p>
          <a:p>
            <a:r>
              <a:rPr kumimoji="1" lang="en-US" altLang="zh-CN" sz="1400" dirty="0" err="1"/>
              <a:t>Zhenghang</a:t>
            </a:r>
            <a:r>
              <a:rPr kumimoji="1" lang="en-US" altLang="zh-CN" sz="1400" dirty="0"/>
              <a:t> Ren, Liu Yang, &amp; Kai Chen(2022). Improving Availability of Vertical Federated Learning: Relaxing Inference on Non-overlapping Data. ACM Transactions on Intelligent Systems and Technology (TIST).</a:t>
            </a:r>
          </a:p>
          <a:p>
            <a:r>
              <a:rPr kumimoji="1" lang="en-US" altLang="zh-CN" sz="1400" dirty="0"/>
              <a:t>Di Chai, </a:t>
            </a:r>
            <a:r>
              <a:rPr kumimoji="1" lang="en-US" altLang="zh-CN" sz="1400" dirty="0" err="1"/>
              <a:t>Leye</a:t>
            </a:r>
            <a:r>
              <a:rPr kumimoji="1" lang="en-US" altLang="zh-CN" sz="1400" dirty="0"/>
              <a:t> Wang, Kai Chen and Qiang Yang, "Secure Federated Matrix Factorization," in IEEE Intelligent Systems, vol. 36, no. 5, pp. 11-20, 1 Sept.-Oct. 2021, </a:t>
            </a:r>
            <a:r>
              <a:rPr kumimoji="1" lang="en-US" altLang="zh-CN" sz="1400" dirty="0" err="1"/>
              <a:t>doi</a:t>
            </a:r>
            <a:r>
              <a:rPr kumimoji="1" lang="en-US" altLang="zh-CN" sz="1400" dirty="0"/>
              <a:t>: 10.1109/MIS.2020.3014880</a:t>
            </a:r>
          </a:p>
          <a:p>
            <a:r>
              <a:rPr kumimoji="1" lang="en-US" altLang="zh-CN" sz="1400" dirty="0"/>
              <a:t>Di Chai, </a:t>
            </a:r>
            <a:r>
              <a:rPr kumimoji="1" lang="en-US" altLang="zh-CN" sz="1400" dirty="0" err="1"/>
              <a:t>Leye</a:t>
            </a:r>
            <a:r>
              <a:rPr kumimoji="1" lang="zh-CN" altLang="en-US" sz="1400" dirty="0"/>
              <a:t> </a:t>
            </a:r>
            <a:r>
              <a:rPr kumimoji="1" lang="en-US" altLang="zh-CN" sz="1400" dirty="0"/>
              <a:t>Wang, J.</a:t>
            </a:r>
            <a:r>
              <a:rPr kumimoji="1" lang="zh-CN" altLang="en-US" sz="1400" dirty="0"/>
              <a:t> </a:t>
            </a:r>
            <a:r>
              <a:rPr kumimoji="1" lang="en-US" altLang="zh-CN" sz="1400" dirty="0"/>
              <a:t>Zhang, Liu</a:t>
            </a:r>
            <a:r>
              <a:rPr kumimoji="1" lang="zh-CN" altLang="en-US" sz="1400" dirty="0"/>
              <a:t> </a:t>
            </a:r>
            <a:r>
              <a:rPr kumimoji="1" lang="en-US" altLang="zh-CN" sz="1400" dirty="0"/>
              <a:t>Yang, S.</a:t>
            </a:r>
            <a:r>
              <a:rPr kumimoji="1" lang="zh-CN" altLang="en-US" sz="1400" dirty="0"/>
              <a:t> </a:t>
            </a:r>
            <a:r>
              <a:rPr kumimoji="1" lang="en-US" altLang="zh-CN" sz="1400" dirty="0"/>
              <a:t>Cai,</a:t>
            </a:r>
            <a:r>
              <a:rPr kumimoji="1" lang="zh-CN" altLang="en-US" sz="1400" dirty="0"/>
              <a:t> </a:t>
            </a:r>
            <a:r>
              <a:rPr kumimoji="1" lang="en-US" altLang="zh-CN" sz="1400" dirty="0"/>
              <a:t>Kai</a:t>
            </a:r>
            <a:r>
              <a:rPr kumimoji="1" lang="zh-CN" altLang="en-US" sz="1400" dirty="0"/>
              <a:t> </a:t>
            </a:r>
            <a:r>
              <a:rPr kumimoji="1" lang="en-US" altLang="zh-CN" sz="1400" dirty="0"/>
              <a:t>Chen, &amp; Qiang</a:t>
            </a:r>
            <a:r>
              <a:rPr kumimoji="1" lang="zh-CN" altLang="en-US" sz="1400" dirty="0"/>
              <a:t> </a:t>
            </a:r>
            <a:r>
              <a:rPr kumimoji="1" lang="en-US" altLang="zh-CN" sz="1400" dirty="0"/>
              <a:t>Yang. (2022, August). Practical Lossless Federated Singular Vector Decomposition over Billion-Scale Data. In Proceedings of the 28th ACM SIGKDD Conference on Knowledge Discovery and Data Mining (pp. 46-55).</a:t>
            </a:r>
          </a:p>
          <a:p>
            <a:r>
              <a:rPr kumimoji="1" lang="en-US" altLang="zh-CN" sz="1400" dirty="0" err="1"/>
              <a:t>Kewei</a:t>
            </a:r>
            <a:r>
              <a:rPr kumimoji="1" lang="en-US" altLang="zh-CN" sz="1400" dirty="0"/>
              <a:t> Cheng, Tao Fan, </a:t>
            </a:r>
            <a:r>
              <a:rPr kumimoji="1" lang="en-US" altLang="zh-CN" sz="1400" dirty="0" err="1"/>
              <a:t>Yilun</a:t>
            </a:r>
            <a:r>
              <a:rPr kumimoji="1" lang="en-US" altLang="zh-CN" sz="1400" dirty="0"/>
              <a:t> Jin, Yang Liu, </a:t>
            </a:r>
            <a:r>
              <a:rPr kumimoji="1" lang="en-US" altLang="zh-CN" sz="1400" dirty="0" err="1"/>
              <a:t>Tianjian</a:t>
            </a:r>
            <a:r>
              <a:rPr kumimoji="1" lang="en-US" altLang="zh-CN" sz="1400" dirty="0"/>
              <a:t> Chen, Dimitrios </a:t>
            </a:r>
            <a:r>
              <a:rPr kumimoji="1" lang="en-US" altLang="zh-CN" sz="1400" dirty="0" err="1"/>
              <a:t>Papadopou</a:t>
            </a:r>
            <a:r>
              <a:rPr kumimoji="1" lang="en-US" altLang="zh-CN" sz="1400" dirty="0"/>
              <a:t>- </a:t>
            </a:r>
            <a:r>
              <a:rPr kumimoji="1" lang="en-US" altLang="zh-CN" sz="1400" dirty="0" err="1"/>
              <a:t>los</a:t>
            </a:r>
            <a:r>
              <a:rPr kumimoji="1" lang="en-US" altLang="zh-CN" sz="1400" dirty="0"/>
              <a:t>, and Qiang Yang. </a:t>
            </a:r>
            <a:r>
              <a:rPr kumimoji="1" lang="en-US" altLang="zh-CN" sz="1400" dirty="0" err="1"/>
              <a:t>Secureboost</a:t>
            </a:r>
            <a:r>
              <a:rPr kumimoji="1" lang="en-US" altLang="zh-CN" sz="1400" dirty="0"/>
              <a:t>: A lossless federated learning framework. IEEE Intelligent Systems, 36(6):87–98, 2021. </a:t>
            </a:r>
          </a:p>
          <a:p>
            <a:r>
              <a:rPr kumimoji="1" lang="en-US" altLang="zh-CN" sz="1400" dirty="0"/>
              <a:t>Oscar Li, </a:t>
            </a:r>
            <a:r>
              <a:rPr kumimoji="1" lang="en-US" altLang="zh-CN" sz="1400" dirty="0" err="1"/>
              <a:t>Jiankai</a:t>
            </a:r>
            <a:r>
              <a:rPr kumimoji="1" lang="en-US" altLang="zh-CN" sz="1400" dirty="0"/>
              <a:t> Sun, Xin Yang, </a:t>
            </a:r>
            <a:r>
              <a:rPr kumimoji="1" lang="en-US" altLang="zh-CN" sz="1400" dirty="0" err="1"/>
              <a:t>Weihao</a:t>
            </a:r>
            <a:r>
              <a:rPr kumimoji="1" lang="en-US" altLang="zh-CN" sz="1400" dirty="0"/>
              <a:t> Gao, </a:t>
            </a:r>
            <a:r>
              <a:rPr kumimoji="1" lang="en-US" altLang="zh-CN" sz="1400" dirty="0" err="1"/>
              <a:t>Hongyi</a:t>
            </a:r>
            <a:r>
              <a:rPr kumimoji="1" lang="en-US" altLang="zh-CN" sz="1400" dirty="0"/>
              <a:t> Zhang, </a:t>
            </a:r>
            <a:r>
              <a:rPr kumimoji="1" lang="en-US" altLang="zh-CN" sz="1400" dirty="0" err="1"/>
              <a:t>Junyuan</a:t>
            </a:r>
            <a:r>
              <a:rPr kumimoji="1" lang="en-US" altLang="zh-CN" sz="1400" dirty="0"/>
              <a:t> Xie, Virginia,</a:t>
            </a:r>
            <a:r>
              <a:rPr kumimoji="1" lang="zh-CN" altLang="en-US" sz="1400" dirty="0"/>
              <a:t> </a:t>
            </a:r>
            <a:r>
              <a:rPr kumimoji="1" lang="en-US" altLang="zh-CN" sz="1400" dirty="0"/>
              <a:t>Smith, and Chong Wang. Label leakage and protection in two-party split learning.</a:t>
            </a:r>
            <a:r>
              <a:rPr kumimoji="1" lang="zh-CN" altLang="en-US" sz="1400" dirty="0"/>
              <a:t> </a:t>
            </a:r>
            <a:r>
              <a:rPr kumimoji="1" lang="en-US" altLang="zh-CN" sz="1400" dirty="0"/>
              <a:t>International Conference on Learning Representations (ICLR), 2022.</a:t>
            </a:r>
          </a:p>
        </p:txBody>
      </p:sp>
      <p:sp>
        <p:nvSpPr>
          <p:cNvPr id="4" name="灯片编号占位符 3">
            <a:extLst>
              <a:ext uri="{FF2B5EF4-FFF2-40B4-BE49-F238E27FC236}">
                <a16:creationId xmlns:a16="http://schemas.microsoft.com/office/drawing/2014/main" id="{23F22808-A3B3-8C49-BAC1-8DF644B19EB2}"/>
              </a:ext>
            </a:extLst>
          </p:cNvPr>
          <p:cNvSpPr>
            <a:spLocks noGrp="1"/>
          </p:cNvSpPr>
          <p:nvPr>
            <p:ph type="sldNum" sz="quarter" idx="12"/>
          </p:nvPr>
        </p:nvSpPr>
        <p:spPr/>
        <p:txBody>
          <a:bodyPr/>
          <a:lstStyle/>
          <a:p>
            <a:fld id="{E8A41ABE-4B4A-A44C-B1E4-B43F2FA3ED3C}" type="slidenum">
              <a:rPr lang="en-US" smtClean="0"/>
              <a:t>63</a:t>
            </a:fld>
            <a:endParaRPr lang="en-US"/>
          </a:p>
        </p:txBody>
      </p:sp>
    </p:spTree>
    <p:extLst>
      <p:ext uri="{BB962C8B-B14F-4D97-AF65-F5344CB8AC3E}">
        <p14:creationId xmlns:p14="http://schemas.microsoft.com/office/powerpoint/2010/main" val="33887894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FEF45CB-A962-174B-81F3-1E898065325A}"/>
              </a:ext>
            </a:extLst>
          </p:cNvPr>
          <p:cNvSpPr>
            <a:spLocks noGrp="1"/>
          </p:cNvSpPr>
          <p:nvPr>
            <p:ph type="ctrTitle"/>
          </p:nvPr>
        </p:nvSpPr>
        <p:spPr>
          <a:xfrm>
            <a:off x="2828364" y="1918446"/>
            <a:ext cx="6535271" cy="1510553"/>
          </a:xfrm>
        </p:spPr>
        <p:txBody>
          <a:bodyPr/>
          <a:lstStyle/>
          <a:p>
            <a:r>
              <a:rPr lang="en-US" altLang="zh-CN" dirty="0">
                <a:solidFill>
                  <a:schemeClr val="accent1">
                    <a:lumMod val="75000"/>
                  </a:schemeClr>
                </a:solidFill>
              </a:rPr>
              <a:t>Thank</a:t>
            </a:r>
            <a:r>
              <a:rPr lang="zh-CN" altLang="en-US" dirty="0">
                <a:solidFill>
                  <a:schemeClr val="accent1">
                    <a:lumMod val="75000"/>
                  </a:schemeClr>
                </a:solidFill>
              </a:rPr>
              <a:t> </a:t>
            </a:r>
            <a:r>
              <a:rPr lang="en-US" altLang="zh-CN" dirty="0">
                <a:solidFill>
                  <a:schemeClr val="accent1">
                    <a:lumMod val="75000"/>
                  </a:schemeClr>
                </a:solidFill>
              </a:rPr>
              <a:t>You</a:t>
            </a:r>
            <a:endParaRPr lang="zh-CN" altLang="en-US" dirty="0">
              <a:solidFill>
                <a:schemeClr val="accent1">
                  <a:lumMod val="75000"/>
                </a:schemeClr>
              </a:solidFill>
            </a:endParaRPr>
          </a:p>
        </p:txBody>
      </p:sp>
      <p:sp>
        <p:nvSpPr>
          <p:cNvPr id="4" name="灯片编号占位符 3">
            <a:extLst>
              <a:ext uri="{FF2B5EF4-FFF2-40B4-BE49-F238E27FC236}">
                <a16:creationId xmlns:a16="http://schemas.microsoft.com/office/drawing/2014/main" id="{D4726743-83D7-2D48-B2F3-9EF133933E9B}"/>
              </a:ext>
            </a:extLst>
          </p:cNvPr>
          <p:cNvSpPr>
            <a:spLocks noGrp="1"/>
          </p:cNvSpPr>
          <p:nvPr>
            <p:ph type="sldNum" sz="quarter" idx="12"/>
          </p:nvPr>
        </p:nvSpPr>
        <p:spPr/>
        <p:txBody>
          <a:bodyPr/>
          <a:lstStyle/>
          <a:p>
            <a:fld id="{E8A41ABE-4B4A-A44C-B1E4-B43F2FA3ED3C}" type="slidenum">
              <a:rPr lang="en-US" smtClean="0"/>
              <a:t>64</a:t>
            </a:fld>
            <a:endParaRPr lang="en-US"/>
          </a:p>
        </p:txBody>
      </p:sp>
      <p:sp>
        <p:nvSpPr>
          <p:cNvPr id="3" name="文本框 2">
            <a:extLst>
              <a:ext uri="{FF2B5EF4-FFF2-40B4-BE49-F238E27FC236}">
                <a16:creationId xmlns:a16="http://schemas.microsoft.com/office/drawing/2014/main" id="{0D64D32D-1B41-9641-99D2-676A700A3816}"/>
              </a:ext>
            </a:extLst>
          </p:cNvPr>
          <p:cNvSpPr txBox="1"/>
          <p:nvPr/>
        </p:nvSpPr>
        <p:spPr>
          <a:xfrm>
            <a:off x="5056094" y="3647465"/>
            <a:ext cx="2339788" cy="923330"/>
          </a:xfrm>
          <a:prstGeom prst="rect">
            <a:avLst/>
          </a:prstGeom>
          <a:noFill/>
        </p:spPr>
        <p:txBody>
          <a:bodyPr wrap="square">
            <a:spAutoFit/>
          </a:bodyPr>
          <a:lstStyle/>
          <a:p>
            <a:r>
              <a:rPr kumimoji="0" lang="en-US" altLang="zh-CN" sz="5400" b="0" i="0" u="none" strike="noStrike" kern="1200" cap="none" spc="0" normalizeH="0" baseline="0" noProof="0" dirty="0">
                <a:ln>
                  <a:noFill/>
                </a:ln>
                <a:solidFill>
                  <a:srgbClr val="4472C4">
                    <a:lumMod val="75000"/>
                  </a:srgbClr>
                </a:solidFill>
                <a:effectLst/>
                <a:uLnTx/>
                <a:uFillTx/>
                <a:ea typeface="等线 Light" panose="02010600030101010101" pitchFamily="2" charset="-122"/>
                <a:cs typeface="Arial" panose="020B0604020202020204" pitchFamily="34" charset="0"/>
              </a:rPr>
              <a:t>Q</a:t>
            </a:r>
            <a:r>
              <a:rPr kumimoji="0" lang="zh-CN" altLang="en-US" sz="5400" b="0" i="0" u="none" strike="noStrike" kern="1200" cap="none" spc="0" normalizeH="0" baseline="0" noProof="0" dirty="0">
                <a:ln>
                  <a:noFill/>
                </a:ln>
                <a:solidFill>
                  <a:srgbClr val="4472C4">
                    <a:lumMod val="75000"/>
                  </a:srgbClr>
                </a:solidFill>
                <a:effectLst/>
                <a:uLnTx/>
                <a:uFillTx/>
                <a:ea typeface="等线 Light" panose="02010600030101010101" pitchFamily="2" charset="-122"/>
                <a:cs typeface="Arial" panose="020B0604020202020204" pitchFamily="34" charset="0"/>
              </a:rPr>
              <a:t> </a:t>
            </a:r>
            <a:r>
              <a:rPr kumimoji="0" lang="en-US" altLang="zh-CN" sz="5400" b="0" i="0" u="none" strike="noStrike" kern="1200" cap="none" spc="0" normalizeH="0" baseline="0" noProof="0" dirty="0">
                <a:ln>
                  <a:noFill/>
                </a:ln>
                <a:solidFill>
                  <a:srgbClr val="4472C4">
                    <a:lumMod val="75000"/>
                  </a:srgbClr>
                </a:solidFill>
                <a:effectLst/>
                <a:uLnTx/>
                <a:uFillTx/>
                <a:ea typeface="等线 Light" panose="02010600030101010101" pitchFamily="2" charset="-122"/>
                <a:cs typeface="Arial" panose="020B0604020202020204" pitchFamily="34" charset="0"/>
              </a:rPr>
              <a:t>&amp;</a:t>
            </a:r>
            <a:r>
              <a:rPr kumimoji="0" lang="zh-CN" altLang="en-US" sz="5400" b="0" i="0" u="none" strike="noStrike" kern="1200" cap="none" spc="0" normalizeH="0" baseline="0" noProof="0" dirty="0">
                <a:ln>
                  <a:noFill/>
                </a:ln>
                <a:solidFill>
                  <a:srgbClr val="4472C4">
                    <a:lumMod val="75000"/>
                  </a:srgbClr>
                </a:solidFill>
                <a:effectLst/>
                <a:uLnTx/>
                <a:uFillTx/>
                <a:ea typeface="等线 Light" panose="02010600030101010101" pitchFamily="2" charset="-122"/>
                <a:cs typeface="Arial" panose="020B0604020202020204" pitchFamily="34" charset="0"/>
              </a:rPr>
              <a:t> </a:t>
            </a:r>
            <a:r>
              <a:rPr kumimoji="0" lang="en-US" altLang="zh-CN" sz="5400" b="0" i="0" u="none" strike="noStrike" kern="1200" cap="none" spc="0" normalizeH="0" baseline="0" noProof="0" dirty="0">
                <a:ln>
                  <a:noFill/>
                </a:ln>
                <a:solidFill>
                  <a:srgbClr val="4472C4">
                    <a:lumMod val="75000"/>
                  </a:srgbClr>
                </a:solidFill>
                <a:effectLst/>
                <a:uLnTx/>
                <a:uFillTx/>
                <a:ea typeface="等线 Light" panose="02010600030101010101" pitchFamily="2" charset="-122"/>
                <a:cs typeface="Arial" panose="020B0604020202020204" pitchFamily="34" charset="0"/>
              </a:rPr>
              <a:t>A</a:t>
            </a:r>
            <a:endParaRPr lang="zh-CN" altLang="en-US" dirty="0"/>
          </a:p>
        </p:txBody>
      </p:sp>
    </p:spTree>
    <p:extLst>
      <p:ext uri="{BB962C8B-B14F-4D97-AF65-F5344CB8AC3E}">
        <p14:creationId xmlns:p14="http://schemas.microsoft.com/office/powerpoint/2010/main" val="38443695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1F5E8503-A3BD-C382-0091-499D48FE92B6}"/>
              </a:ext>
            </a:extLst>
          </p:cNvPr>
          <p:cNvSpPr>
            <a:spLocks noGrp="1"/>
          </p:cNvSpPr>
          <p:nvPr>
            <p:ph type="title"/>
          </p:nvPr>
        </p:nvSpPr>
        <p:spPr/>
        <p:txBody>
          <a:bodyPr/>
          <a:lstStyle/>
          <a:p>
            <a:r>
              <a:rPr lang="en-US" altLang="zh-CN" dirty="0"/>
              <a:t>Backup</a:t>
            </a:r>
            <a:r>
              <a:rPr lang="zh-CN" altLang="en-US" dirty="0"/>
              <a:t> </a:t>
            </a:r>
            <a:r>
              <a:rPr lang="en-US" altLang="zh-CN" dirty="0"/>
              <a:t>slides</a:t>
            </a:r>
            <a:endParaRPr lang="zh-CN" altLang="en-US" dirty="0"/>
          </a:p>
        </p:txBody>
      </p:sp>
      <p:sp>
        <p:nvSpPr>
          <p:cNvPr id="4" name="灯片编号占位符 3">
            <a:extLst>
              <a:ext uri="{FF2B5EF4-FFF2-40B4-BE49-F238E27FC236}">
                <a16:creationId xmlns:a16="http://schemas.microsoft.com/office/drawing/2014/main" id="{57D03AFF-29E0-9156-03B4-8E64D4221EA3}"/>
              </a:ext>
            </a:extLst>
          </p:cNvPr>
          <p:cNvSpPr>
            <a:spLocks noGrp="1"/>
          </p:cNvSpPr>
          <p:nvPr>
            <p:ph type="sldNum" sz="quarter" idx="12"/>
          </p:nvPr>
        </p:nvSpPr>
        <p:spPr/>
        <p:txBody>
          <a:bodyPr/>
          <a:lstStyle/>
          <a:p>
            <a:fld id="{E8A41ABE-4B4A-A44C-B1E4-B43F2FA3ED3C}" type="slidenum">
              <a:rPr lang="en-US" smtClean="0"/>
              <a:t>65</a:t>
            </a:fld>
            <a:endParaRPr lang="en-US"/>
          </a:p>
        </p:txBody>
      </p:sp>
    </p:spTree>
    <p:extLst>
      <p:ext uri="{BB962C8B-B14F-4D97-AF65-F5344CB8AC3E}">
        <p14:creationId xmlns:p14="http://schemas.microsoft.com/office/powerpoint/2010/main" val="7538169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FFE4E-E307-7651-4FE9-8DA408F861CE}"/>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F0C122D-4BE8-9C45-00EF-A4E99FA13AC5}"/>
              </a:ext>
            </a:extLst>
          </p:cNvPr>
          <p:cNvSpPr>
            <a:spLocks noGrp="1"/>
          </p:cNvSpPr>
          <p:nvPr>
            <p:ph type="title"/>
          </p:nvPr>
        </p:nvSpPr>
        <p:spPr/>
        <p:txBody>
          <a:bodyPr>
            <a:normAutofit/>
          </a:bodyPr>
          <a:lstStyle/>
          <a:p>
            <a:r>
              <a:rPr kumimoji="1" lang="en-US" altLang="zh-CN" sz="3600" dirty="0"/>
              <a:t>Comparison</a:t>
            </a:r>
            <a:r>
              <a:rPr kumimoji="1" lang="zh-CN" altLang="en-US" sz="3600" dirty="0"/>
              <a:t> </a:t>
            </a:r>
            <a:r>
              <a:rPr kumimoji="1" lang="en-US" altLang="zh-CN" sz="3600" dirty="0"/>
              <a:t>of</a:t>
            </a:r>
            <a:r>
              <a:rPr kumimoji="1" lang="zh-CN" altLang="en-US" sz="3600" dirty="0"/>
              <a:t> </a:t>
            </a:r>
            <a:r>
              <a:rPr kumimoji="1" lang="en-US" altLang="zh-CN" sz="3600" dirty="0"/>
              <a:t>Information</a:t>
            </a:r>
            <a:r>
              <a:rPr kumimoji="1" lang="zh-CN" altLang="en-US" sz="3600" dirty="0"/>
              <a:t> </a:t>
            </a:r>
            <a:r>
              <a:rPr kumimoji="1" lang="en-US" altLang="zh-CN" sz="3600" dirty="0"/>
              <a:t>Exposures</a:t>
            </a:r>
            <a:endParaRPr kumimoji="1" lang="zh-CN" altLang="en-US" sz="3600" dirty="0"/>
          </a:p>
        </p:txBody>
      </p:sp>
      <p:sp>
        <p:nvSpPr>
          <p:cNvPr id="4" name="灯片编号占位符 3">
            <a:extLst>
              <a:ext uri="{FF2B5EF4-FFF2-40B4-BE49-F238E27FC236}">
                <a16:creationId xmlns:a16="http://schemas.microsoft.com/office/drawing/2014/main" id="{75F8A898-9E44-13FE-93B5-F3E5919CE668}"/>
              </a:ext>
            </a:extLst>
          </p:cNvPr>
          <p:cNvSpPr>
            <a:spLocks noGrp="1"/>
          </p:cNvSpPr>
          <p:nvPr>
            <p:ph type="sldNum" sz="quarter" idx="12"/>
          </p:nvPr>
        </p:nvSpPr>
        <p:spPr/>
        <p:txBody>
          <a:bodyPr/>
          <a:lstStyle/>
          <a:p>
            <a:fld id="{E8A41ABE-4B4A-A44C-B1E4-B43F2FA3ED3C}" type="slidenum">
              <a:rPr lang="en-US" smtClean="0"/>
              <a:t>66</a:t>
            </a:fld>
            <a:endParaRPr lang="en-US"/>
          </a:p>
        </p:txBody>
      </p:sp>
      <p:pic>
        <p:nvPicPr>
          <p:cNvPr id="25" name="内容占位符 24">
            <a:extLst>
              <a:ext uri="{FF2B5EF4-FFF2-40B4-BE49-F238E27FC236}">
                <a16:creationId xmlns:a16="http://schemas.microsoft.com/office/drawing/2014/main" id="{6AD5AB8D-2086-FDEA-7BC1-A76148779124}"/>
              </a:ext>
            </a:extLst>
          </p:cNvPr>
          <p:cNvPicPr>
            <a:picLocks noGrp="1" noChangeAspect="1"/>
          </p:cNvPicPr>
          <p:nvPr>
            <p:ph idx="1"/>
          </p:nvPr>
        </p:nvPicPr>
        <p:blipFill>
          <a:blip r:embed="rId3"/>
          <a:stretch>
            <a:fillRect/>
          </a:stretch>
        </p:blipFill>
        <p:spPr>
          <a:xfrm>
            <a:off x="838200" y="1368425"/>
            <a:ext cx="9493021" cy="5489575"/>
          </a:xfrm>
        </p:spPr>
      </p:pic>
    </p:spTree>
    <p:extLst>
      <p:ext uri="{BB962C8B-B14F-4D97-AF65-F5344CB8AC3E}">
        <p14:creationId xmlns:p14="http://schemas.microsoft.com/office/powerpoint/2010/main" val="11384173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73EC1D-FC5D-3BA9-34E0-E6A7506ABC04}"/>
              </a:ext>
            </a:extLst>
          </p:cNvPr>
          <p:cNvSpPr>
            <a:spLocks noGrp="1"/>
          </p:cNvSpPr>
          <p:nvPr>
            <p:ph type="title"/>
          </p:nvPr>
        </p:nvSpPr>
        <p:spPr>
          <a:xfrm>
            <a:off x="838199" y="318048"/>
            <a:ext cx="9229725" cy="1325563"/>
          </a:xfrm>
        </p:spPr>
        <p:txBody>
          <a:bodyPr/>
          <a:lstStyle/>
          <a:p>
            <a:r>
              <a:rPr kumimoji="1" lang="en-US" altLang="zh-CN" dirty="0"/>
              <a:t>Summary</a:t>
            </a:r>
            <a:r>
              <a:rPr kumimoji="1" lang="zh-CN" altLang="en-US" dirty="0"/>
              <a:t> </a:t>
            </a:r>
            <a:r>
              <a:rPr kumimoji="1" lang="en-US" altLang="zh-CN" dirty="0"/>
              <a:t>of</a:t>
            </a:r>
            <a:r>
              <a:rPr kumimoji="1" lang="zh-CN" altLang="en-US" dirty="0"/>
              <a:t> </a:t>
            </a:r>
            <a:r>
              <a:rPr kumimoji="1" lang="en-US" altLang="zh-CN" dirty="0"/>
              <a:t>This</a:t>
            </a:r>
            <a:r>
              <a:rPr kumimoji="1" lang="zh-CN" altLang="en-US" dirty="0"/>
              <a:t> </a:t>
            </a:r>
            <a:r>
              <a:rPr kumimoji="1" lang="en-US" altLang="zh-CN" dirty="0"/>
              <a:t>Thesis</a:t>
            </a:r>
            <a:endParaRPr kumimoji="1" lang="zh-CN" altLang="en-US" dirty="0"/>
          </a:p>
        </p:txBody>
      </p:sp>
      <p:sp>
        <p:nvSpPr>
          <p:cNvPr id="3" name="内容占位符 2">
            <a:extLst>
              <a:ext uri="{FF2B5EF4-FFF2-40B4-BE49-F238E27FC236}">
                <a16:creationId xmlns:a16="http://schemas.microsoft.com/office/drawing/2014/main" id="{DEF04E65-364D-51EE-30FB-01A79F0BAC00}"/>
              </a:ext>
            </a:extLst>
          </p:cNvPr>
          <p:cNvSpPr>
            <a:spLocks noGrp="1"/>
          </p:cNvSpPr>
          <p:nvPr>
            <p:ph idx="1"/>
          </p:nvPr>
        </p:nvSpPr>
        <p:spPr>
          <a:xfrm>
            <a:off x="838200" y="1416721"/>
            <a:ext cx="10515600" cy="3379846"/>
          </a:xfrm>
        </p:spPr>
        <p:txBody>
          <a:bodyPr>
            <a:normAutofit lnSpcReduction="10000"/>
          </a:bodyPr>
          <a:lstStyle/>
          <a:p>
            <a:r>
              <a:rPr kumimoji="1" lang="en-US" altLang="zh-CN" dirty="0"/>
              <a:t>One topic:   </a:t>
            </a:r>
          </a:p>
          <a:p>
            <a:pPr lvl="1"/>
            <a:r>
              <a:rPr kumimoji="1" lang="en-US" altLang="zh-CN" b="1" dirty="0"/>
              <a:t>Minimum</a:t>
            </a:r>
            <a:r>
              <a:rPr kumimoji="1" lang="zh-CN" altLang="en-US" b="1" dirty="0"/>
              <a:t> </a:t>
            </a:r>
            <a:r>
              <a:rPr kumimoji="1" lang="en-US" altLang="zh-CN" b="1" dirty="0"/>
              <a:t>Exposure</a:t>
            </a:r>
            <a:r>
              <a:rPr kumimoji="1" lang="zh-CN" altLang="en-US" b="1" dirty="0"/>
              <a:t> </a:t>
            </a:r>
            <a:r>
              <a:rPr kumimoji="1" lang="en-US" altLang="zh-CN" b="1" dirty="0"/>
              <a:t>Approach</a:t>
            </a:r>
            <a:r>
              <a:rPr kumimoji="1" lang="zh-CN" altLang="en-US" b="1" dirty="0"/>
              <a:t> </a:t>
            </a:r>
            <a:r>
              <a:rPr kumimoji="1" lang="en-US" altLang="zh-CN" b="1" dirty="0"/>
              <a:t>to</a:t>
            </a:r>
            <a:r>
              <a:rPr kumimoji="1" lang="zh-CN" altLang="en-US" b="1" dirty="0"/>
              <a:t> </a:t>
            </a:r>
            <a:r>
              <a:rPr kumimoji="1" lang="en-US" altLang="zh-CN" b="1" dirty="0"/>
              <a:t>Trustworthy</a:t>
            </a:r>
            <a:r>
              <a:rPr kumimoji="1" lang="zh-CN" altLang="en-US" b="1" dirty="0"/>
              <a:t> </a:t>
            </a:r>
            <a:r>
              <a:rPr kumimoji="1" lang="en-US" altLang="zh-CN" b="1" dirty="0"/>
              <a:t>VFL.</a:t>
            </a:r>
            <a:r>
              <a:rPr kumimoji="1" lang="zh-CN" altLang="en-US" b="1" dirty="0"/>
              <a:t> </a:t>
            </a:r>
            <a:endParaRPr kumimoji="1" lang="en-US" altLang="zh-CN" b="1" dirty="0"/>
          </a:p>
          <a:p>
            <a:pPr lvl="1"/>
            <a:r>
              <a:rPr kumimoji="1" lang="en-US" altLang="zh-CN" dirty="0"/>
              <a:t>Goal:</a:t>
            </a:r>
            <a:r>
              <a:rPr kumimoji="1" lang="zh-CN" altLang="en-US" dirty="0"/>
              <a:t> </a:t>
            </a:r>
            <a:r>
              <a:rPr kumimoji="1" lang="en-US" altLang="zh-CN" dirty="0"/>
              <a:t>Minimizing</a:t>
            </a:r>
            <a:r>
              <a:rPr kumimoji="1" lang="zh-CN" altLang="en-US" dirty="0"/>
              <a:t> </a:t>
            </a:r>
            <a:r>
              <a:rPr kumimoji="1" lang="en-US" altLang="zh-CN" dirty="0"/>
              <a:t>information</a:t>
            </a:r>
            <a:r>
              <a:rPr kumimoji="1" lang="zh-CN" altLang="en-US" dirty="0"/>
              <a:t> </a:t>
            </a:r>
            <a:r>
              <a:rPr kumimoji="1" lang="en-US" altLang="zh-CN" dirty="0"/>
              <a:t>exposure</a:t>
            </a:r>
            <a:r>
              <a:rPr kumimoji="1" lang="zh-CN" altLang="en-US" dirty="0"/>
              <a:t> </a:t>
            </a:r>
            <a:r>
              <a:rPr kumimoji="1" lang="en-US" altLang="zh-CN" dirty="0"/>
              <a:t>to</a:t>
            </a:r>
            <a:r>
              <a:rPr kumimoji="1" lang="zh-CN" altLang="en-US" dirty="0"/>
              <a:t> </a:t>
            </a:r>
            <a:r>
              <a:rPr kumimoji="1" lang="en-US" altLang="zh-CN" dirty="0"/>
              <a:t>improve</a:t>
            </a:r>
            <a:r>
              <a:rPr kumimoji="1" lang="zh-CN" altLang="en-US" dirty="0"/>
              <a:t> </a:t>
            </a:r>
            <a:r>
              <a:rPr kumimoji="1" lang="en-US" altLang="zh-CN" dirty="0"/>
              <a:t>trade-offs</a:t>
            </a:r>
            <a:r>
              <a:rPr kumimoji="1" lang="zh-CN" altLang="en-US" dirty="0"/>
              <a:t> </a:t>
            </a:r>
            <a:r>
              <a:rPr kumimoji="1" lang="en-US" altLang="zh-CN" dirty="0"/>
              <a:t>in</a:t>
            </a:r>
            <a:r>
              <a:rPr kumimoji="1" lang="zh-CN" altLang="en-US" dirty="0"/>
              <a:t> </a:t>
            </a:r>
            <a:r>
              <a:rPr kumimoji="1" lang="en-US" altLang="zh-CN" dirty="0"/>
              <a:t>VFL.</a:t>
            </a:r>
            <a:r>
              <a:rPr kumimoji="1" lang="zh-CN" altLang="en-US" dirty="0"/>
              <a:t> </a:t>
            </a:r>
            <a:endParaRPr kumimoji="1" lang="en-US" altLang="zh-CN" dirty="0"/>
          </a:p>
          <a:p>
            <a:r>
              <a:rPr kumimoji="1" lang="en-US" altLang="zh-CN" dirty="0"/>
              <a:t>Three dimensions:  </a:t>
            </a:r>
          </a:p>
          <a:p>
            <a:pPr lvl="1"/>
            <a:r>
              <a:rPr kumimoji="1" lang="en-US" altLang="zh-CN" b="1" dirty="0"/>
              <a:t>Exposure</a:t>
            </a:r>
            <a:r>
              <a:rPr kumimoji="1" lang="zh-CN" altLang="en-US" b="1" dirty="0"/>
              <a:t> </a:t>
            </a:r>
            <a:r>
              <a:rPr kumimoji="1" lang="en-US" altLang="zh-CN" b="1" dirty="0"/>
              <a:t>Types</a:t>
            </a:r>
            <a:r>
              <a:rPr kumimoji="1" lang="en-US" altLang="zh-CN" dirty="0"/>
              <a:t>:</a:t>
            </a:r>
            <a:r>
              <a:rPr kumimoji="1" lang="zh-CN" altLang="en-US" dirty="0"/>
              <a:t> </a:t>
            </a:r>
            <a:r>
              <a:rPr kumimoji="1" lang="en-US" altLang="zh-CN" dirty="0"/>
              <a:t>Intra-sample</a:t>
            </a:r>
            <a:r>
              <a:rPr kumimoji="1" lang="zh-CN" altLang="en-US" dirty="0"/>
              <a:t> </a:t>
            </a:r>
            <a:r>
              <a:rPr kumimoji="1" lang="en-US" altLang="zh-CN" dirty="0"/>
              <a:t>exposure,</a:t>
            </a:r>
            <a:r>
              <a:rPr kumimoji="1" lang="zh-CN" altLang="en-US" dirty="0"/>
              <a:t> </a:t>
            </a:r>
            <a:r>
              <a:rPr kumimoji="1" lang="en-US" altLang="zh-CN" dirty="0"/>
              <a:t>Inter-sample</a:t>
            </a:r>
            <a:r>
              <a:rPr kumimoji="1" lang="zh-CN" altLang="en-US" dirty="0"/>
              <a:t> </a:t>
            </a:r>
            <a:r>
              <a:rPr kumimoji="1" lang="en-US" altLang="zh-CN" dirty="0"/>
              <a:t>exposure,</a:t>
            </a:r>
            <a:r>
              <a:rPr kumimoji="1" lang="zh-CN" altLang="en-US" dirty="0"/>
              <a:t> </a:t>
            </a:r>
            <a:r>
              <a:rPr kumimoji="1" lang="en-US" altLang="zh-CN" dirty="0"/>
              <a:t>Model</a:t>
            </a:r>
            <a:r>
              <a:rPr kumimoji="1" lang="zh-CN" altLang="en-US" dirty="0"/>
              <a:t> </a:t>
            </a:r>
            <a:r>
              <a:rPr kumimoji="1" lang="en-US" altLang="zh-CN" dirty="0"/>
              <a:t>exposure.</a:t>
            </a:r>
          </a:p>
          <a:p>
            <a:pPr lvl="1"/>
            <a:r>
              <a:rPr kumimoji="1" lang="en-US" altLang="zh-CN" b="1" dirty="0"/>
              <a:t>Objectives</a:t>
            </a:r>
            <a:r>
              <a:rPr kumimoji="1" lang="en-US" altLang="zh-CN" dirty="0"/>
              <a:t>: Utility, Privacy, Efficiency, Robustness, ...</a:t>
            </a:r>
          </a:p>
          <a:p>
            <a:pPr lvl="1"/>
            <a:r>
              <a:rPr kumimoji="1" lang="en-US" altLang="zh-CN" b="1" dirty="0"/>
              <a:t>VFL</a:t>
            </a:r>
            <a:r>
              <a:rPr kumimoji="1" lang="en-US" altLang="zh-CN" dirty="0"/>
              <a:t> </a:t>
            </a:r>
            <a:r>
              <a:rPr kumimoji="1" lang="en-US" altLang="zh-CN" b="1" dirty="0"/>
              <a:t>Settings</a:t>
            </a:r>
            <a:r>
              <a:rPr kumimoji="1" lang="en-US" altLang="zh-CN" dirty="0"/>
              <a:t>: Vanilla</a:t>
            </a:r>
            <a:r>
              <a:rPr kumimoji="1" lang="zh-CN" altLang="en-US" dirty="0"/>
              <a:t> </a:t>
            </a:r>
            <a:r>
              <a:rPr kumimoji="1" lang="en-US" altLang="zh-CN" dirty="0"/>
              <a:t>VFL,  Heterogeneous Federated Transfer Learning. </a:t>
            </a:r>
          </a:p>
          <a:p>
            <a:r>
              <a:rPr kumimoji="1" lang="en-US" altLang="zh-CN" dirty="0"/>
              <a:t>Four works:</a:t>
            </a:r>
          </a:p>
          <a:p>
            <a:pPr lvl="1"/>
            <a:endParaRPr kumimoji="1" lang="en-US" altLang="zh-CN" dirty="0"/>
          </a:p>
        </p:txBody>
      </p:sp>
      <p:sp>
        <p:nvSpPr>
          <p:cNvPr id="8" name="灯片编号占位符 3">
            <a:extLst>
              <a:ext uri="{FF2B5EF4-FFF2-40B4-BE49-F238E27FC236}">
                <a16:creationId xmlns:a16="http://schemas.microsoft.com/office/drawing/2014/main" id="{7A4ECDE9-1AC9-7E0F-9D6D-09E856EF00CB}"/>
              </a:ext>
            </a:extLst>
          </p:cNvPr>
          <p:cNvSpPr>
            <a:spLocks noGrp="1"/>
          </p:cNvSpPr>
          <p:nvPr>
            <p:ph type="sldNum" sz="quarter" idx="12"/>
          </p:nvPr>
        </p:nvSpPr>
        <p:spPr>
          <a:xfrm>
            <a:off x="9156700" y="6356350"/>
            <a:ext cx="2743200" cy="365125"/>
          </a:xfrm>
        </p:spPr>
        <p:txBody>
          <a:bodyPr/>
          <a:lstStyle/>
          <a:p>
            <a:fld id="{E8A41ABE-4B4A-A44C-B1E4-B43F2FA3ED3C}" type="slidenum">
              <a:rPr lang="en-US" smtClean="0"/>
              <a:t>67</a:t>
            </a:fld>
            <a:endParaRPr lang="en-US"/>
          </a:p>
        </p:txBody>
      </p:sp>
      <p:graphicFrame>
        <p:nvGraphicFramePr>
          <p:cNvPr id="4" name="表格 3">
            <a:extLst>
              <a:ext uri="{FF2B5EF4-FFF2-40B4-BE49-F238E27FC236}">
                <a16:creationId xmlns:a16="http://schemas.microsoft.com/office/drawing/2014/main" id="{A223B9A4-CA9F-6B87-E419-B98591F2E691}"/>
              </a:ext>
            </a:extLst>
          </p:cNvPr>
          <p:cNvGraphicFramePr>
            <a:graphicFrameLocks noGrp="1"/>
          </p:cNvGraphicFramePr>
          <p:nvPr>
            <p:extLst>
              <p:ext uri="{D42A27DB-BD31-4B8C-83A1-F6EECF244321}">
                <p14:modId xmlns:p14="http://schemas.microsoft.com/office/powerpoint/2010/main" val="1455148657"/>
              </p:ext>
            </p:extLst>
          </p:nvPr>
        </p:nvGraphicFramePr>
        <p:xfrm>
          <a:off x="955040" y="4796567"/>
          <a:ext cx="10398760" cy="1854200"/>
        </p:xfrm>
        <a:graphic>
          <a:graphicData uri="http://schemas.openxmlformats.org/drawingml/2006/table">
            <a:tbl>
              <a:tblPr firstRow="1" bandRow="1">
                <a:tableStyleId>{5C22544A-7EE6-4342-B048-85BDC9FD1C3A}</a:tableStyleId>
              </a:tblPr>
              <a:tblGrid>
                <a:gridCol w="1041400">
                  <a:extLst>
                    <a:ext uri="{9D8B030D-6E8A-4147-A177-3AD203B41FA5}">
                      <a16:colId xmlns:a16="http://schemas.microsoft.com/office/drawing/2014/main" val="3639894206"/>
                    </a:ext>
                  </a:extLst>
                </a:gridCol>
                <a:gridCol w="1536155">
                  <a:extLst>
                    <a:ext uri="{9D8B030D-6E8A-4147-A177-3AD203B41FA5}">
                      <a16:colId xmlns:a16="http://schemas.microsoft.com/office/drawing/2014/main" val="1214240134"/>
                    </a:ext>
                  </a:extLst>
                </a:gridCol>
                <a:gridCol w="2426245">
                  <a:extLst>
                    <a:ext uri="{9D8B030D-6E8A-4147-A177-3AD203B41FA5}">
                      <a16:colId xmlns:a16="http://schemas.microsoft.com/office/drawing/2014/main" val="1531704863"/>
                    </a:ext>
                  </a:extLst>
                </a:gridCol>
                <a:gridCol w="3129280">
                  <a:extLst>
                    <a:ext uri="{9D8B030D-6E8A-4147-A177-3AD203B41FA5}">
                      <a16:colId xmlns:a16="http://schemas.microsoft.com/office/drawing/2014/main" val="2037817853"/>
                    </a:ext>
                  </a:extLst>
                </a:gridCol>
                <a:gridCol w="2265680">
                  <a:extLst>
                    <a:ext uri="{9D8B030D-6E8A-4147-A177-3AD203B41FA5}">
                      <a16:colId xmlns:a16="http://schemas.microsoft.com/office/drawing/2014/main" val="4047362926"/>
                    </a:ext>
                  </a:extLst>
                </a:gridCol>
              </a:tblGrid>
              <a:tr h="370840">
                <a:tc>
                  <a:txBody>
                    <a:bodyPr/>
                    <a:lstStyle/>
                    <a:p>
                      <a:r>
                        <a:rPr lang="en-US" altLang="zh-CN" dirty="0"/>
                        <a:t>Papers</a:t>
                      </a:r>
                    </a:p>
                  </a:txBody>
                  <a:tcPr/>
                </a:tc>
                <a:tc>
                  <a:txBody>
                    <a:bodyPr/>
                    <a:lstStyle/>
                    <a:p>
                      <a:r>
                        <a:rPr lang="en-US" altLang="zh-CN" dirty="0"/>
                        <a:t>Conference</a:t>
                      </a:r>
                      <a:endParaRPr lang="zh-CN" altLang="en-US" dirty="0"/>
                    </a:p>
                  </a:txBody>
                  <a:tcPr/>
                </a:tc>
                <a:tc>
                  <a:txBody>
                    <a:bodyPr/>
                    <a:lstStyle/>
                    <a:p>
                      <a:r>
                        <a:rPr lang="en-US" altLang="zh-CN" dirty="0"/>
                        <a:t>Targeted</a:t>
                      </a:r>
                      <a:r>
                        <a:rPr lang="zh-CN" altLang="en-US" dirty="0"/>
                        <a:t> </a:t>
                      </a:r>
                      <a:r>
                        <a:rPr lang="en-US" altLang="zh-CN" dirty="0"/>
                        <a:t>Exposure</a:t>
                      </a:r>
                      <a:endParaRPr lang="zh-CN" altLang="en-US" dirty="0"/>
                    </a:p>
                  </a:txBody>
                  <a:tcPr/>
                </a:tc>
                <a:tc>
                  <a:txBody>
                    <a:bodyPr/>
                    <a:lstStyle/>
                    <a:p>
                      <a:r>
                        <a:rPr lang="en-US" altLang="zh-CN" dirty="0"/>
                        <a:t>Objectives</a:t>
                      </a:r>
                      <a:endParaRPr lang="zh-CN" altLang="en-US" dirty="0"/>
                    </a:p>
                  </a:txBody>
                  <a:tcPr/>
                </a:tc>
                <a:tc>
                  <a:txBody>
                    <a:bodyPr/>
                    <a:lstStyle/>
                    <a:p>
                      <a:r>
                        <a:rPr lang="en-US" altLang="zh-CN" dirty="0"/>
                        <a:t>VFL</a:t>
                      </a:r>
                      <a:r>
                        <a:rPr lang="zh-CN" altLang="en-US" dirty="0"/>
                        <a:t> </a:t>
                      </a:r>
                      <a:r>
                        <a:rPr lang="en-US" altLang="zh-CN" dirty="0"/>
                        <a:t>Setting</a:t>
                      </a:r>
                      <a:endParaRPr lang="zh-CN" altLang="en-US" dirty="0"/>
                    </a:p>
                  </a:txBody>
                  <a:tcPr/>
                </a:tc>
                <a:extLst>
                  <a:ext uri="{0D108BD9-81ED-4DB2-BD59-A6C34878D82A}">
                    <a16:rowId xmlns:a16="http://schemas.microsoft.com/office/drawing/2014/main" val="2898370731"/>
                  </a:ext>
                </a:extLst>
              </a:tr>
              <a:tr h="370840">
                <a:tc>
                  <a:txBody>
                    <a:bodyPr/>
                    <a:lstStyle/>
                    <a:p>
                      <a:r>
                        <a:rPr lang="en-US" altLang="zh-CN" b="1" dirty="0"/>
                        <a:t>LPSC</a:t>
                      </a:r>
                      <a:endParaRPr lang="zh-CN" altLang="en-US" b="1" dirty="0"/>
                    </a:p>
                  </a:txBody>
                  <a:tcPr/>
                </a:tc>
                <a:tc>
                  <a:txBody>
                    <a:bodyPr/>
                    <a:lstStyle/>
                    <a:p>
                      <a:r>
                        <a:rPr lang="en-US" altLang="zh-CN" dirty="0"/>
                        <a:t>ECML</a:t>
                      </a:r>
                      <a:r>
                        <a:rPr lang="zh-CN" altLang="en-US" dirty="0"/>
                        <a:t> </a:t>
                      </a:r>
                      <a:r>
                        <a:rPr lang="en-US" altLang="zh-CN" dirty="0"/>
                        <a:t>PKDD</a:t>
                      </a:r>
                      <a:endParaRPr lang="zh-CN" altLang="en-US" dirty="0"/>
                    </a:p>
                  </a:txBody>
                  <a:tcPr/>
                </a:tc>
                <a:tc>
                  <a:txBody>
                    <a:bodyPr/>
                    <a:lstStyle/>
                    <a:p>
                      <a:r>
                        <a:rPr lang="en-US" altLang="zh-CN" dirty="0"/>
                        <a:t>Intra-sample</a:t>
                      </a:r>
                      <a:r>
                        <a:rPr lang="zh-CN" altLang="en-US" dirty="0"/>
                        <a:t> </a:t>
                      </a:r>
                      <a:r>
                        <a:rPr lang="en-US" altLang="zh-CN" b="1" dirty="0"/>
                        <a:t>exposure</a:t>
                      </a:r>
                      <a:endParaRPr lang="zh-CN" altLang="en-US" b="1" dirty="0"/>
                    </a:p>
                  </a:txBody>
                  <a:tcPr/>
                </a:tc>
                <a:tc>
                  <a:txBody>
                    <a:bodyPr/>
                    <a:lstStyle/>
                    <a:p>
                      <a:r>
                        <a:rPr lang="en-US" altLang="zh-CN" dirty="0"/>
                        <a:t>Privacy</a:t>
                      </a:r>
                      <a:r>
                        <a:rPr lang="zh-CN" altLang="en-US" dirty="0"/>
                        <a:t> </a:t>
                      </a:r>
                      <a:r>
                        <a:rPr lang="en-US" altLang="zh-CN" dirty="0"/>
                        <a:t>&amp;</a:t>
                      </a:r>
                      <a:r>
                        <a:rPr lang="zh-CN" altLang="en-US" dirty="0"/>
                        <a:t> </a:t>
                      </a:r>
                      <a:r>
                        <a:rPr lang="en-US" altLang="zh-CN" dirty="0"/>
                        <a:t>Utility</a:t>
                      </a:r>
                      <a:endParaRPr lang="zh-CN" altLang="en-US" dirty="0"/>
                    </a:p>
                  </a:txBody>
                  <a:tcPr/>
                </a:tc>
                <a:tc>
                  <a:txBody>
                    <a:bodyPr/>
                    <a:lstStyle/>
                    <a:p>
                      <a:r>
                        <a:rPr lang="en-US" altLang="zh-CN" dirty="0"/>
                        <a:t>Vanilla</a:t>
                      </a:r>
                      <a:r>
                        <a:rPr lang="zh-CN" altLang="en-US" dirty="0"/>
                        <a:t> </a:t>
                      </a:r>
                      <a:r>
                        <a:rPr lang="en-US" altLang="zh-CN" dirty="0"/>
                        <a:t>VFL</a:t>
                      </a:r>
                      <a:endParaRPr lang="zh-CN" altLang="en-US" dirty="0"/>
                    </a:p>
                  </a:txBody>
                  <a:tcPr/>
                </a:tc>
                <a:extLst>
                  <a:ext uri="{0D108BD9-81ED-4DB2-BD59-A6C34878D82A}">
                    <a16:rowId xmlns:a16="http://schemas.microsoft.com/office/drawing/2014/main" val="2235500223"/>
                  </a:ext>
                </a:extLst>
              </a:tr>
              <a:tr h="370840">
                <a:tc>
                  <a:txBody>
                    <a:bodyPr/>
                    <a:lstStyle/>
                    <a:p>
                      <a:r>
                        <a:rPr lang="en-US" altLang="zh-CN" b="1" dirty="0"/>
                        <a:t>CKD</a:t>
                      </a:r>
                      <a:endParaRPr lang="zh-CN" altLang="en-US" b="1" dirty="0"/>
                    </a:p>
                  </a:txBody>
                  <a:tcPr/>
                </a:tc>
                <a:tc>
                  <a:txBody>
                    <a:bodyPr/>
                    <a:lstStyle/>
                    <a:p>
                      <a:r>
                        <a:rPr lang="en-US" altLang="zh-CN" dirty="0"/>
                        <a:t>AAAI</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Intra-sample</a:t>
                      </a:r>
                      <a:r>
                        <a:rPr lang="zh-CN" altLang="en-US" dirty="0"/>
                        <a:t> </a:t>
                      </a:r>
                      <a:r>
                        <a:rPr lang="en-US" altLang="zh-CN" b="1" dirty="0"/>
                        <a:t>exposure</a:t>
                      </a:r>
                      <a:endParaRPr lang="zh-CN" altLang="en-US" b="1" dirty="0"/>
                    </a:p>
                  </a:txBody>
                  <a:tcPr/>
                </a:tc>
                <a:tc>
                  <a:txBody>
                    <a:bodyPr/>
                    <a:lstStyle/>
                    <a:p>
                      <a:r>
                        <a:rPr lang="en-US" altLang="zh-CN" dirty="0"/>
                        <a:t>Privacy</a:t>
                      </a:r>
                      <a:r>
                        <a:rPr lang="zh-CN" altLang="en-US" dirty="0"/>
                        <a:t> </a:t>
                      </a:r>
                      <a:r>
                        <a:rPr lang="en-US" altLang="zh-CN" dirty="0"/>
                        <a:t>&amp;</a:t>
                      </a:r>
                      <a:r>
                        <a:rPr lang="zh-CN" altLang="en-US" dirty="0"/>
                        <a:t> </a:t>
                      </a:r>
                      <a:r>
                        <a:rPr lang="en-US" altLang="zh-CN" dirty="0"/>
                        <a:t>Utility</a:t>
                      </a:r>
                      <a:r>
                        <a:rPr lang="zh-CN" altLang="en-US" dirty="0"/>
                        <a:t> </a:t>
                      </a:r>
                      <a:r>
                        <a:rPr lang="en-US" altLang="zh-CN" dirty="0"/>
                        <a:t>&amp;</a:t>
                      </a:r>
                      <a:r>
                        <a:rPr lang="zh-CN" altLang="en-US" dirty="0"/>
                        <a:t> </a:t>
                      </a:r>
                      <a:r>
                        <a:rPr lang="en-US" altLang="zh-CN" dirty="0"/>
                        <a:t>Robustness</a:t>
                      </a:r>
                      <a:endParaRPr lang="zh-CN" altLang="en-US" dirty="0"/>
                    </a:p>
                  </a:txBody>
                  <a:tcPr/>
                </a:tc>
                <a:tc>
                  <a:txBody>
                    <a:bodyPr/>
                    <a:lstStyle/>
                    <a:p>
                      <a:r>
                        <a:rPr lang="en-US" altLang="zh-CN" dirty="0"/>
                        <a:t>Sample-sharing</a:t>
                      </a:r>
                      <a:r>
                        <a:rPr lang="zh-CN" altLang="en-US" dirty="0"/>
                        <a:t> </a:t>
                      </a:r>
                      <a:r>
                        <a:rPr lang="en-US" altLang="zh-CN" dirty="0"/>
                        <a:t>HFTL</a:t>
                      </a:r>
                      <a:endParaRPr lang="zh-CN" altLang="en-US" dirty="0"/>
                    </a:p>
                  </a:txBody>
                  <a:tcPr/>
                </a:tc>
                <a:extLst>
                  <a:ext uri="{0D108BD9-81ED-4DB2-BD59-A6C34878D82A}">
                    <a16:rowId xmlns:a16="http://schemas.microsoft.com/office/drawing/2014/main" val="4076181843"/>
                  </a:ext>
                </a:extLst>
              </a:tr>
              <a:tr h="370840">
                <a:tc>
                  <a:txBody>
                    <a:bodyPr/>
                    <a:lstStyle/>
                    <a:p>
                      <a:r>
                        <a:rPr lang="en-US" altLang="zh-CN" b="1" dirty="0"/>
                        <a:t>PP-HFTL</a:t>
                      </a:r>
                      <a:endParaRPr lang="zh-CN" altLang="en-US" b="1" dirty="0"/>
                    </a:p>
                  </a:txBody>
                  <a:tcPr/>
                </a:tc>
                <a:tc>
                  <a:txBody>
                    <a:bodyPr/>
                    <a:lstStyle/>
                    <a:p>
                      <a:r>
                        <a:rPr lang="en-US" altLang="zh-CN" dirty="0"/>
                        <a:t>IEEE</a:t>
                      </a:r>
                      <a:r>
                        <a:rPr lang="zh-CN" altLang="en-US" dirty="0"/>
                        <a:t> </a:t>
                      </a:r>
                      <a:r>
                        <a:rPr lang="en-US" altLang="zh-CN" dirty="0"/>
                        <a:t>Big</a:t>
                      </a:r>
                      <a:r>
                        <a:rPr lang="zh-CN" altLang="en-US" dirty="0"/>
                        <a:t> </a:t>
                      </a:r>
                      <a:r>
                        <a:rPr lang="en-US" altLang="zh-CN" dirty="0"/>
                        <a:t>Data</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Data</a:t>
                      </a:r>
                      <a:r>
                        <a:rPr lang="zh-CN" altLang="en-US" dirty="0"/>
                        <a:t> </a:t>
                      </a:r>
                      <a:r>
                        <a:rPr lang="en-US" altLang="zh-CN" dirty="0"/>
                        <a:t>&amp;</a:t>
                      </a:r>
                      <a:r>
                        <a:rPr lang="zh-CN" altLang="en-US" dirty="0"/>
                        <a:t> </a:t>
                      </a:r>
                      <a:r>
                        <a:rPr lang="en-US" altLang="zh-CN" dirty="0"/>
                        <a:t>Model</a:t>
                      </a:r>
                      <a:r>
                        <a:rPr lang="zh-CN" altLang="en-US" dirty="0"/>
                        <a:t> </a:t>
                      </a:r>
                      <a:r>
                        <a:rPr lang="en-US" altLang="zh-CN" b="1" dirty="0"/>
                        <a:t>exposure</a:t>
                      </a:r>
                      <a:endParaRPr lang="zh-CN" altLang="en-US" b="1" dirty="0"/>
                    </a:p>
                  </a:txBody>
                  <a:tcPr/>
                </a:tc>
                <a:tc>
                  <a:txBody>
                    <a:bodyPr/>
                    <a:lstStyle/>
                    <a:p>
                      <a:r>
                        <a:rPr lang="en-US" altLang="zh-CN" dirty="0"/>
                        <a:t>Privacy</a:t>
                      </a:r>
                      <a:r>
                        <a:rPr lang="zh-CN" altLang="en-US" dirty="0"/>
                        <a:t> </a:t>
                      </a:r>
                      <a:r>
                        <a:rPr lang="en-US" altLang="zh-CN" dirty="0"/>
                        <a:t>&amp;</a:t>
                      </a:r>
                      <a:r>
                        <a:rPr lang="zh-CN" altLang="en-US" dirty="0"/>
                        <a:t> </a:t>
                      </a:r>
                      <a:r>
                        <a:rPr lang="en-US" altLang="zh-CN" dirty="0"/>
                        <a:t>Utility</a:t>
                      </a:r>
                      <a:endParaRPr lang="zh-CN" altLang="en-US" dirty="0"/>
                    </a:p>
                  </a:txBody>
                  <a:tcPr/>
                </a:tc>
                <a:tc>
                  <a:txBody>
                    <a:bodyPr/>
                    <a:lstStyle/>
                    <a:p>
                      <a:r>
                        <a:rPr lang="en-US" altLang="zh-CN" dirty="0"/>
                        <a:t>Feature-sharing</a:t>
                      </a:r>
                      <a:r>
                        <a:rPr lang="zh-CN" altLang="en-US" dirty="0"/>
                        <a:t> </a:t>
                      </a:r>
                      <a:r>
                        <a:rPr lang="en-US" altLang="zh-CN" dirty="0"/>
                        <a:t>HFTL</a:t>
                      </a:r>
                      <a:endParaRPr lang="zh-CN" altLang="en-US" dirty="0"/>
                    </a:p>
                  </a:txBody>
                  <a:tcPr/>
                </a:tc>
                <a:extLst>
                  <a:ext uri="{0D108BD9-81ED-4DB2-BD59-A6C34878D82A}">
                    <a16:rowId xmlns:a16="http://schemas.microsoft.com/office/drawing/2014/main" val="2468520005"/>
                  </a:ext>
                </a:extLst>
              </a:tr>
              <a:tr h="370840">
                <a:tc>
                  <a:txBody>
                    <a:bodyPr/>
                    <a:lstStyle/>
                    <a:p>
                      <a:r>
                        <a:rPr lang="en-US" altLang="zh-CN" b="1" dirty="0"/>
                        <a:t>VFDC</a:t>
                      </a:r>
                      <a:endParaRPr lang="zh-CN" altLang="en-US" b="1" dirty="0"/>
                    </a:p>
                  </a:txBody>
                  <a:tcPr/>
                </a:tc>
                <a:tc>
                  <a:txBody>
                    <a:bodyPr/>
                    <a:lstStyle/>
                    <a:p>
                      <a:r>
                        <a:rPr lang="en-US" altLang="zh-CN" dirty="0"/>
                        <a:t>ECML</a:t>
                      </a:r>
                      <a:r>
                        <a:rPr lang="zh-CN" altLang="en-US" dirty="0"/>
                        <a:t> </a:t>
                      </a:r>
                      <a:r>
                        <a:rPr lang="en-US" altLang="zh-CN" dirty="0"/>
                        <a:t>PKDD</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Inter-sample</a:t>
                      </a:r>
                      <a:r>
                        <a:rPr lang="zh-CN" altLang="en-US" dirty="0"/>
                        <a:t> </a:t>
                      </a:r>
                      <a:r>
                        <a:rPr lang="en-US" altLang="zh-CN" b="1" dirty="0"/>
                        <a:t>exposure</a:t>
                      </a:r>
                      <a:endParaRPr lang="zh-CN" altLang="en-US" b="1" dirty="0"/>
                    </a:p>
                  </a:txBody>
                  <a:tcPr/>
                </a:tc>
                <a:tc>
                  <a:txBody>
                    <a:bodyPr/>
                    <a:lstStyle/>
                    <a:p>
                      <a:r>
                        <a:rPr lang="en-US" altLang="zh-CN" dirty="0"/>
                        <a:t>Privacy</a:t>
                      </a:r>
                      <a:r>
                        <a:rPr lang="zh-CN" altLang="en-US" dirty="0"/>
                        <a:t> </a:t>
                      </a:r>
                      <a:r>
                        <a:rPr lang="en-US" altLang="zh-CN" dirty="0"/>
                        <a:t>&amp;</a:t>
                      </a:r>
                      <a:r>
                        <a:rPr lang="zh-CN" altLang="en-US" dirty="0"/>
                        <a:t> </a:t>
                      </a:r>
                      <a:r>
                        <a:rPr lang="en-US" altLang="zh-CN" dirty="0"/>
                        <a:t>Utility</a:t>
                      </a:r>
                      <a:r>
                        <a:rPr lang="zh-CN" altLang="en-US" dirty="0"/>
                        <a:t> </a:t>
                      </a:r>
                      <a:r>
                        <a:rPr lang="en-US" altLang="zh-CN" dirty="0"/>
                        <a:t>&amp;</a:t>
                      </a:r>
                      <a:r>
                        <a:rPr lang="zh-CN" altLang="en-US" dirty="0"/>
                        <a:t> </a:t>
                      </a:r>
                      <a:r>
                        <a:rPr lang="en-US" altLang="zh-CN" dirty="0"/>
                        <a:t>Efficiency</a:t>
                      </a:r>
                      <a:endParaRPr lang="zh-CN" altLang="en-US" dirty="0"/>
                    </a:p>
                  </a:txBody>
                  <a:tcPr/>
                </a:tc>
                <a:tc>
                  <a:txBody>
                    <a:bodyPr/>
                    <a:lstStyle/>
                    <a:p>
                      <a:r>
                        <a:rPr lang="en-US" altLang="zh-CN" dirty="0"/>
                        <a:t>Vanilla</a:t>
                      </a:r>
                      <a:r>
                        <a:rPr lang="zh-CN" altLang="en-US" dirty="0"/>
                        <a:t> </a:t>
                      </a:r>
                      <a:r>
                        <a:rPr lang="en-US" altLang="zh-CN" dirty="0"/>
                        <a:t>VFL</a:t>
                      </a:r>
                      <a:endParaRPr lang="zh-CN" altLang="en-US" dirty="0"/>
                    </a:p>
                  </a:txBody>
                  <a:tcPr/>
                </a:tc>
                <a:extLst>
                  <a:ext uri="{0D108BD9-81ED-4DB2-BD59-A6C34878D82A}">
                    <a16:rowId xmlns:a16="http://schemas.microsoft.com/office/drawing/2014/main" val="1239930470"/>
                  </a:ext>
                </a:extLst>
              </a:tr>
            </a:tbl>
          </a:graphicData>
        </a:graphic>
      </p:graphicFrame>
    </p:spTree>
    <p:extLst>
      <p:ext uri="{BB962C8B-B14F-4D97-AF65-F5344CB8AC3E}">
        <p14:creationId xmlns:p14="http://schemas.microsoft.com/office/powerpoint/2010/main" val="308725702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529C8A-C611-2547-AC07-24605394BE94}"/>
              </a:ext>
            </a:extLst>
          </p:cNvPr>
          <p:cNvSpPr>
            <a:spLocks noGrp="1"/>
          </p:cNvSpPr>
          <p:nvPr>
            <p:ph type="title"/>
          </p:nvPr>
        </p:nvSpPr>
        <p:spPr/>
        <p:txBody>
          <a:bodyPr/>
          <a:lstStyle/>
          <a:p>
            <a:r>
              <a:rPr kumimoji="1" lang="en-US" altLang="zh-CN" dirty="0"/>
              <a:t>Strategies</a:t>
            </a:r>
            <a:r>
              <a:rPr kumimoji="1" lang="zh-CN" altLang="en-US" dirty="0"/>
              <a:t> </a:t>
            </a:r>
            <a:r>
              <a:rPr kumimoji="1" lang="en-US" altLang="zh-CN" dirty="0"/>
              <a:t>for</a:t>
            </a:r>
            <a:r>
              <a:rPr kumimoji="1" lang="zh-CN" altLang="en-US" dirty="0"/>
              <a:t> </a:t>
            </a:r>
            <a:r>
              <a:rPr kumimoji="1" lang="en-US" altLang="zh-CN" dirty="0"/>
              <a:t>Multi-objective</a:t>
            </a:r>
            <a:r>
              <a:rPr kumimoji="1" lang="zh-CN" altLang="en-US" dirty="0"/>
              <a:t> </a:t>
            </a:r>
            <a:r>
              <a:rPr kumimoji="1" lang="en-US" altLang="zh-CN" dirty="0"/>
              <a:t>Trade-offs</a:t>
            </a:r>
            <a:endParaRPr kumimoji="1" lang="zh-CN" altLang="en-US" dirty="0"/>
          </a:p>
        </p:txBody>
      </p:sp>
      <p:sp>
        <p:nvSpPr>
          <p:cNvPr id="3" name="内容占位符 2">
            <a:extLst>
              <a:ext uri="{FF2B5EF4-FFF2-40B4-BE49-F238E27FC236}">
                <a16:creationId xmlns:a16="http://schemas.microsoft.com/office/drawing/2014/main" id="{22314C87-6210-0A4E-8652-657A3EF2FE34}"/>
              </a:ext>
            </a:extLst>
          </p:cNvPr>
          <p:cNvSpPr>
            <a:spLocks noGrp="1"/>
          </p:cNvSpPr>
          <p:nvPr>
            <p:ph idx="1"/>
          </p:nvPr>
        </p:nvSpPr>
        <p:spPr>
          <a:xfrm>
            <a:off x="672429" y="2042328"/>
            <a:ext cx="6864399" cy="3633035"/>
          </a:xfrm>
        </p:spPr>
        <p:txBody>
          <a:bodyPr>
            <a:normAutofit/>
          </a:bodyPr>
          <a:lstStyle/>
          <a:p>
            <a:r>
              <a:rPr kumimoji="1" lang="en-US" altLang="zh-CN" sz="2200" dirty="0"/>
              <a:t>The</a:t>
            </a:r>
            <a:r>
              <a:rPr kumimoji="1" lang="zh-CN" altLang="en-US" sz="2200" dirty="0"/>
              <a:t> </a:t>
            </a:r>
            <a:r>
              <a:rPr kumimoji="1" lang="en-US" altLang="zh-CN" sz="2200" dirty="0"/>
              <a:t>design</a:t>
            </a:r>
            <a:r>
              <a:rPr kumimoji="1" lang="zh-CN" altLang="en-US" sz="2200" dirty="0"/>
              <a:t> </a:t>
            </a:r>
            <a:r>
              <a:rPr kumimoji="1" lang="en-US" altLang="zh-CN" sz="2200" dirty="0"/>
              <a:t>of</a:t>
            </a:r>
            <a:r>
              <a:rPr kumimoji="1" lang="zh-CN" altLang="en-US" sz="2200" dirty="0"/>
              <a:t> </a:t>
            </a:r>
            <a:r>
              <a:rPr kumimoji="1" lang="en-US" altLang="zh-CN" sz="2200" dirty="0"/>
              <a:t>VFL</a:t>
            </a:r>
            <a:r>
              <a:rPr kumimoji="1" lang="zh-CN" altLang="en-US" sz="2200" dirty="0"/>
              <a:t> </a:t>
            </a:r>
            <a:r>
              <a:rPr kumimoji="1" lang="en-US" altLang="zh-CN" sz="2200" dirty="0"/>
              <a:t>algorithms</a:t>
            </a:r>
            <a:r>
              <a:rPr kumimoji="1" lang="zh-CN" altLang="en-US" sz="2200" dirty="0"/>
              <a:t> </a:t>
            </a:r>
            <a:r>
              <a:rPr kumimoji="1" lang="en-US" altLang="zh-CN" sz="2200" dirty="0"/>
              <a:t>is</a:t>
            </a:r>
            <a:r>
              <a:rPr kumimoji="1" lang="zh-CN" altLang="en-US" sz="2200" dirty="0"/>
              <a:t> </a:t>
            </a:r>
            <a:r>
              <a:rPr kumimoji="1" lang="en-US" altLang="zh-CN" sz="2200" dirty="0"/>
              <a:t>to</a:t>
            </a:r>
            <a:r>
              <a:rPr kumimoji="1" lang="zh-CN" altLang="en-US" sz="2200" dirty="0"/>
              <a:t> </a:t>
            </a:r>
            <a:r>
              <a:rPr kumimoji="1" lang="en-US" altLang="zh-CN" sz="2200" dirty="0"/>
              <a:t>search</a:t>
            </a:r>
            <a:r>
              <a:rPr kumimoji="1" lang="zh-CN" altLang="en-US" sz="2200" dirty="0"/>
              <a:t> </a:t>
            </a:r>
            <a:r>
              <a:rPr kumimoji="1" lang="en-US" altLang="zh-CN" sz="2200" dirty="0"/>
              <a:t>for a</a:t>
            </a:r>
            <a:r>
              <a:rPr kumimoji="1" lang="zh-CN" altLang="en-US" sz="2200" dirty="0"/>
              <a:t> </a:t>
            </a:r>
            <a:r>
              <a:rPr kumimoji="1" lang="en-US" altLang="zh-CN" sz="2200" dirty="0"/>
              <a:t>Pareto</a:t>
            </a:r>
            <a:r>
              <a:rPr kumimoji="1" lang="zh-CN" altLang="en-US" sz="2200" dirty="0"/>
              <a:t> </a:t>
            </a:r>
            <a:r>
              <a:rPr kumimoji="1" lang="en-US" altLang="zh-CN" sz="2200" dirty="0"/>
              <a:t>front</a:t>
            </a:r>
            <a:r>
              <a:rPr kumimoji="1" lang="zh-CN" altLang="en-US" sz="2200" dirty="0"/>
              <a:t> </a:t>
            </a:r>
            <a:r>
              <a:rPr kumimoji="1" lang="en-US" altLang="zh-CN" sz="2200" dirty="0"/>
              <a:t>in</a:t>
            </a:r>
            <a:r>
              <a:rPr kumimoji="1" lang="zh-CN" altLang="en-US" sz="2200" dirty="0"/>
              <a:t> </a:t>
            </a:r>
            <a:r>
              <a:rPr kumimoji="1" lang="en-US" altLang="zh-CN" sz="2200" dirty="0"/>
              <a:t>the</a:t>
            </a:r>
            <a:r>
              <a:rPr kumimoji="1" lang="zh-CN" altLang="en-US" sz="2200" dirty="0"/>
              <a:t> </a:t>
            </a:r>
            <a:r>
              <a:rPr kumimoji="1" lang="en-US" altLang="zh-CN" sz="2200" dirty="0"/>
              <a:t>multi-objective</a:t>
            </a:r>
            <a:r>
              <a:rPr kumimoji="1" lang="zh-CN" altLang="en-US" sz="2200" dirty="0"/>
              <a:t> </a:t>
            </a:r>
            <a:r>
              <a:rPr kumimoji="1" lang="en-US" altLang="zh-CN" sz="2200" dirty="0"/>
              <a:t>trade-off</a:t>
            </a:r>
            <a:r>
              <a:rPr kumimoji="1" lang="zh-CN" altLang="en-US" sz="2200" dirty="0"/>
              <a:t> </a:t>
            </a:r>
            <a:r>
              <a:rPr kumimoji="1" lang="en-US" altLang="zh-CN" sz="2200" dirty="0"/>
              <a:t>space.</a:t>
            </a:r>
          </a:p>
          <a:p>
            <a:r>
              <a:rPr kumimoji="1" lang="en-US" altLang="zh-CN" sz="2200" dirty="0"/>
              <a:t>There</a:t>
            </a:r>
            <a:r>
              <a:rPr kumimoji="1" lang="zh-CN" altLang="en-US" sz="2200" dirty="0"/>
              <a:t> </a:t>
            </a:r>
            <a:r>
              <a:rPr kumimoji="1" lang="en-US" altLang="zh-CN" sz="2200" dirty="0"/>
              <a:t>are</a:t>
            </a:r>
            <a:r>
              <a:rPr kumimoji="1" lang="zh-CN" altLang="en-US" sz="2200" dirty="0"/>
              <a:t> </a:t>
            </a:r>
            <a:r>
              <a:rPr kumimoji="1" lang="en-US" altLang="zh-CN" sz="2200" dirty="0"/>
              <a:t>two</a:t>
            </a:r>
            <a:r>
              <a:rPr kumimoji="1" lang="zh-CN" altLang="en-US" sz="2200" dirty="0"/>
              <a:t> </a:t>
            </a:r>
            <a:r>
              <a:rPr kumimoji="1" lang="en-US" altLang="zh-CN" sz="2200" dirty="0"/>
              <a:t>strategies</a:t>
            </a:r>
            <a:r>
              <a:rPr kumimoji="1" lang="zh-CN" altLang="en-US" sz="2200" dirty="0"/>
              <a:t> </a:t>
            </a:r>
            <a:r>
              <a:rPr kumimoji="1" lang="en-US" altLang="zh-CN" sz="2200" dirty="0"/>
              <a:t>to</a:t>
            </a:r>
            <a:r>
              <a:rPr kumimoji="1" lang="zh-CN" altLang="en-US" sz="2200" dirty="0"/>
              <a:t> </a:t>
            </a:r>
            <a:r>
              <a:rPr kumimoji="1" lang="en-US" altLang="zh-CN" sz="2200" dirty="0"/>
              <a:t>optimize</a:t>
            </a:r>
            <a:r>
              <a:rPr kumimoji="1" lang="zh-CN" altLang="en-US" sz="2200" dirty="0"/>
              <a:t> </a:t>
            </a:r>
            <a:r>
              <a:rPr kumimoji="1" lang="en-US" altLang="zh-CN" sz="2200" dirty="0"/>
              <a:t>the</a:t>
            </a:r>
            <a:r>
              <a:rPr kumimoji="1" lang="zh-CN" altLang="en-US" sz="2200" dirty="0"/>
              <a:t> </a:t>
            </a:r>
            <a:r>
              <a:rPr kumimoji="1" lang="en-US" altLang="zh-CN" sz="2200" dirty="0"/>
              <a:t>VFL</a:t>
            </a:r>
            <a:r>
              <a:rPr kumimoji="1" lang="zh-CN" altLang="en-US" sz="2200" dirty="0"/>
              <a:t> </a:t>
            </a:r>
            <a:r>
              <a:rPr kumimoji="1" lang="en-US" altLang="zh-CN" sz="2200" dirty="0"/>
              <a:t>approach:</a:t>
            </a:r>
            <a:r>
              <a:rPr kumimoji="1" lang="zh-CN" altLang="en-US" sz="2200" dirty="0"/>
              <a:t> </a:t>
            </a:r>
            <a:endParaRPr kumimoji="1" lang="en-US" altLang="zh-CN" sz="2200" dirty="0"/>
          </a:p>
          <a:p>
            <a:pPr marL="457200" indent="-457200">
              <a:buFont typeface="+mj-lt"/>
              <a:buAutoNum type="arabicPeriod"/>
            </a:pPr>
            <a:r>
              <a:rPr kumimoji="1" lang="en-US" altLang="zh-CN" sz="2200" dirty="0"/>
              <a:t>Identify</a:t>
            </a:r>
            <a:r>
              <a:rPr kumimoji="1" lang="zh-CN" altLang="en-US" sz="2200" dirty="0"/>
              <a:t> </a:t>
            </a:r>
            <a:r>
              <a:rPr kumimoji="1" lang="en-US" altLang="zh-CN" sz="2200" dirty="0"/>
              <a:t>and</a:t>
            </a:r>
            <a:r>
              <a:rPr kumimoji="1" lang="zh-CN" altLang="en-US" sz="2200" dirty="0"/>
              <a:t> </a:t>
            </a:r>
            <a:r>
              <a:rPr kumimoji="1" lang="en-US" altLang="zh-CN" sz="2200" dirty="0"/>
              <a:t>reduce</a:t>
            </a:r>
            <a:r>
              <a:rPr kumimoji="1" lang="zh-CN" altLang="en-US" sz="2200" dirty="0"/>
              <a:t> </a:t>
            </a:r>
            <a:r>
              <a:rPr kumimoji="1" lang="en-US" altLang="zh-CN" sz="2200" b="1" dirty="0"/>
              <a:t>unnecessity</a:t>
            </a:r>
            <a:r>
              <a:rPr kumimoji="1" lang="en-US" altLang="zh-CN" sz="2200" dirty="0"/>
              <a:t>,</a:t>
            </a:r>
            <a:r>
              <a:rPr kumimoji="1" lang="zh-CN" altLang="en-US" sz="2200" dirty="0"/>
              <a:t> </a:t>
            </a:r>
            <a:r>
              <a:rPr kumimoji="1" lang="en-US" altLang="zh-CN" sz="2200" dirty="0"/>
              <a:t>e.g.,</a:t>
            </a:r>
            <a:r>
              <a:rPr kumimoji="1" lang="zh-CN" altLang="en-US" sz="2200" dirty="0"/>
              <a:t> </a:t>
            </a:r>
            <a:r>
              <a:rPr kumimoji="1" lang="en-US" altLang="zh-CN" sz="2200" dirty="0"/>
              <a:t>reduce</a:t>
            </a:r>
            <a:r>
              <a:rPr kumimoji="1" lang="zh-CN" altLang="en-US" sz="2200" dirty="0"/>
              <a:t> </a:t>
            </a:r>
            <a:r>
              <a:rPr kumimoji="1" lang="en-US" altLang="zh-CN" sz="2200" dirty="0"/>
              <a:t>unnecessary</a:t>
            </a:r>
            <a:r>
              <a:rPr kumimoji="1" lang="zh-CN" altLang="en-US" sz="2200" dirty="0"/>
              <a:t> </a:t>
            </a:r>
            <a:r>
              <a:rPr kumimoji="1" lang="en-US" altLang="zh-CN" sz="2200" dirty="0"/>
              <a:t>(redundant)</a:t>
            </a:r>
            <a:r>
              <a:rPr kumimoji="1" lang="zh-CN" altLang="en-US" sz="2200" dirty="0"/>
              <a:t> </a:t>
            </a:r>
            <a:r>
              <a:rPr kumimoji="1" lang="en-US" altLang="zh-CN" sz="2200" dirty="0"/>
              <a:t>communications and</a:t>
            </a:r>
            <a:r>
              <a:rPr kumimoji="1" lang="zh-CN" altLang="en-US" sz="2200" dirty="0"/>
              <a:t> </a:t>
            </a:r>
            <a:r>
              <a:rPr kumimoji="1" lang="en-US" altLang="zh-CN" sz="2200" dirty="0"/>
              <a:t>cryptographic</a:t>
            </a:r>
            <a:r>
              <a:rPr kumimoji="1" lang="zh-CN" altLang="en-US" sz="2200" dirty="0"/>
              <a:t> </a:t>
            </a:r>
            <a:r>
              <a:rPr kumimoji="1" lang="en-US" altLang="zh-CN" sz="2200" dirty="0"/>
              <a:t>operations[Fu</a:t>
            </a:r>
            <a:r>
              <a:rPr kumimoji="1" lang="zh-CN" altLang="en-US" sz="2200" dirty="0"/>
              <a:t> </a:t>
            </a:r>
            <a:r>
              <a:rPr kumimoji="1" lang="en-US" altLang="zh-CN" sz="2200" dirty="0"/>
              <a:t>et</a:t>
            </a:r>
            <a:r>
              <a:rPr kumimoji="1" lang="zh-CN" altLang="en-US" sz="2200" dirty="0"/>
              <a:t> </a:t>
            </a:r>
            <a:r>
              <a:rPr kumimoji="1" lang="en-US" altLang="zh-CN" sz="2200" dirty="0"/>
              <a:t>al.</a:t>
            </a:r>
            <a:r>
              <a:rPr kumimoji="1" lang="zh-CN" altLang="en-US" sz="2200" dirty="0"/>
              <a:t> </a:t>
            </a:r>
            <a:r>
              <a:rPr kumimoji="1" lang="en-US" altLang="zh-CN" sz="2200" dirty="0"/>
              <a:t>2021].</a:t>
            </a:r>
          </a:p>
          <a:p>
            <a:pPr marL="457200" indent="-457200">
              <a:buFont typeface="+mj-lt"/>
              <a:buAutoNum type="arabicPeriod"/>
            </a:pPr>
            <a:r>
              <a:rPr kumimoji="1" lang="en-US" altLang="zh-CN" sz="2200" dirty="0"/>
              <a:t>Find</a:t>
            </a:r>
            <a:r>
              <a:rPr kumimoji="1" lang="zh-CN" altLang="en-US" sz="2200" dirty="0"/>
              <a:t> </a:t>
            </a:r>
            <a:r>
              <a:rPr kumimoji="1" lang="en-US" altLang="zh-CN" sz="2200" dirty="0"/>
              <a:t>the</a:t>
            </a:r>
            <a:r>
              <a:rPr kumimoji="1" lang="zh-CN" altLang="en-US" sz="2200" dirty="0"/>
              <a:t> </a:t>
            </a:r>
            <a:r>
              <a:rPr kumimoji="1" lang="en-US" altLang="zh-CN" sz="2200" b="1" dirty="0"/>
              <a:t>knee</a:t>
            </a:r>
            <a:r>
              <a:rPr kumimoji="1" lang="zh-CN" altLang="en-US" sz="2200" b="1" dirty="0"/>
              <a:t> </a:t>
            </a:r>
            <a:r>
              <a:rPr kumimoji="1" lang="en-US" altLang="zh-CN" sz="2200" b="1" dirty="0"/>
              <a:t>point</a:t>
            </a:r>
            <a:r>
              <a:rPr kumimoji="1" lang="en-US" altLang="zh-CN" sz="2200" dirty="0"/>
              <a:t>.</a:t>
            </a:r>
            <a:r>
              <a:rPr kumimoji="1" lang="zh-CN" altLang="en-US" sz="2200" dirty="0"/>
              <a:t> </a:t>
            </a:r>
            <a:r>
              <a:rPr kumimoji="1" lang="en-US" altLang="zh-CN" sz="2200" dirty="0"/>
              <a:t>Trade</a:t>
            </a:r>
            <a:r>
              <a:rPr kumimoji="1" lang="zh-CN" altLang="en-US" sz="2200" dirty="0"/>
              <a:t> </a:t>
            </a:r>
            <a:r>
              <a:rPr kumimoji="1" lang="en-US" altLang="zh-CN" sz="2200" dirty="0"/>
              <a:t>one</a:t>
            </a:r>
            <a:r>
              <a:rPr kumimoji="1" lang="zh-CN" altLang="en-US" sz="2200" dirty="0"/>
              <a:t> </a:t>
            </a:r>
            <a:r>
              <a:rPr kumimoji="1" lang="en-US" altLang="zh-CN" sz="2200" dirty="0"/>
              <a:t>objective</a:t>
            </a:r>
            <a:r>
              <a:rPr kumimoji="1" lang="zh-CN" altLang="en-US" sz="2200" dirty="0"/>
              <a:t> </a:t>
            </a:r>
            <a:r>
              <a:rPr kumimoji="1" lang="en-US" altLang="zh-CN" sz="2200" dirty="0"/>
              <a:t>with</a:t>
            </a:r>
            <a:r>
              <a:rPr kumimoji="1" lang="zh-CN" altLang="en-US" sz="2200" dirty="0"/>
              <a:t> </a:t>
            </a:r>
            <a:r>
              <a:rPr kumimoji="1" lang="en-US" altLang="zh-CN" sz="2200" dirty="0"/>
              <a:t>a little</a:t>
            </a:r>
            <a:r>
              <a:rPr kumimoji="1" lang="zh-CN" altLang="en-US" sz="2200" dirty="0"/>
              <a:t> </a:t>
            </a:r>
            <a:r>
              <a:rPr kumimoji="1" lang="en-US" altLang="zh-CN" sz="2200" dirty="0"/>
              <a:t>decline</a:t>
            </a:r>
            <a:r>
              <a:rPr kumimoji="1" lang="zh-CN" altLang="en-US" sz="2200" dirty="0"/>
              <a:t> </a:t>
            </a:r>
            <a:r>
              <a:rPr kumimoji="1" lang="en-US" altLang="zh-CN" sz="2200" dirty="0"/>
              <a:t>for</a:t>
            </a:r>
            <a:r>
              <a:rPr kumimoji="1" lang="zh-CN" altLang="en-US" sz="2200" dirty="0"/>
              <a:t> </a:t>
            </a:r>
            <a:r>
              <a:rPr kumimoji="1" lang="en-US" altLang="zh-CN" sz="2200" dirty="0"/>
              <a:t>another</a:t>
            </a:r>
            <a:r>
              <a:rPr kumimoji="1" lang="zh-CN" altLang="en-US" sz="2200" dirty="0"/>
              <a:t> </a:t>
            </a:r>
            <a:r>
              <a:rPr kumimoji="1" lang="en-US" altLang="zh-CN" sz="2200" dirty="0"/>
              <a:t>with</a:t>
            </a:r>
            <a:r>
              <a:rPr kumimoji="1" lang="zh-CN" altLang="en-US" sz="2200" dirty="0"/>
              <a:t> </a:t>
            </a:r>
            <a:r>
              <a:rPr kumimoji="1" lang="en-US" altLang="zh-CN" sz="2200" dirty="0"/>
              <a:t>significant</a:t>
            </a:r>
            <a:r>
              <a:rPr kumimoji="1" lang="zh-CN" altLang="en-US" sz="2200" dirty="0"/>
              <a:t> </a:t>
            </a:r>
            <a:r>
              <a:rPr kumimoji="1" lang="en-US" altLang="zh-CN" sz="2200" dirty="0"/>
              <a:t>benefit</a:t>
            </a:r>
            <a:r>
              <a:rPr kumimoji="1" lang="zh-CN" altLang="en-US" sz="2200" dirty="0"/>
              <a:t> </a:t>
            </a:r>
            <a:r>
              <a:rPr kumimoji="1" lang="en-US" altLang="zh-CN" sz="2200" dirty="0"/>
              <a:t>[Cheon</a:t>
            </a:r>
            <a:r>
              <a:rPr kumimoji="1" lang="zh-CN" altLang="en-US" sz="2200" dirty="0"/>
              <a:t> </a:t>
            </a:r>
            <a:r>
              <a:rPr kumimoji="1" lang="en-US" altLang="zh-CN" sz="2200" dirty="0"/>
              <a:t>et</a:t>
            </a:r>
            <a:r>
              <a:rPr kumimoji="1" lang="zh-CN" altLang="en-US" sz="2200" dirty="0"/>
              <a:t> </a:t>
            </a:r>
            <a:r>
              <a:rPr kumimoji="1" lang="en-US" altLang="zh-CN" sz="2200" dirty="0"/>
              <a:t>al.</a:t>
            </a:r>
            <a:r>
              <a:rPr kumimoji="1" lang="zh-CN" altLang="en-US" sz="2200" dirty="0"/>
              <a:t> </a:t>
            </a:r>
            <a:r>
              <a:rPr kumimoji="1" lang="en-US" altLang="zh-CN" sz="2200" dirty="0"/>
              <a:t>2017].</a:t>
            </a:r>
          </a:p>
          <a:p>
            <a:pPr marL="0" indent="0">
              <a:buNone/>
            </a:pPr>
            <a:r>
              <a:rPr kumimoji="1" lang="en-US" altLang="zh-CN" sz="2200" b="1" dirty="0"/>
              <a:t>We</a:t>
            </a:r>
            <a:r>
              <a:rPr kumimoji="1" lang="zh-CN" altLang="en-US" sz="2200" b="1" dirty="0"/>
              <a:t> </a:t>
            </a:r>
            <a:r>
              <a:rPr kumimoji="1" lang="en-US" altLang="zh-CN" sz="2200" b="1" dirty="0"/>
              <a:t>focus</a:t>
            </a:r>
            <a:r>
              <a:rPr kumimoji="1" lang="zh-CN" altLang="en-US" sz="2200" b="1" dirty="0"/>
              <a:t> </a:t>
            </a:r>
            <a:r>
              <a:rPr kumimoji="1" lang="en-US" altLang="zh-CN" sz="2200" b="1" dirty="0"/>
              <a:t>on</a:t>
            </a:r>
            <a:r>
              <a:rPr kumimoji="1" lang="zh-CN" altLang="en-US" sz="2200" b="1" dirty="0"/>
              <a:t> </a:t>
            </a:r>
            <a:r>
              <a:rPr kumimoji="1" lang="en-US" altLang="zh-CN" sz="2200" b="1" dirty="0"/>
              <a:t>the</a:t>
            </a:r>
            <a:r>
              <a:rPr kumimoji="1" lang="zh-CN" altLang="en-US" sz="2200" b="1" dirty="0"/>
              <a:t> </a:t>
            </a:r>
            <a:r>
              <a:rPr kumimoji="1" lang="en-US" altLang="zh-CN" sz="2200" b="1" dirty="0"/>
              <a:t>first</a:t>
            </a:r>
            <a:r>
              <a:rPr kumimoji="1" lang="zh-CN" altLang="en-US" sz="2200" b="1" dirty="0"/>
              <a:t> </a:t>
            </a:r>
            <a:r>
              <a:rPr kumimoji="1" lang="en-US" altLang="zh-CN" sz="2200" b="1" dirty="0"/>
              <a:t>strategy</a:t>
            </a:r>
            <a:r>
              <a:rPr kumimoji="1" lang="zh-CN" altLang="en-US" sz="2200" b="1" dirty="0"/>
              <a:t> </a:t>
            </a:r>
            <a:r>
              <a:rPr kumimoji="1" lang="en-US" altLang="zh-CN" sz="2200" b="1" dirty="0"/>
              <a:t>by</a:t>
            </a:r>
            <a:r>
              <a:rPr kumimoji="1" lang="zh-CN" altLang="en-US" sz="2200" b="1" dirty="0"/>
              <a:t> </a:t>
            </a:r>
            <a:r>
              <a:rPr kumimoji="1" lang="en-US" altLang="zh-CN" sz="2200" b="1" dirty="0"/>
              <a:t>proposing</a:t>
            </a:r>
            <a:r>
              <a:rPr kumimoji="1" lang="zh-CN" altLang="en-US" sz="2200" b="1" dirty="0"/>
              <a:t> </a:t>
            </a:r>
            <a:r>
              <a:rPr kumimoji="1" lang="en-US" altLang="zh-CN" sz="2200" b="1" dirty="0"/>
              <a:t>MNIE.</a:t>
            </a:r>
            <a:endParaRPr kumimoji="1" lang="zh-CN" altLang="en-US" sz="2200" b="1" dirty="0"/>
          </a:p>
        </p:txBody>
      </p:sp>
      <p:sp>
        <p:nvSpPr>
          <p:cNvPr id="4" name="灯片编号占位符 3">
            <a:extLst>
              <a:ext uri="{FF2B5EF4-FFF2-40B4-BE49-F238E27FC236}">
                <a16:creationId xmlns:a16="http://schemas.microsoft.com/office/drawing/2014/main" id="{0061D236-DFA9-9C41-8CED-7F654881E6AA}"/>
              </a:ext>
            </a:extLst>
          </p:cNvPr>
          <p:cNvSpPr>
            <a:spLocks noGrp="1"/>
          </p:cNvSpPr>
          <p:nvPr>
            <p:ph type="sldNum" sz="quarter" idx="12"/>
          </p:nvPr>
        </p:nvSpPr>
        <p:spPr/>
        <p:txBody>
          <a:bodyPr/>
          <a:lstStyle/>
          <a:p>
            <a:fld id="{E8A41ABE-4B4A-A44C-B1E4-B43F2FA3ED3C}" type="slidenum">
              <a:rPr lang="en-US" smtClean="0"/>
              <a:t>68</a:t>
            </a:fld>
            <a:endParaRPr lang="en-US"/>
          </a:p>
        </p:txBody>
      </p:sp>
      <p:pic>
        <p:nvPicPr>
          <p:cNvPr id="5" name="图片 4">
            <a:extLst>
              <a:ext uri="{FF2B5EF4-FFF2-40B4-BE49-F238E27FC236}">
                <a16:creationId xmlns:a16="http://schemas.microsoft.com/office/drawing/2014/main" id="{3F47A121-3A87-4147-9E86-81AAA52F4BB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536828" y="2518611"/>
            <a:ext cx="4363072" cy="2805990"/>
          </a:xfrm>
          <a:prstGeom prst="rect">
            <a:avLst/>
          </a:prstGeom>
        </p:spPr>
      </p:pic>
      <p:sp>
        <p:nvSpPr>
          <p:cNvPr id="9" name="文本框 8">
            <a:extLst>
              <a:ext uri="{FF2B5EF4-FFF2-40B4-BE49-F238E27FC236}">
                <a16:creationId xmlns:a16="http://schemas.microsoft.com/office/drawing/2014/main" id="{945B75E7-F4AA-93B5-5320-79A2DD438576}"/>
              </a:ext>
            </a:extLst>
          </p:cNvPr>
          <p:cNvSpPr txBox="1"/>
          <p:nvPr/>
        </p:nvSpPr>
        <p:spPr>
          <a:xfrm>
            <a:off x="292100" y="6027003"/>
            <a:ext cx="11061700" cy="830997"/>
          </a:xfrm>
          <a:prstGeom prst="rect">
            <a:avLst/>
          </a:prstGeom>
          <a:noFill/>
        </p:spPr>
        <p:txBody>
          <a:bodyPr wrap="square">
            <a:spAutoFit/>
          </a:bodyPr>
          <a:lstStyle/>
          <a:p>
            <a:pPr marL="171450" indent="-171450">
              <a:buFont typeface="Arial" panose="020B0604020202020204" pitchFamily="34" charset="0"/>
              <a:buChar char="•"/>
            </a:pPr>
            <a:r>
              <a:rPr lang="en-US" altLang="zh-CN" sz="1200" dirty="0" err="1">
                <a:solidFill>
                  <a:schemeClr val="tx1">
                    <a:lumMod val="65000"/>
                    <a:lumOff val="35000"/>
                  </a:schemeClr>
                </a:solidFill>
              </a:rPr>
              <a:t>Fangcheng</a:t>
            </a:r>
            <a:r>
              <a:rPr lang="en-US" altLang="zh-CN" sz="1200" dirty="0">
                <a:solidFill>
                  <a:schemeClr val="tx1">
                    <a:lumMod val="65000"/>
                    <a:lumOff val="35000"/>
                  </a:schemeClr>
                </a:solidFill>
              </a:rPr>
              <a:t> Fu, </a:t>
            </a:r>
            <a:r>
              <a:rPr lang="en-US" altLang="zh-CN" sz="1200" dirty="0" err="1">
                <a:solidFill>
                  <a:schemeClr val="tx1">
                    <a:lumMod val="65000"/>
                    <a:lumOff val="35000"/>
                  </a:schemeClr>
                </a:solidFill>
              </a:rPr>
              <a:t>Yingxia</a:t>
            </a:r>
            <a:r>
              <a:rPr lang="en-US" altLang="zh-CN" sz="1200" dirty="0">
                <a:solidFill>
                  <a:schemeClr val="tx1">
                    <a:lumMod val="65000"/>
                    <a:lumOff val="35000"/>
                  </a:schemeClr>
                </a:solidFill>
              </a:rPr>
              <a:t> Shao, Lele Yu, Jiawei Jiang, </a:t>
            </a:r>
            <a:r>
              <a:rPr lang="en-US" altLang="zh-CN" sz="1200" dirty="0" err="1">
                <a:solidFill>
                  <a:schemeClr val="tx1">
                    <a:lumMod val="65000"/>
                    <a:lumOff val="35000"/>
                  </a:schemeClr>
                </a:solidFill>
              </a:rPr>
              <a:t>Huanran</a:t>
            </a:r>
            <a:r>
              <a:rPr lang="en-US" altLang="zh-CN" sz="1200" dirty="0">
                <a:solidFill>
                  <a:schemeClr val="tx1">
                    <a:lumMod val="65000"/>
                    <a:lumOff val="35000"/>
                  </a:schemeClr>
                </a:solidFill>
              </a:rPr>
              <a:t> Xue, </a:t>
            </a:r>
            <a:r>
              <a:rPr lang="en-US" altLang="zh-CN" sz="1200" dirty="0" err="1">
                <a:solidFill>
                  <a:schemeClr val="tx1">
                    <a:lumMod val="65000"/>
                    <a:lumOff val="35000"/>
                  </a:schemeClr>
                </a:solidFill>
              </a:rPr>
              <a:t>Yangyu</a:t>
            </a:r>
            <a:r>
              <a:rPr lang="en-US" altLang="zh-CN" sz="1200" dirty="0">
                <a:solidFill>
                  <a:schemeClr val="tx1">
                    <a:lumMod val="65000"/>
                    <a:lumOff val="35000"/>
                  </a:schemeClr>
                </a:solidFill>
              </a:rPr>
              <a:t> Tao, and Bin Cui. Vf2boost: Very fast vertical federated gradient boosting for cross-enterprise learning. In Proceedings of the 2021 International Conference on Management of Data, pages 563–576, 2021. </a:t>
            </a:r>
          </a:p>
          <a:p>
            <a:pPr marL="171450" indent="-171450">
              <a:buFont typeface="Arial" panose="020B0604020202020204" pitchFamily="34" charset="0"/>
              <a:buChar char="•"/>
            </a:pPr>
            <a:r>
              <a:rPr lang="en-US" altLang="zh-CN" sz="1200" dirty="0">
                <a:solidFill>
                  <a:schemeClr val="tx1">
                    <a:lumMod val="65000"/>
                    <a:lumOff val="35000"/>
                  </a:schemeClr>
                </a:solidFill>
              </a:rPr>
              <a:t>Jung </a:t>
            </a:r>
            <a:r>
              <a:rPr lang="en-US" altLang="zh-CN" sz="1200" dirty="0" err="1">
                <a:solidFill>
                  <a:schemeClr val="tx1">
                    <a:lumMod val="65000"/>
                    <a:lumOff val="35000"/>
                  </a:schemeClr>
                </a:solidFill>
              </a:rPr>
              <a:t>Hee</a:t>
            </a:r>
            <a:r>
              <a:rPr lang="en-US" altLang="zh-CN" sz="1200" dirty="0">
                <a:solidFill>
                  <a:schemeClr val="tx1">
                    <a:lumMod val="65000"/>
                    <a:lumOff val="35000"/>
                  </a:schemeClr>
                </a:solidFill>
              </a:rPr>
              <a:t> Cheon, Andrey Kim, Miran Kim, and Yongsoo Song. Homomorphic encryption for arithmetic of approximate numbers. In International conference on the theory and application of cryptology and information security, pages 409–437. Springer, 2017. </a:t>
            </a:r>
          </a:p>
        </p:txBody>
      </p:sp>
    </p:spTree>
    <p:extLst>
      <p:ext uri="{BB962C8B-B14F-4D97-AF65-F5344CB8AC3E}">
        <p14:creationId xmlns:p14="http://schemas.microsoft.com/office/powerpoint/2010/main" val="35447900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B52FBD-B3C0-2570-0B7E-56AF451F499C}"/>
              </a:ext>
            </a:extLst>
          </p:cNvPr>
          <p:cNvSpPr>
            <a:spLocks noGrp="1"/>
          </p:cNvSpPr>
          <p:nvPr>
            <p:ph type="title"/>
          </p:nvPr>
        </p:nvSpPr>
        <p:spPr/>
        <p:txBody>
          <a:bodyPr/>
          <a:lstStyle/>
          <a:p>
            <a:r>
              <a:rPr kumimoji="1" lang="en-US" altLang="zh-CN" dirty="0"/>
              <a:t>Background</a:t>
            </a:r>
            <a:r>
              <a:rPr kumimoji="1" lang="zh-CN" altLang="en-US" dirty="0"/>
              <a:t> </a:t>
            </a:r>
            <a:r>
              <a:rPr kumimoji="1" lang="en-US" altLang="zh-CN" dirty="0"/>
              <a:t>of</a:t>
            </a:r>
            <a:r>
              <a:rPr kumimoji="1" lang="zh-CN" altLang="en-US" dirty="0"/>
              <a:t> </a:t>
            </a:r>
            <a:r>
              <a:rPr kumimoji="1" lang="en-US" altLang="zh-CN" dirty="0"/>
              <a:t>CKD</a:t>
            </a:r>
            <a:endParaRPr kumimoji="1" lang="zh-CN" altLang="en-US" dirty="0"/>
          </a:p>
        </p:txBody>
      </p:sp>
      <p:sp>
        <p:nvSpPr>
          <p:cNvPr id="3" name="内容占位符 2">
            <a:extLst>
              <a:ext uri="{FF2B5EF4-FFF2-40B4-BE49-F238E27FC236}">
                <a16:creationId xmlns:a16="http://schemas.microsoft.com/office/drawing/2014/main" id="{0386583C-C943-79B0-D050-54BED436548A}"/>
              </a:ext>
            </a:extLst>
          </p:cNvPr>
          <p:cNvSpPr>
            <a:spLocks noGrp="1"/>
          </p:cNvSpPr>
          <p:nvPr>
            <p:ph idx="1"/>
          </p:nvPr>
        </p:nvSpPr>
        <p:spPr>
          <a:xfrm>
            <a:off x="837637" y="1690688"/>
            <a:ext cx="5867576" cy="3856672"/>
          </a:xfrm>
        </p:spPr>
        <p:txBody>
          <a:bodyPr>
            <a:noAutofit/>
          </a:bodyPr>
          <a:lstStyle/>
          <a:p>
            <a:r>
              <a:rPr kumimoji="1" lang="en-US" altLang="zh-CN" sz="2000" dirty="0"/>
              <a:t>Existing</a:t>
            </a:r>
            <a:r>
              <a:rPr kumimoji="1" lang="zh-CN" altLang="en-US" sz="2000" dirty="0"/>
              <a:t> </a:t>
            </a:r>
            <a:r>
              <a:rPr kumimoji="1" lang="en-US" altLang="zh-CN" sz="2000" dirty="0"/>
              <a:t>studies</a:t>
            </a:r>
            <a:r>
              <a:rPr kumimoji="1" lang="zh-CN" altLang="en-US" sz="2000" dirty="0"/>
              <a:t> </a:t>
            </a:r>
            <a:r>
              <a:rPr kumimoji="1" lang="en-US" altLang="zh-CN" sz="2000" dirty="0"/>
              <a:t>[Li</a:t>
            </a:r>
            <a:r>
              <a:rPr kumimoji="1" lang="zh-CN" altLang="en-US" sz="2000" dirty="0"/>
              <a:t> </a:t>
            </a:r>
            <a:r>
              <a:rPr kumimoji="1" lang="en-US" altLang="zh-CN" sz="2000" dirty="0"/>
              <a:t>et</a:t>
            </a:r>
            <a:r>
              <a:rPr kumimoji="1" lang="zh-CN" altLang="en-US" sz="2000" dirty="0"/>
              <a:t> </a:t>
            </a:r>
            <a:r>
              <a:rPr kumimoji="1" lang="en-US" altLang="zh-CN" sz="2000" dirty="0"/>
              <a:t>al.,</a:t>
            </a:r>
            <a:r>
              <a:rPr kumimoji="1" lang="zh-CN" altLang="en-US" sz="2000" dirty="0"/>
              <a:t> </a:t>
            </a:r>
            <a:r>
              <a:rPr kumimoji="1" lang="en-US" altLang="zh-CN" sz="2000" dirty="0"/>
              <a:t>2019,</a:t>
            </a:r>
            <a:r>
              <a:rPr kumimoji="1" lang="zh-CN" altLang="en-US" sz="2000" dirty="0"/>
              <a:t> </a:t>
            </a:r>
            <a:r>
              <a:rPr kumimoji="1" lang="en-US" altLang="zh-CN" sz="2000" dirty="0"/>
              <a:t>Ren</a:t>
            </a:r>
            <a:r>
              <a:rPr kumimoji="1" lang="zh-CN" altLang="en-US" sz="2000" dirty="0"/>
              <a:t> </a:t>
            </a:r>
            <a:r>
              <a:rPr kumimoji="1" lang="en-US" altLang="zh-CN" sz="2000" dirty="0"/>
              <a:t>et</a:t>
            </a:r>
            <a:r>
              <a:rPr kumimoji="1" lang="zh-CN" altLang="en-US" sz="2000" dirty="0"/>
              <a:t> </a:t>
            </a:r>
            <a:r>
              <a:rPr kumimoji="1" lang="en-US" altLang="zh-CN" sz="2000" dirty="0"/>
              <a:t>al.,</a:t>
            </a:r>
            <a:r>
              <a:rPr kumimoji="1" lang="zh-CN" altLang="en-US" sz="2000" dirty="0"/>
              <a:t> </a:t>
            </a:r>
            <a:r>
              <a:rPr kumimoji="1" lang="en-US" altLang="zh-CN" sz="2000" dirty="0"/>
              <a:t>2020]</a:t>
            </a:r>
            <a:r>
              <a:rPr kumimoji="1" lang="zh-CN" altLang="en-US" sz="2000" dirty="0"/>
              <a:t> </a:t>
            </a:r>
            <a:r>
              <a:rPr kumimoji="1" lang="en-US" altLang="zh-CN" sz="2000" dirty="0"/>
              <a:t>tackle</a:t>
            </a:r>
            <a:r>
              <a:rPr kumimoji="1" lang="zh-CN" altLang="en-US" sz="2000" dirty="0"/>
              <a:t> </a:t>
            </a:r>
            <a:r>
              <a:rPr kumimoji="1" lang="en-US" altLang="zh-CN" sz="2000" dirty="0"/>
              <a:t>the</a:t>
            </a:r>
            <a:r>
              <a:rPr kumimoji="1" lang="zh-CN" altLang="en-US" sz="2000" dirty="0"/>
              <a:t> </a:t>
            </a:r>
            <a:r>
              <a:rPr kumimoji="1" lang="en-US" altLang="zh-CN" sz="2000" dirty="0"/>
              <a:t>robustness</a:t>
            </a:r>
            <a:r>
              <a:rPr kumimoji="1" lang="zh-CN" altLang="en-US" sz="2000" dirty="0"/>
              <a:t> </a:t>
            </a:r>
            <a:r>
              <a:rPr kumimoji="1" lang="en-US" altLang="zh-CN" sz="2000" dirty="0"/>
              <a:t>challenge</a:t>
            </a:r>
            <a:r>
              <a:rPr kumimoji="1" lang="zh-CN" altLang="en-US" sz="2000" dirty="0"/>
              <a:t> </a:t>
            </a:r>
            <a:r>
              <a:rPr kumimoji="1" lang="en-US" altLang="zh-CN" sz="2000" dirty="0"/>
              <a:t>via</a:t>
            </a:r>
            <a:r>
              <a:rPr kumimoji="1" lang="zh-CN" altLang="en-US" sz="2000" dirty="0"/>
              <a:t> </a:t>
            </a:r>
            <a:r>
              <a:rPr kumimoji="1" lang="en-US" altLang="zh-CN" sz="2000" dirty="0"/>
              <a:t>knowledge</a:t>
            </a:r>
            <a:r>
              <a:rPr kumimoji="1" lang="zh-CN" altLang="en-US" sz="2000" dirty="0"/>
              <a:t> </a:t>
            </a:r>
            <a:r>
              <a:rPr kumimoji="1" lang="en-US" altLang="zh-CN" sz="2000" dirty="0"/>
              <a:t>distillation.</a:t>
            </a:r>
            <a:r>
              <a:rPr kumimoji="1" lang="zh-CN" altLang="en-US" sz="2000" dirty="0"/>
              <a:t> </a:t>
            </a:r>
            <a:endParaRPr kumimoji="1" lang="en-US" altLang="zh-CN" sz="2000" dirty="0"/>
          </a:p>
          <a:p>
            <a:r>
              <a:rPr kumimoji="1" lang="en-US" altLang="zh-CN" sz="2000" dirty="0"/>
              <a:t>However, they train the passive</a:t>
            </a:r>
            <a:r>
              <a:rPr kumimoji="1" lang="zh-CN" altLang="en-US" sz="2000" dirty="0"/>
              <a:t> </a:t>
            </a:r>
            <a:r>
              <a:rPr kumimoji="1" lang="en-US" altLang="zh-CN" sz="2000" dirty="0"/>
              <a:t>party’s bottom model to </a:t>
            </a:r>
            <a:r>
              <a:rPr kumimoji="1" lang="en-US" altLang="zh-CN" sz="2000" b="1" dirty="0"/>
              <a:t>fit labels</a:t>
            </a:r>
            <a:r>
              <a:rPr kumimoji="1" lang="en-US" altLang="zh-CN" sz="2000" dirty="0"/>
              <a:t>, leading to label</a:t>
            </a:r>
            <a:r>
              <a:rPr kumimoji="1" lang="zh-CN" altLang="en-US" sz="2000" dirty="0"/>
              <a:t> </a:t>
            </a:r>
            <a:r>
              <a:rPr kumimoji="1" lang="en-US" altLang="zh-CN" sz="2000" dirty="0"/>
              <a:t>privacy leakage</a:t>
            </a:r>
            <a:r>
              <a:rPr kumimoji="1" lang="zh-CN" altLang="en-US" sz="2000" dirty="0"/>
              <a:t> </a:t>
            </a:r>
            <a:r>
              <a:rPr kumimoji="1" lang="en-US" altLang="zh-CN" sz="2000" dirty="0"/>
              <a:t>from</a:t>
            </a:r>
            <a:r>
              <a:rPr kumimoji="1" lang="zh-CN" altLang="en-US" sz="2000" dirty="0"/>
              <a:t> </a:t>
            </a:r>
            <a:r>
              <a:rPr kumimoji="1" lang="en-US" altLang="zh-CN" sz="2000" dirty="0"/>
              <a:t>the</a:t>
            </a:r>
            <a:r>
              <a:rPr kumimoji="1" lang="zh-CN" altLang="en-US" sz="2000" dirty="0"/>
              <a:t> </a:t>
            </a:r>
            <a:r>
              <a:rPr kumimoji="1" lang="en-US" altLang="zh-CN" sz="2000" dirty="0"/>
              <a:t>output</a:t>
            </a:r>
            <a:r>
              <a:rPr kumimoji="1" lang="zh-CN" altLang="en-US" sz="2000" dirty="0"/>
              <a:t> </a:t>
            </a:r>
            <a:r>
              <a:rPr kumimoji="1" lang="en-US" altLang="zh-CN" sz="2000" dirty="0"/>
              <a:t>of</a:t>
            </a:r>
            <a:r>
              <a:rPr kumimoji="1" lang="zh-CN" altLang="en-US" sz="2000" dirty="0"/>
              <a:t> </a:t>
            </a:r>
            <a:r>
              <a:rPr kumimoji="1" lang="en-US" altLang="zh-CN" sz="2000" dirty="0"/>
              <a:t>passive</a:t>
            </a:r>
            <a:r>
              <a:rPr kumimoji="1" lang="zh-CN" altLang="en-US" sz="2000" dirty="0"/>
              <a:t> </a:t>
            </a:r>
            <a:r>
              <a:rPr kumimoji="1" lang="en-US" altLang="zh-CN" sz="2000" dirty="0"/>
              <a:t>party’s</a:t>
            </a:r>
            <a:r>
              <a:rPr kumimoji="1" lang="zh-CN" altLang="en-US" sz="2000" dirty="0"/>
              <a:t> </a:t>
            </a:r>
            <a:r>
              <a:rPr kumimoji="1" lang="en-US" altLang="zh-CN" sz="2000" dirty="0"/>
              <a:t>bottom</a:t>
            </a:r>
            <a:r>
              <a:rPr kumimoji="1" lang="zh-CN" altLang="en-US" sz="2000" dirty="0"/>
              <a:t> </a:t>
            </a:r>
            <a:r>
              <a:rPr kumimoji="1" lang="en-US" altLang="zh-CN" sz="2000" dirty="0"/>
              <a:t>model. </a:t>
            </a:r>
          </a:p>
          <a:p>
            <a:pPr marL="0" indent="0">
              <a:buNone/>
            </a:pPr>
            <a:endParaRPr kumimoji="1" lang="en-US" altLang="zh-CN" sz="2000" dirty="0"/>
          </a:p>
          <a:p>
            <a:r>
              <a:rPr kumimoji="1" lang="en-US" altLang="zh-CN" sz="2000" dirty="0"/>
              <a:t>Our idea is to train the passive</a:t>
            </a:r>
            <a:r>
              <a:rPr kumimoji="1" lang="zh-CN" altLang="en-US" sz="2000" dirty="0"/>
              <a:t> </a:t>
            </a:r>
            <a:r>
              <a:rPr kumimoji="1" lang="en-US" altLang="zh-CN" sz="2000" dirty="0"/>
              <a:t>party’s bottom</a:t>
            </a:r>
            <a:r>
              <a:rPr kumimoji="1" lang="zh-CN" altLang="en-US" sz="2000" dirty="0"/>
              <a:t> </a:t>
            </a:r>
            <a:r>
              <a:rPr kumimoji="1" lang="en-US" altLang="zh-CN" sz="2000" dirty="0"/>
              <a:t>model to </a:t>
            </a:r>
            <a:r>
              <a:rPr kumimoji="1" lang="en-US" altLang="zh-CN" sz="2000" b="1" dirty="0"/>
              <a:t>fit residuals </a:t>
            </a:r>
            <a:r>
              <a:rPr kumimoji="1" lang="en-US" altLang="zh-CN" sz="2000" dirty="0"/>
              <a:t>of active</a:t>
            </a:r>
            <a:r>
              <a:rPr kumimoji="1" lang="zh-CN" altLang="en-US" sz="2000" dirty="0"/>
              <a:t> </a:t>
            </a:r>
            <a:r>
              <a:rPr kumimoji="1" lang="en-US" altLang="zh-CN" sz="2000" dirty="0"/>
              <a:t>party’s</a:t>
            </a:r>
            <a:r>
              <a:rPr kumimoji="1" lang="zh-CN" altLang="en-US" sz="2000" dirty="0"/>
              <a:t> </a:t>
            </a:r>
            <a:r>
              <a:rPr kumimoji="1" lang="en-US" altLang="zh-CN" sz="2000" dirty="0"/>
              <a:t>local model.</a:t>
            </a:r>
          </a:p>
          <a:p>
            <a:r>
              <a:rPr kumimoji="1" lang="en-US" altLang="zh-CN" sz="2000" dirty="0"/>
              <a:t>By</a:t>
            </a:r>
            <a:r>
              <a:rPr kumimoji="1" lang="zh-CN" altLang="en-US" sz="2000" dirty="0"/>
              <a:t> </a:t>
            </a:r>
            <a:r>
              <a:rPr kumimoji="1" lang="en-US" altLang="zh-CN" sz="2000" dirty="0"/>
              <a:t>doing</a:t>
            </a:r>
            <a:r>
              <a:rPr kumimoji="1" lang="zh-CN" altLang="en-US" sz="2000" dirty="0"/>
              <a:t> </a:t>
            </a:r>
            <a:r>
              <a:rPr kumimoji="1" lang="en-US" altLang="zh-CN" sz="2000" dirty="0"/>
              <a:t>so,</a:t>
            </a:r>
            <a:r>
              <a:rPr kumimoji="1" lang="zh-CN" altLang="en-US" sz="2000" dirty="0"/>
              <a:t> </a:t>
            </a:r>
            <a:r>
              <a:rPr kumimoji="1" lang="en-US" altLang="zh-CN" sz="2000" dirty="0"/>
              <a:t>the</a:t>
            </a:r>
            <a:r>
              <a:rPr kumimoji="1" lang="zh-CN" altLang="en-US" sz="2000" dirty="0"/>
              <a:t> </a:t>
            </a:r>
            <a:r>
              <a:rPr kumimoji="1" lang="en-US" altLang="zh-CN" sz="2000" dirty="0"/>
              <a:t>passive</a:t>
            </a:r>
            <a:r>
              <a:rPr kumimoji="1" lang="zh-CN" altLang="en-US" sz="2000" dirty="0"/>
              <a:t> </a:t>
            </a:r>
            <a:r>
              <a:rPr kumimoji="1" lang="en-US" altLang="zh-CN" sz="2000" dirty="0"/>
              <a:t>party</a:t>
            </a:r>
            <a:r>
              <a:rPr kumimoji="1" lang="zh-CN" altLang="en-US" sz="2000" dirty="0"/>
              <a:t> </a:t>
            </a:r>
            <a:r>
              <a:rPr kumimoji="1" lang="en-US" altLang="zh-CN" sz="2000" dirty="0"/>
              <a:t>only</a:t>
            </a:r>
            <a:r>
              <a:rPr kumimoji="1" lang="zh-CN" altLang="en-US" sz="2000" dirty="0"/>
              <a:t> </a:t>
            </a:r>
            <a:r>
              <a:rPr kumimoji="1" lang="en-US" altLang="zh-CN" sz="2000" dirty="0"/>
              <a:t>contributes</a:t>
            </a:r>
            <a:r>
              <a:rPr kumimoji="1" lang="zh-CN" altLang="en-US" sz="2000" b="1" dirty="0"/>
              <a:t> </a:t>
            </a:r>
            <a:r>
              <a:rPr kumimoji="1" lang="en-US" altLang="zh-CN" sz="2000" dirty="0"/>
              <a:t>residuals</a:t>
            </a:r>
            <a:r>
              <a:rPr kumimoji="1" lang="zh-CN" altLang="en-US" sz="2000" dirty="0"/>
              <a:t> </a:t>
            </a:r>
            <a:r>
              <a:rPr kumimoji="1" lang="en-US" altLang="zh-CN" sz="2000" dirty="0"/>
              <a:t>to</a:t>
            </a:r>
            <a:r>
              <a:rPr kumimoji="1" lang="zh-CN" altLang="en-US" sz="2000" dirty="0"/>
              <a:t> </a:t>
            </a:r>
            <a:r>
              <a:rPr kumimoji="1" lang="en-US" altLang="zh-CN" sz="2000" dirty="0"/>
              <a:t>the</a:t>
            </a:r>
            <a:r>
              <a:rPr kumimoji="1" lang="zh-CN" altLang="en-US" sz="2000" dirty="0"/>
              <a:t> </a:t>
            </a:r>
            <a:r>
              <a:rPr kumimoji="1" lang="en-US" altLang="zh-CN" sz="2000" dirty="0"/>
              <a:t>teacher</a:t>
            </a:r>
            <a:r>
              <a:rPr kumimoji="1" lang="zh-CN" altLang="en-US" sz="2000" dirty="0"/>
              <a:t> </a:t>
            </a:r>
            <a:r>
              <a:rPr kumimoji="1" lang="en-US" altLang="zh-CN" sz="2000" dirty="0"/>
              <a:t>model,</a:t>
            </a:r>
            <a:r>
              <a:rPr kumimoji="1" lang="zh-CN" altLang="en-US" sz="2000" dirty="0"/>
              <a:t> </a:t>
            </a:r>
            <a:r>
              <a:rPr kumimoji="1" lang="en-US" altLang="zh-CN" sz="2000" dirty="0"/>
              <a:t>thus</a:t>
            </a:r>
            <a:r>
              <a:rPr kumimoji="1" lang="zh-CN" altLang="en-US" sz="2000" dirty="0"/>
              <a:t> </a:t>
            </a:r>
            <a:r>
              <a:rPr kumimoji="1" lang="en-US" altLang="zh-CN" sz="2000" dirty="0"/>
              <a:t>protects</a:t>
            </a:r>
            <a:r>
              <a:rPr kumimoji="1" lang="zh-CN" altLang="en-US" sz="2000" dirty="0"/>
              <a:t> </a:t>
            </a:r>
            <a:r>
              <a:rPr kumimoji="1" lang="en-US" altLang="zh-CN" sz="2000" dirty="0"/>
              <a:t>label</a:t>
            </a:r>
            <a:r>
              <a:rPr kumimoji="1" lang="zh-CN" altLang="en-US" sz="2000" dirty="0"/>
              <a:t> </a:t>
            </a:r>
            <a:r>
              <a:rPr kumimoji="1" lang="en-US" altLang="zh-CN" sz="2000" dirty="0"/>
              <a:t>privacy. </a:t>
            </a:r>
          </a:p>
        </p:txBody>
      </p:sp>
      <p:sp>
        <p:nvSpPr>
          <p:cNvPr id="32" name="文本框 31">
            <a:extLst>
              <a:ext uri="{FF2B5EF4-FFF2-40B4-BE49-F238E27FC236}">
                <a16:creationId xmlns:a16="http://schemas.microsoft.com/office/drawing/2014/main" id="{C8F9CBD2-A080-C86C-53DE-BA360FF2FC99}"/>
              </a:ext>
            </a:extLst>
          </p:cNvPr>
          <p:cNvSpPr txBox="1"/>
          <p:nvPr/>
        </p:nvSpPr>
        <p:spPr>
          <a:xfrm>
            <a:off x="741148" y="6210541"/>
            <a:ext cx="11057293" cy="646331"/>
          </a:xfrm>
          <a:prstGeom prst="rect">
            <a:avLst/>
          </a:prstGeom>
          <a:noFill/>
        </p:spPr>
        <p:txBody>
          <a:bodyPr wrap="square" rtlCol="0">
            <a:spAutoFit/>
          </a:bodyPr>
          <a:lstStyle/>
          <a:p>
            <a:pPr marL="171450" indent="-171450">
              <a:buFont typeface="Arial" panose="020B0604020202020204" pitchFamily="34" charset="0"/>
              <a:buChar char="•"/>
            </a:pPr>
            <a:r>
              <a:rPr lang="en-US" altLang="zh-CN" sz="1200" dirty="0">
                <a:solidFill>
                  <a:schemeClr val="tx1">
                    <a:lumMod val="65000"/>
                    <a:lumOff val="35000"/>
                  </a:schemeClr>
                </a:solidFill>
                <a:effectLst/>
              </a:rPr>
              <a:t>Li, Wenjie, et al. "Semi-supervised cross-silo advertising with partial knowledge transfer." </a:t>
            </a:r>
            <a:r>
              <a:rPr lang="en-US" altLang="zh-CN" sz="1200" dirty="0" err="1">
                <a:solidFill>
                  <a:schemeClr val="tx1">
                    <a:lumMod val="65000"/>
                    <a:lumOff val="35000"/>
                  </a:schemeClr>
                </a:solidFill>
                <a:effectLst/>
              </a:rPr>
              <a:t>arXiv</a:t>
            </a:r>
            <a:r>
              <a:rPr lang="en-US" altLang="zh-CN" sz="1200" dirty="0">
                <a:solidFill>
                  <a:schemeClr val="tx1">
                    <a:lumMod val="65000"/>
                    <a:lumOff val="35000"/>
                  </a:schemeClr>
                </a:solidFill>
                <a:effectLst/>
              </a:rPr>
              <a:t> e-prints (2022): arXiv-2205.</a:t>
            </a:r>
            <a:endParaRPr kumimoji="1" lang="en-US" altLang="zh-CN" sz="1200" dirty="0">
              <a:solidFill>
                <a:schemeClr val="tx1">
                  <a:lumMod val="65000"/>
                  <a:lumOff val="35000"/>
                </a:schemeClr>
              </a:solidFill>
              <a:effectLst/>
            </a:endParaRPr>
          </a:p>
          <a:p>
            <a:pPr marL="171450" indent="-171450">
              <a:buFont typeface="Arial" panose="020B0604020202020204" pitchFamily="34" charset="0"/>
              <a:buChar char="•"/>
            </a:pPr>
            <a:r>
              <a:rPr lang="en-US" altLang="zh-CN" sz="1200" dirty="0">
                <a:solidFill>
                  <a:schemeClr val="tx1">
                    <a:lumMod val="65000"/>
                    <a:lumOff val="35000"/>
                  </a:schemeClr>
                </a:solidFill>
                <a:effectLst/>
              </a:rPr>
              <a:t>Ren, </a:t>
            </a:r>
            <a:r>
              <a:rPr lang="en-US" altLang="zh-CN" sz="1200" dirty="0" err="1">
                <a:solidFill>
                  <a:schemeClr val="tx1">
                    <a:lumMod val="65000"/>
                    <a:lumOff val="35000"/>
                  </a:schemeClr>
                </a:solidFill>
                <a:effectLst/>
              </a:rPr>
              <a:t>Zhenghang</a:t>
            </a:r>
            <a:r>
              <a:rPr lang="en-US" altLang="zh-CN" sz="1200" dirty="0">
                <a:solidFill>
                  <a:schemeClr val="tx1">
                    <a:lumMod val="65000"/>
                    <a:lumOff val="35000"/>
                  </a:schemeClr>
                </a:solidFill>
                <a:effectLst/>
              </a:rPr>
              <a:t>, Liu Yang, and Kai Chen. "Improving availability of vertical federated learning: Relaxing inference on non-overlapping data." ACM Transactions on Intelligent Systems and Technology (TIST) 13.4 (2022): 1-20.</a:t>
            </a:r>
            <a:endParaRPr kumimoji="1" lang="zh-CN" altLang="en-US" sz="1200" dirty="0">
              <a:solidFill>
                <a:schemeClr val="tx1">
                  <a:lumMod val="65000"/>
                  <a:lumOff val="35000"/>
                </a:schemeClr>
              </a:solidFill>
            </a:endParaRPr>
          </a:p>
        </p:txBody>
      </p:sp>
      <p:sp>
        <p:nvSpPr>
          <p:cNvPr id="26" name="文本框 25">
            <a:extLst>
              <a:ext uri="{FF2B5EF4-FFF2-40B4-BE49-F238E27FC236}">
                <a16:creationId xmlns:a16="http://schemas.microsoft.com/office/drawing/2014/main" id="{A5B366A7-EEC8-6761-9DEE-8C70C341F6B5}"/>
              </a:ext>
            </a:extLst>
          </p:cNvPr>
          <p:cNvSpPr txBox="1"/>
          <p:nvPr/>
        </p:nvSpPr>
        <p:spPr>
          <a:xfrm>
            <a:off x="6960428" y="1968043"/>
            <a:ext cx="2376826" cy="363992"/>
          </a:xfrm>
          <a:prstGeom prst="rect">
            <a:avLst/>
          </a:prstGeom>
          <a:noFill/>
        </p:spPr>
        <p:txBody>
          <a:bodyPr wrap="none" rtlCol="0">
            <a:spAutoFit/>
          </a:bodyPr>
          <a:lstStyle/>
          <a:p>
            <a:r>
              <a:rPr kumimoji="1" lang="en-US" altLang="zh-CN" sz="2000" dirty="0"/>
              <a:t>Knowledge distillation</a:t>
            </a:r>
            <a:endParaRPr kumimoji="1" lang="zh-CN" altLang="en-US" sz="2000" dirty="0"/>
          </a:p>
        </p:txBody>
      </p:sp>
      <p:sp>
        <p:nvSpPr>
          <p:cNvPr id="25" name="弧 24">
            <a:extLst>
              <a:ext uri="{FF2B5EF4-FFF2-40B4-BE49-F238E27FC236}">
                <a16:creationId xmlns:a16="http://schemas.microsoft.com/office/drawing/2014/main" id="{813FB2BE-CE6A-A7BB-10EF-55221A6E0348}"/>
              </a:ext>
            </a:extLst>
          </p:cNvPr>
          <p:cNvSpPr/>
          <p:nvPr/>
        </p:nvSpPr>
        <p:spPr>
          <a:xfrm rot="18873452">
            <a:off x="7294677" y="2409879"/>
            <a:ext cx="1917537" cy="1837144"/>
          </a:xfrm>
          <a:prstGeom prst="arc">
            <a:avLst>
              <a:gd name="adj1" fmla="val 14504189"/>
              <a:gd name="adj2" fmla="val 0"/>
            </a:avLst>
          </a:prstGeom>
          <a:ln w="25400">
            <a:solidFill>
              <a:srgbClr val="CA0102"/>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0" name="文本框 29">
            <a:extLst>
              <a:ext uri="{FF2B5EF4-FFF2-40B4-BE49-F238E27FC236}">
                <a16:creationId xmlns:a16="http://schemas.microsoft.com/office/drawing/2014/main" id="{B5C47232-3B53-46B1-CDD9-AAB4BFE0B989}"/>
              </a:ext>
            </a:extLst>
          </p:cNvPr>
          <p:cNvSpPr txBox="1"/>
          <p:nvPr/>
        </p:nvSpPr>
        <p:spPr>
          <a:xfrm>
            <a:off x="8893103" y="5000678"/>
            <a:ext cx="1111394" cy="369332"/>
          </a:xfrm>
          <a:prstGeom prst="rect">
            <a:avLst/>
          </a:prstGeom>
          <a:noFill/>
        </p:spPr>
        <p:txBody>
          <a:bodyPr wrap="none" rtlCol="0">
            <a:spAutoFit/>
          </a:bodyPr>
          <a:lstStyle/>
          <a:p>
            <a:r>
              <a:rPr kumimoji="1" lang="en-US" altLang="zh-CN" dirty="0"/>
              <a:t>Figure</a:t>
            </a:r>
            <a:r>
              <a:rPr kumimoji="1" lang="zh-CN" altLang="en-US" dirty="0"/>
              <a:t> </a:t>
            </a:r>
            <a:r>
              <a:rPr kumimoji="1" lang="en-US" altLang="zh-CN" dirty="0"/>
              <a:t>4.2</a:t>
            </a:r>
            <a:endParaRPr kumimoji="1" lang="zh-CN" altLang="en-US" dirty="0"/>
          </a:p>
        </p:txBody>
      </p:sp>
      <p:grpSp>
        <p:nvGrpSpPr>
          <p:cNvPr id="13" name="组合 12">
            <a:extLst>
              <a:ext uri="{FF2B5EF4-FFF2-40B4-BE49-F238E27FC236}">
                <a16:creationId xmlns:a16="http://schemas.microsoft.com/office/drawing/2014/main" id="{1F21F5AF-DBC6-A771-B981-AF44141C1872}"/>
              </a:ext>
            </a:extLst>
          </p:cNvPr>
          <p:cNvGrpSpPr/>
          <p:nvPr/>
        </p:nvGrpSpPr>
        <p:grpSpPr>
          <a:xfrm>
            <a:off x="10049161" y="2630100"/>
            <a:ext cx="2038358" cy="369332"/>
            <a:chOff x="9756648" y="2068219"/>
            <a:chExt cx="2038358" cy="369332"/>
          </a:xfrm>
        </p:grpSpPr>
        <p:sp>
          <p:nvSpPr>
            <p:cNvPr id="7" name="文本框 6">
              <a:extLst>
                <a:ext uri="{FF2B5EF4-FFF2-40B4-BE49-F238E27FC236}">
                  <a16:creationId xmlns:a16="http://schemas.microsoft.com/office/drawing/2014/main" id="{490CBF6E-C70C-042B-6E91-915CCC4C5BEA}"/>
                </a:ext>
              </a:extLst>
            </p:cNvPr>
            <p:cNvSpPr txBox="1"/>
            <p:nvPr/>
          </p:nvSpPr>
          <p:spPr>
            <a:xfrm>
              <a:off x="9756648" y="2068219"/>
              <a:ext cx="710451" cy="369332"/>
            </a:xfrm>
            <a:prstGeom prst="rect">
              <a:avLst/>
            </a:prstGeom>
            <a:noFill/>
          </p:spPr>
          <p:txBody>
            <a:bodyPr wrap="none" rtlCol="0">
              <a:spAutoFit/>
            </a:bodyPr>
            <a:lstStyle/>
            <a:p>
              <a:r>
                <a:rPr kumimoji="1" lang="en-US" altLang="zh-CN" dirty="0"/>
                <a:t>Label</a:t>
              </a:r>
              <a:endParaRPr kumimoji="1" lang="zh-CN" altLang="en-US" dirty="0"/>
            </a:p>
          </p:txBody>
        </p:sp>
        <p:sp>
          <p:nvSpPr>
            <p:cNvPr id="8" name="文本框 7">
              <a:extLst>
                <a:ext uri="{FF2B5EF4-FFF2-40B4-BE49-F238E27FC236}">
                  <a16:creationId xmlns:a16="http://schemas.microsoft.com/office/drawing/2014/main" id="{17A45C1F-9958-DCB3-1DAA-631F20D91002}"/>
                </a:ext>
              </a:extLst>
            </p:cNvPr>
            <p:cNvSpPr txBox="1"/>
            <p:nvPr/>
          </p:nvSpPr>
          <p:spPr>
            <a:xfrm>
              <a:off x="10786397" y="2068219"/>
              <a:ext cx="1008609" cy="369332"/>
            </a:xfrm>
            <a:prstGeom prst="rect">
              <a:avLst/>
            </a:prstGeom>
            <a:noFill/>
          </p:spPr>
          <p:txBody>
            <a:bodyPr wrap="none" rtlCol="0">
              <a:spAutoFit/>
            </a:bodyPr>
            <a:lstStyle/>
            <a:p>
              <a:r>
                <a:rPr kumimoji="1" lang="en-US" altLang="zh-CN" dirty="0"/>
                <a:t>Residual</a:t>
              </a:r>
              <a:endParaRPr kumimoji="1" lang="zh-CN" altLang="en-US" dirty="0"/>
            </a:p>
          </p:txBody>
        </p:sp>
        <p:cxnSp>
          <p:nvCxnSpPr>
            <p:cNvPr id="10" name="直线箭头连接符 9">
              <a:extLst>
                <a:ext uri="{FF2B5EF4-FFF2-40B4-BE49-F238E27FC236}">
                  <a16:creationId xmlns:a16="http://schemas.microsoft.com/office/drawing/2014/main" id="{EAC86B13-B349-6890-6C38-31C29B0125D5}"/>
                </a:ext>
              </a:extLst>
            </p:cNvPr>
            <p:cNvCxnSpPr>
              <a:cxnSpLocks/>
            </p:cNvCxnSpPr>
            <p:nvPr/>
          </p:nvCxnSpPr>
          <p:spPr>
            <a:xfrm>
              <a:off x="10467099" y="2266608"/>
              <a:ext cx="319298"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9" name="梯形 8">
            <a:extLst>
              <a:ext uri="{FF2B5EF4-FFF2-40B4-BE49-F238E27FC236}">
                <a16:creationId xmlns:a16="http://schemas.microsoft.com/office/drawing/2014/main" id="{957A6523-14D9-6BD5-0E45-4DD649B5D83E}"/>
              </a:ext>
            </a:extLst>
          </p:cNvPr>
          <p:cNvSpPr/>
          <p:nvPr/>
        </p:nvSpPr>
        <p:spPr>
          <a:xfrm>
            <a:off x="6742281" y="3118652"/>
            <a:ext cx="1182122" cy="1001960"/>
          </a:xfrm>
          <a:prstGeom prst="trapezoid">
            <a:avLst/>
          </a:prstGeom>
          <a:solidFill>
            <a:schemeClr val="accent6">
              <a:lumMod val="75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Active</a:t>
            </a:r>
          </a:p>
          <a:p>
            <a:pPr algn="ctr"/>
            <a:r>
              <a:rPr kumimoji="1" lang="en-US" altLang="zh-CN" dirty="0"/>
              <a:t>Local</a:t>
            </a:r>
            <a:r>
              <a:rPr kumimoji="1" lang="zh-CN" altLang="en-US" dirty="0"/>
              <a:t> </a:t>
            </a:r>
            <a:r>
              <a:rPr kumimoji="1" lang="en-US" altLang="zh-CN" dirty="0"/>
              <a:t>Model</a:t>
            </a:r>
            <a:endParaRPr kumimoji="1" lang="zh-CN" altLang="en-US" dirty="0"/>
          </a:p>
        </p:txBody>
      </p:sp>
      <p:sp>
        <p:nvSpPr>
          <p:cNvPr id="14" name="梯形 13">
            <a:extLst>
              <a:ext uri="{FF2B5EF4-FFF2-40B4-BE49-F238E27FC236}">
                <a16:creationId xmlns:a16="http://schemas.microsoft.com/office/drawing/2014/main" id="{20338CBA-0189-4A5D-C71B-EF18618DEFAA}"/>
              </a:ext>
            </a:extLst>
          </p:cNvPr>
          <p:cNvSpPr/>
          <p:nvPr/>
        </p:nvSpPr>
        <p:spPr>
          <a:xfrm>
            <a:off x="8415585" y="3777755"/>
            <a:ext cx="1182122" cy="601135"/>
          </a:xfrm>
          <a:prstGeom prst="trapezoi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Active</a:t>
            </a:r>
            <a:r>
              <a:rPr kumimoji="1" lang="zh-CN" altLang="en-US" dirty="0"/>
              <a:t> </a:t>
            </a:r>
            <a:r>
              <a:rPr kumimoji="1" lang="en-US" altLang="zh-CN" dirty="0"/>
              <a:t>Bottom</a:t>
            </a:r>
            <a:endParaRPr kumimoji="1" lang="zh-CN" altLang="en-US" dirty="0"/>
          </a:p>
        </p:txBody>
      </p:sp>
      <p:sp>
        <p:nvSpPr>
          <p:cNvPr id="15" name="梯形 14">
            <a:extLst>
              <a:ext uri="{FF2B5EF4-FFF2-40B4-BE49-F238E27FC236}">
                <a16:creationId xmlns:a16="http://schemas.microsoft.com/office/drawing/2014/main" id="{F52FFD7E-8497-A610-2EF6-E6C787D0B278}"/>
              </a:ext>
            </a:extLst>
          </p:cNvPr>
          <p:cNvSpPr/>
          <p:nvPr/>
        </p:nvSpPr>
        <p:spPr>
          <a:xfrm>
            <a:off x="10278583" y="3721222"/>
            <a:ext cx="1182122" cy="661253"/>
          </a:xfrm>
          <a:prstGeom prst="trapezoi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Passive</a:t>
            </a:r>
            <a:r>
              <a:rPr kumimoji="1" lang="zh-CN" altLang="en-US" dirty="0"/>
              <a:t> </a:t>
            </a:r>
            <a:r>
              <a:rPr kumimoji="1" lang="en-US" altLang="zh-CN" dirty="0"/>
              <a:t>Bottom</a:t>
            </a:r>
            <a:endParaRPr kumimoji="1" lang="zh-CN" altLang="en-US" dirty="0"/>
          </a:p>
        </p:txBody>
      </p:sp>
      <p:sp>
        <p:nvSpPr>
          <p:cNvPr id="16" name="梯形 15">
            <a:extLst>
              <a:ext uri="{FF2B5EF4-FFF2-40B4-BE49-F238E27FC236}">
                <a16:creationId xmlns:a16="http://schemas.microsoft.com/office/drawing/2014/main" id="{17ADAB60-A54A-0927-1C2E-4A9BCD35E707}"/>
              </a:ext>
            </a:extLst>
          </p:cNvPr>
          <p:cNvSpPr/>
          <p:nvPr/>
        </p:nvSpPr>
        <p:spPr>
          <a:xfrm>
            <a:off x="8413897" y="2658749"/>
            <a:ext cx="1182122" cy="661253"/>
          </a:xfrm>
          <a:prstGeom prst="trapezoi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Top</a:t>
            </a:r>
            <a:r>
              <a:rPr kumimoji="1" lang="zh-CN" altLang="en-US" dirty="0"/>
              <a:t> </a:t>
            </a:r>
            <a:r>
              <a:rPr kumimoji="1" lang="en-US" altLang="zh-CN" dirty="0"/>
              <a:t>model</a:t>
            </a:r>
            <a:endParaRPr kumimoji="1" lang="zh-CN" altLang="en-US" dirty="0"/>
          </a:p>
        </p:txBody>
      </p:sp>
      <p:cxnSp>
        <p:nvCxnSpPr>
          <p:cNvPr id="20" name="直线箭头连接符 19">
            <a:extLst>
              <a:ext uri="{FF2B5EF4-FFF2-40B4-BE49-F238E27FC236}">
                <a16:creationId xmlns:a16="http://schemas.microsoft.com/office/drawing/2014/main" id="{C6E7B60B-AB1C-D97C-8475-A8B1710BF19F}"/>
              </a:ext>
            </a:extLst>
          </p:cNvPr>
          <p:cNvCxnSpPr>
            <a:cxnSpLocks/>
            <a:stCxn id="14" idx="0"/>
            <a:endCxn id="16" idx="2"/>
          </p:cNvCxnSpPr>
          <p:nvPr/>
        </p:nvCxnSpPr>
        <p:spPr>
          <a:xfrm flipH="1" flipV="1">
            <a:off x="9004958" y="3320002"/>
            <a:ext cx="1688" cy="457753"/>
          </a:xfrm>
          <a:prstGeom prst="straightConnector1">
            <a:avLst/>
          </a:prstGeom>
          <a:ln w="25400">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a:extLst>
              <a:ext uri="{FF2B5EF4-FFF2-40B4-BE49-F238E27FC236}">
                <a16:creationId xmlns:a16="http://schemas.microsoft.com/office/drawing/2014/main" id="{01889BFD-2B77-9A59-075F-4168769BED2C}"/>
              </a:ext>
            </a:extLst>
          </p:cNvPr>
          <p:cNvCxnSpPr>
            <a:cxnSpLocks/>
            <a:stCxn id="35" idx="2"/>
            <a:endCxn id="15" idx="0"/>
          </p:cNvCxnSpPr>
          <p:nvPr/>
        </p:nvCxnSpPr>
        <p:spPr>
          <a:xfrm rot="10800000" flipH="1" flipV="1">
            <a:off x="8918742" y="3575436"/>
            <a:ext cx="1950902" cy="145786"/>
          </a:xfrm>
          <a:prstGeom prst="bentConnector4">
            <a:avLst>
              <a:gd name="adj1" fmla="val 100050"/>
              <a:gd name="adj2" fmla="val 95852"/>
            </a:avLst>
          </a:prstGeom>
          <a:ln w="254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35" name="同心圆 34">
            <a:extLst>
              <a:ext uri="{FF2B5EF4-FFF2-40B4-BE49-F238E27FC236}">
                <a16:creationId xmlns:a16="http://schemas.microsoft.com/office/drawing/2014/main" id="{819C005F-06FD-A635-B3FF-8030DA22EDC7}"/>
              </a:ext>
            </a:extLst>
          </p:cNvPr>
          <p:cNvSpPr/>
          <p:nvPr/>
        </p:nvSpPr>
        <p:spPr>
          <a:xfrm>
            <a:off x="8918742" y="3486503"/>
            <a:ext cx="172431" cy="177866"/>
          </a:xfrm>
          <a:prstGeom prst="donut">
            <a:avLst>
              <a:gd name="adj" fmla="val 11277"/>
            </a:avLst>
          </a:prstGeom>
          <a:solidFill>
            <a:schemeClr val="bg2">
              <a:lumMod val="25000"/>
            </a:schemeClr>
          </a:solidFill>
          <a:ln>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42" name="直线连接符 41">
            <a:extLst>
              <a:ext uri="{FF2B5EF4-FFF2-40B4-BE49-F238E27FC236}">
                <a16:creationId xmlns:a16="http://schemas.microsoft.com/office/drawing/2014/main" id="{C09A6775-A46C-9A08-6621-E4B02303FC75}"/>
              </a:ext>
            </a:extLst>
          </p:cNvPr>
          <p:cNvCxnSpPr>
            <a:cxnSpLocks/>
          </p:cNvCxnSpPr>
          <p:nvPr/>
        </p:nvCxnSpPr>
        <p:spPr>
          <a:xfrm>
            <a:off x="9894193" y="2122640"/>
            <a:ext cx="0" cy="2259835"/>
          </a:xfrm>
          <a:prstGeom prst="line">
            <a:avLst/>
          </a:prstGeom>
          <a:ln w="25400">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C7DC9DE7-DD61-0EAF-B48B-7AAF2439B804}"/>
              </a:ext>
            </a:extLst>
          </p:cNvPr>
          <p:cNvSpPr txBox="1"/>
          <p:nvPr/>
        </p:nvSpPr>
        <p:spPr>
          <a:xfrm>
            <a:off x="7405746" y="4525966"/>
            <a:ext cx="1420582" cy="369332"/>
          </a:xfrm>
          <a:prstGeom prst="rect">
            <a:avLst/>
          </a:prstGeom>
          <a:noFill/>
        </p:spPr>
        <p:txBody>
          <a:bodyPr wrap="none" rtlCol="0">
            <a:spAutoFit/>
          </a:bodyPr>
          <a:lstStyle/>
          <a:p>
            <a:r>
              <a:rPr kumimoji="1" lang="en-US" altLang="zh-CN" dirty="0"/>
              <a:t>Active</a:t>
            </a:r>
            <a:r>
              <a:rPr kumimoji="1" lang="zh-CN" altLang="en-US" dirty="0"/>
              <a:t> </a:t>
            </a:r>
            <a:r>
              <a:rPr kumimoji="1" lang="en-US" altLang="zh-CN" dirty="0"/>
              <a:t>party</a:t>
            </a:r>
            <a:r>
              <a:rPr kumimoji="1" lang="zh-CN" altLang="en-US" dirty="0"/>
              <a:t> </a:t>
            </a:r>
          </a:p>
        </p:txBody>
      </p:sp>
      <p:sp>
        <p:nvSpPr>
          <p:cNvPr id="45" name="文本框 44">
            <a:extLst>
              <a:ext uri="{FF2B5EF4-FFF2-40B4-BE49-F238E27FC236}">
                <a16:creationId xmlns:a16="http://schemas.microsoft.com/office/drawing/2014/main" id="{81BCAF66-7AB1-F680-C97F-9880B4D32B45}"/>
              </a:ext>
            </a:extLst>
          </p:cNvPr>
          <p:cNvSpPr txBox="1"/>
          <p:nvPr/>
        </p:nvSpPr>
        <p:spPr>
          <a:xfrm>
            <a:off x="10180268" y="4522974"/>
            <a:ext cx="1463862" cy="369332"/>
          </a:xfrm>
          <a:prstGeom prst="rect">
            <a:avLst/>
          </a:prstGeom>
          <a:noFill/>
        </p:spPr>
        <p:txBody>
          <a:bodyPr wrap="none" rtlCol="0">
            <a:spAutoFit/>
          </a:bodyPr>
          <a:lstStyle/>
          <a:p>
            <a:r>
              <a:rPr kumimoji="1" lang="en-US" altLang="zh-CN" dirty="0"/>
              <a:t>Passive</a:t>
            </a:r>
            <a:r>
              <a:rPr kumimoji="1" lang="zh-CN" altLang="en-US" dirty="0"/>
              <a:t> </a:t>
            </a:r>
            <a:r>
              <a:rPr kumimoji="1" lang="en-US" altLang="zh-CN" dirty="0"/>
              <a:t>party</a:t>
            </a:r>
            <a:endParaRPr kumimoji="1" lang="zh-CN" altLang="en-US" dirty="0"/>
          </a:p>
        </p:txBody>
      </p:sp>
      <p:sp>
        <p:nvSpPr>
          <p:cNvPr id="47" name="文本框 46">
            <a:extLst>
              <a:ext uri="{FF2B5EF4-FFF2-40B4-BE49-F238E27FC236}">
                <a16:creationId xmlns:a16="http://schemas.microsoft.com/office/drawing/2014/main" id="{B0F9775B-BEC4-AD7F-8313-0C2A32E768CC}"/>
              </a:ext>
            </a:extLst>
          </p:cNvPr>
          <p:cNvSpPr txBox="1"/>
          <p:nvPr/>
        </p:nvSpPr>
        <p:spPr>
          <a:xfrm>
            <a:off x="10086260" y="2001892"/>
            <a:ext cx="1898277" cy="369332"/>
          </a:xfrm>
          <a:prstGeom prst="rect">
            <a:avLst/>
          </a:prstGeom>
          <a:noFill/>
        </p:spPr>
        <p:txBody>
          <a:bodyPr wrap="none" rtlCol="0">
            <a:spAutoFit/>
          </a:bodyPr>
          <a:lstStyle/>
          <a:p>
            <a:r>
              <a:rPr kumimoji="1" lang="en-US" altLang="zh-CN" dirty="0"/>
              <a:t>Passive</a:t>
            </a:r>
            <a:r>
              <a:rPr kumimoji="1" lang="zh-CN" altLang="en-US" dirty="0"/>
              <a:t> </a:t>
            </a:r>
            <a:r>
              <a:rPr kumimoji="1" lang="en-US" altLang="zh-CN" dirty="0"/>
              <a:t>objective:</a:t>
            </a:r>
            <a:endParaRPr kumimoji="1" lang="zh-CN" altLang="en-US" dirty="0"/>
          </a:p>
        </p:txBody>
      </p:sp>
      <p:sp>
        <p:nvSpPr>
          <p:cNvPr id="4" name="灯片编号占位符 3">
            <a:extLst>
              <a:ext uri="{FF2B5EF4-FFF2-40B4-BE49-F238E27FC236}">
                <a16:creationId xmlns:a16="http://schemas.microsoft.com/office/drawing/2014/main" id="{E31BAED8-FFB3-3978-3742-2B677247D674}"/>
              </a:ext>
            </a:extLst>
          </p:cNvPr>
          <p:cNvSpPr>
            <a:spLocks noGrp="1"/>
          </p:cNvSpPr>
          <p:nvPr>
            <p:ph type="sldNum" sz="quarter" idx="12"/>
          </p:nvPr>
        </p:nvSpPr>
        <p:spPr/>
        <p:txBody>
          <a:bodyPr/>
          <a:lstStyle/>
          <a:p>
            <a:fld id="{48D46A22-E014-804A-84FE-10C5E6310D15}" type="slidenum">
              <a:rPr kumimoji="1" lang="zh-CN" altLang="en-US" smtClean="0"/>
              <a:t>69</a:t>
            </a:fld>
            <a:endParaRPr kumimoji="1" lang="zh-CN" altLang="en-US"/>
          </a:p>
        </p:txBody>
      </p:sp>
    </p:spTree>
    <p:extLst>
      <p:ext uri="{BB962C8B-B14F-4D97-AF65-F5344CB8AC3E}">
        <p14:creationId xmlns:p14="http://schemas.microsoft.com/office/powerpoint/2010/main" val="3066297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9EFB1A-3650-31E1-49AA-6EBDFE37B59E}"/>
              </a:ext>
            </a:extLst>
          </p:cNvPr>
          <p:cNvSpPr>
            <a:spLocks noGrp="1"/>
          </p:cNvSpPr>
          <p:nvPr>
            <p:ph type="title"/>
          </p:nvPr>
        </p:nvSpPr>
        <p:spPr/>
        <p:txBody>
          <a:bodyPr/>
          <a:lstStyle/>
          <a:p>
            <a:r>
              <a:rPr lang="en-US" altLang="zh-CN" dirty="0"/>
              <a:t>Overarching</a:t>
            </a:r>
            <a:r>
              <a:rPr lang="zh-CN" altLang="en-US" dirty="0"/>
              <a:t> </a:t>
            </a:r>
            <a:r>
              <a:rPr lang="en-US" altLang="zh-CN" dirty="0"/>
              <a:t>Philosophy of</a:t>
            </a:r>
            <a:r>
              <a:rPr lang="zh-CN" altLang="en-US" dirty="0"/>
              <a:t> </a:t>
            </a:r>
            <a:r>
              <a:rPr lang="en-US" altLang="zh-CN" dirty="0"/>
              <a:t>This</a:t>
            </a:r>
            <a:r>
              <a:rPr lang="zh-CN" altLang="en-US" dirty="0"/>
              <a:t> </a:t>
            </a:r>
            <a:r>
              <a:rPr lang="en-US" altLang="zh-CN" dirty="0"/>
              <a:t>Thesis</a:t>
            </a:r>
            <a:endParaRPr lang="zh-CN" altLang="en-US" dirty="0"/>
          </a:p>
        </p:txBody>
      </p:sp>
      <p:sp>
        <p:nvSpPr>
          <p:cNvPr id="3" name="内容占位符 2">
            <a:extLst>
              <a:ext uri="{FF2B5EF4-FFF2-40B4-BE49-F238E27FC236}">
                <a16:creationId xmlns:a16="http://schemas.microsoft.com/office/drawing/2014/main" id="{DB098588-7470-F3CD-D0A0-2C1EEE56ACF2}"/>
              </a:ext>
            </a:extLst>
          </p:cNvPr>
          <p:cNvSpPr>
            <a:spLocks noGrp="1"/>
          </p:cNvSpPr>
          <p:nvPr>
            <p:ph idx="1"/>
          </p:nvPr>
        </p:nvSpPr>
        <p:spPr>
          <a:xfrm>
            <a:off x="838200" y="2105972"/>
            <a:ext cx="10183761" cy="1173214"/>
          </a:xfrm>
        </p:spPr>
        <p:txBody>
          <a:bodyPr>
            <a:normAutofit/>
          </a:bodyPr>
          <a:lstStyle/>
          <a:p>
            <a:r>
              <a:rPr lang="en-US" altLang="zh-CN" sz="2400" b="1" dirty="0">
                <a:solidFill>
                  <a:srgbClr val="0E0E0E"/>
                </a:solidFill>
                <a:effectLst/>
              </a:rPr>
              <a:t>“Everything should be made as simple as possible, but not simpler.”</a:t>
            </a:r>
            <a:endParaRPr lang="en-US" altLang="zh-CN" sz="2400" dirty="0">
              <a:solidFill>
                <a:srgbClr val="0E0E0E"/>
              </a:solidFill>
            </a:endParaRPr>
          </a:p>
          <a:p>
            <a:pPr marL="0" indent="0">
              <a:buNone/>
            </a:pPr>
            <a:r>
              <a:rPr lang="zh-CN" altLang="en-US" sz="2400" b="1" dirty="0">
                <a:solidFill>
                  <a:srgbClr val="0E0E0E"/>
                </a:solidFill>
                <a:effectLst/>
              </a:rPr>
              <a:t>                                                                                 </a:t>
            </a:r>
            <a:r>
              <a:rPr lang="en-US" altLang="zh-CN" sz="2400" b="1" dirty="0">
                <a:solidFill>
                  <a:srgbClr val="0E0E0E"/>
                </a:solidFill>
                <a:effectLst/>
              </a:rPr>
              <a:t>— Albert Einstein</a:t>
            </a:r>
          </a:p>
        </p:txBody>
      </p:sp>
      <p:sp>
        <p:nvSpPr>
          <p:cNvPr id="4" name="灯片编号占位符 3">
            <a:extLst>
              <a:ext uri="{FF2B5EF4-FFF2-40B4-BE49-F238E27FC236}">
                <a16:creationId xmlns:a16="http://schemas.microsoft.com/office/drawing/2014/main" id="{69173876-7821-8FB2-3094-58A5B914D213}"/>
              </a:ext>
            </a:extLst>
          </p:cNvPr>
          <p:cNvSpPr>
            <a:spLocks noGrp="1"/>
          </p:cNvSpPr>
          <p:nvPr>
            <p:ph type="sldNum" sz="quarter" idx="12"/>
          </p:nvPr>
        </p:nvSpPr>
        <p:spPr/>
        <p:txBody>
          <a:bodyPr/>
          <a:lstStyle/>
          <a:p>
            <a:fld id="{E8A41ABE-4B4A-A44C-B1E4-B43F2FA3ED3C}" type="slidenum">
              <a:rPr lang="en-US" smtClean="0"/>
              <a:t>7</a:t>
            </a:fld>
            <a:endParaRPr lang="en-US"/>
          </a:p>
        </p:txBody>
      </p:sp>
      <p:sp>
        <p:nvSpPr>
          <p:cNvPr id="5" name="内容占位符 2">
            <a:extLst>
              <a:ext uri="{FF2B5EF4-FFF2-40B4-BE49-F238E27FC236}">
                <a16:creationId xmlns:a16="http://schemas.microsoft.com/office/drawing/2014/main" id="{8CAB4D9A-66F3-4DF0-7673-5380B1001A44}"/>
              </a:ext>
            </a:extLst>
          </p:cNvPr>
          <p:cNvSpPr txBox="1">
            <a:spLocks/>
          </p:cNvSpPr>
          <p:nvPr/>
        </p:nvSpPr>
        <p:spPr>
          <a:xfrm>
            <a:off x="1004119" y="3578815"/>
            <a:ext cx="10183761" cy="23447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en-US" altLang="zh-CN" sz="2400" dirty="0"/>
              <a:t>Explanation</a:t>
            </a:r>
            <a:r>
              <a:rPr kumimoji="1" lang="zh-CN" altLang="en-US" sz="2400" dirty="0"/>
              <a:t> </a:t>
            </a:r>
            <a:r>
              <a:rPr kumimoji="1" lang="en-US" altLang="zh-CN" sz="2400" dirty="0"/>
              <a:t>in</a:t>
            </a:r>
            <a:r>
              <a:rPr kumimoji="1" lang="zh-CN" altLang="en-US" sz="2400" dirty="0"/>
              <a:t> </a:t>
            </a:r>
            <a:r>
              <a:rPr kumimoji="1" lang="en-US" altLang="zh-CN" sz="2400" dirty="0"/>
              <a:t>trustworthy VFL: </a:t>
            </a:r>
          </a:p>
          <a:p>
            <a:pPr lvl="1"/>
            <a:r>
              <a:rPr lang="en-US" altLang="zh-CN" dirty="0">
                <a:solidFill>
                  <a:srgbClr val="0E0E0E"/>
                </a:solidFill>
                <a:effectLst/>
              </a:rPr>
              <a:t>Excessive</a:t>
            </a:r>
            <a:r>
              <a:rPr kumimoji="1" lang="en-US" altLang="zh-CN" dirty="0"/>
              <a:t> information</a:t>
            </a:r>
            <a:r>
              <a:rPr kumimoji="1" lang="zh-CN" altLang="en-US" dirty="0"/>
              <a:t> </a:t>
            </a:r>
            <a:r>
              <a:rPr kumimoji="1" lang="en-US" altLang="zh-CN" dirty="0"/>
              <a:t>exposure does not</a:t>
            </a:r>
            <a:r>
              <a:rPr kumimoji="1" lang="zh-CN" altLang="en-US" dirty="0"/>
              <a:t> </a:t>
            </a:r>
            <a:r>
              <a:rPr kumimoji="1" lang="en-US" altLang="zh-CN" dirty="0"/>
              <a:t>improve utility but only</a:t>
            </a:r>
            <a:r>
              <a:rPr kumimoji="1" lang="zh-CN" altLang="en-US" dirty="0"/>
              <a:t> </a:t>
            </a:r>
            <a:r>
              <a:rPr kumimoji="1" lang="en-US" altLang="zh-CN" dirty="0"/>
              <a:t>increases privacy and efficiency risks.</a:t>
            </a:r>
          </a:p>
          <a:p>
            <a:pPr lvl="1"/>
            <a:r>
              <a:rPr lang="en-US" altLang="zh-CN" dirty="0">
                <a:solidFill>
                  <a:srgbClr val="0E0E0E"/>
                </a:solidFill>
                <a:effectLst/>
              </a:rPr>
              <a:t>Conversely,</a:t>
            </a:r>
            <a:r>
              <a:rPr kumimoji="1" lang="en-US" altLang="zh-CN" dirty="0"/>
              <a:t> </a:t>
            </a:r>
            <a:r>
              <a:rPr lang="en-US" altLang="zh-CN" dirty="0">
                <a:solidFill>
                  <a:srgbClr val="0E0E0E"/>
                </a:solidFill>
                <a:effectLst/>
              </a:rPr>
              <a:t>insufficient</a:t>
            </a:r>
            <a:r>
              <a:rPr kumimoji="1" lang="en-US" altLang="zh-CN" dirty="0"/>
              <a:t> information</a:t>
            </a:r>
            <a:r>
              <a:rPr kumimoji="1" lang="zh-CN" altLang="en-US" dirty="0"/>
              <a:t> </a:t>
            </a:r>
            <a:r>
              <a:rPr kumimoji="1" lang="en-US" altLang="zh-CN" dirty="0"/>
              <a:t>exposure can harm utility, leading</a:t>
            </a:r>
            <a:r>
              <a:rPr kumimoji="1" lang="zh-CN" altLang="en-US" dirty="0"/>
              <a:t> </a:t>
            </a:r>
            <a:r>
              <a:rPr kumimoji="1" lang="en-US" altLang="zh-CN" dirty="0"/>
              <a:t>to</a:t>
            </a:r>
            <a:r>
              <a:rPr kumimoji="1" lang="zh-CN" altLang="en-US" dirty="0"/>
              <a:t> </a:t>
            </a:r>
            <a:r>
              <a:rPr kumimoji="1" lang="en-US" altLang="zh-CN" dirty="0"/>
              <a:t>inevitable</a:t>
            </a:r>
            <a:r>
              <a:rPr kumimoji="1" lang="zh-CN" altLang="en-US" dirty="0"/>
              <a:t> </a:t>
            </a:r>
            <a:r>
              <a:rPr kumimoji="1" lang="en-US" altLang="zh-CN" dirty="0"/>
              <a:t>utility-privacy-efficiency</a:t>
            </a:r>
            <a:r>
              <a:rPr kumimoji="1" lang="zh-CN" altLang="en-US" dirty="0"/>
              <a:t> </a:t>
            </a:r>
            <a:r>
              <a:rPr kumimoji="1" lang="en-US" altLang="zh-CN" dirty="0"/>
              <a:t>trade-offs.</a:t>
            </a:r>
          </a:p>
          <a:p>
            <a:pPr lvl="1"/>
            <a:r>
              <a:rPr kumimoji="1" lang="en-US" altLang="zh-CN" dirty="0"/>
              <a:t>Therefore,</a:t>
            </a:r>
            <a:r>
              <a:rPr kumimoji="1" lang="zh-CN" altLang="en-US" dirty="0"/>
              <a:t> </a:t>
            </a:r>
            <a:r>
              <a:rPr kumimoji="1" lang="en-US" altLang="zh-CN" dirty="0"/>
              <a:t>we</a:t>
            </a:r>
            <a:r>
              <a:rPr kumimoji="1" lang="zh-CN" altLang="en-US" dirty="0"/>
              <a:t> </a:t>
            </a:r>
            <a:r>
              <a:rPr kumimoji="1" lang="en-US" altLang="zh-CN" dirty="0"/>
              <a:t>pursue</a:t>
            </a:r>
            <a:r>
              <a:rPr kumimoji="1" lang="zh-CN" altLang="en-US" dirty="0"/>
              <a:t> </a:t>
            </a:r>
            <a:r>
              <a:rPr kumimoji="1" lang="en-US" altLang="zh-CN" b="1" dirty="0"/>
              <a:t>Minimum-Necessary</a:t>
            </a:r>
            <a:r>
              <a:rPr kumimoji="1" lang="zh-CN" altLang="en-US" dirty="0"/>
              <a:t> </a:t>
            </a:r>
            <a:r>
              <a:rPr kumimoji="1" lang="en-US" altLang="zh-CN" b="1" dirty="0"/>
              <a:t>Information</a:t>
            </a:r>
            <a:r>
              <a:rPr kumimoji="1" lang="zh-CN" altLang="en-US" b="1" dirty="0"/>
              <a:t> </a:t>
            </a:r>
            <a:r>
              <a:rPr kumimoji="1" lang="en-US" altLang="zh-CN" b="1" dirty="0"/>
              <a:t>Exposure</a:t>
            </a:r>
            <a:r>
              <a:rPr kumimoji="1" lang="zh-CN" altLang="en-US" b="1" dirty="0"/>
              <a:t> </a:t>
            </a:r>
            <a:r>
              <a:rPr kumimoji="1" lang="en-US" altLang="zh-CN" b="1" dirty="0"/>
              <a:t>(MNIE).</a:t>
            </a:r>
            <a:endParaRPr kumimoji="1" lang="en-US" altLang="zh-CN" dirty="0"/>
          </a:p>
        </p:txBody>
      </p:sp>
    </p:spTree>
    <p:extLst>
      <p:ext uri="{BB962C8B-B14F-4D97-AF65-F5344CB8AC3E}">
        <p14:creationId xmlns:p14="http://schemas.microsoft.com/office/powerpoint/2010/main" val="32496775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D7ACA4-0609-EFEB-AAB6-913B08646073}"/>
              </a:ext>
            </a:extLst>
          </p:cNvPr>
          <p:cNvSpPr>
            <a:spLocks noGrp="1"/>
          </p:cNvSpPr>
          <p:nvPr>
            <p:ph type="title"/>
          </p:nvPr>
        </p:nvSpPr>
        <p:spPr/>
        <p:txBody>
          <a:bodyPr/>
          <a:lstStyle/>
          <a:p>
            <a:r>
              <a:rPr kumimoji="1" lang="en-US" altLang="zh-CN" dirty="0"/>
              <a:t>Preliminary</a:t>
            </a:r>
            <a:r>
              <a:rPr kumimoji="1" lang="zh-CN" altLang="en-US" dirty="0"/>
              <a:t> </a:t>
            </a:r>
            <a:r>
              <a:rPr kumimoji="1" lang="en-US" altLang="zh-CN" dirty="0"/>
              <a:t>of</a:t>
            </a:r>
            <a:r>
              <a:rPr kumimoji="1" lang="zh-CN" altLang="en-US" dirty="0"/>
              <a:t> </a:t>
            </a:r>
            <a:r>
              <a:rPr kumimoji="1" lang="en-US" altLang="zh-CN" dirty="0"/>
              <a:t>VFDC</a:t>
            </a:r>
            <a:endParaRPr kumimoji="1" lang="zh-CN" altLang="en-US" dirty="0"/>
          </a:p>
        </p:txBody>
      </p:sp>
      <p:sp>
        <p:nvSpPr>
          <p:cNvPr id="4" name="灯片编号占位符 3">
            <a:extLst>
              <a:ext uri="{FF2B5EF4-FFF2-40B4-BE49-F238E27FC236}">
                <a16:creationId xmlns:a16="http://schemas.microsoft.com/office/drawing/2014/main" id="{C8886BE6-E5FC-BCEC-37DE-0C2338D8559F}"/>
              </a:ext>
            </a:extLst>
          </p:cNvPr>
          <p:cNvSpPr>
            <a:spLocks noGrp="1"/>
          </p:cNvSpPr>
          <p:nvPr>
            <p:ph type="sldNum" sz="quarter" idx="12"/>
          </p:nvPr>
        </p:nvSpPr>
        <p:spPr/>
        <p:txBody>
          <a:bodyPr/>
          <a:lstStyle/>
          <a:p>
            <a:fld id="{E8A41ABE-4B4A-A44C-B1E4-B43F2FA3ED3C}" type="slidenum">
              <a:rPr lang="en-US" smtClean="0"/>
              <a:t>70</a:t>
            </a:fld>
            <a:endParaRPr lang="en-US"/>
          </a:p>
        </p:txBody>
      </p:sp>
      <mc:AlternateContent xmlns:mc="http://schemas.openxmlformats.org/markup-compatibility/2006" xmlns:a14="http://schemas.microsoft.com/office/drawing/2010/main">
        <mc:Choice Requires="a14">
          <p:sp>
            <p:nvSpPr>
              <p:cNvPr id="9" name="内容占位符 5">
                <a:extLst>
                  <a:ext uri="{FF2B5EF4-FFF2-40B4-BE49-F238E27FC236}">
                    <a16:creationId xmlns:a16="http://schemas.microsoft.com/office/drawing/2014/main" id="{572946BD-86C3-939D-7484-1DF93A60D5E0}"/>
                  </a:ext>
                </a:extLst>
              </p:cNvPr>
              <p:cNvSpPr txBox="1">
                <a:spLocks/>
              </p:cNvSpPr>
              <p:nvPr/>
            </p:nvSpPr>
            <p:spPr>
              <a:xfrm>
                <a:off x="952372" y="1375577"/>
                <a:ext cx="10515600" cy="51683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Setting:</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b="1"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Two parties</a:t>
                </a: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  active party </a:t>
                </a:r>
                <a14:m>
                  <m:oMath xmlns:m="http://schemas.openxmlformats.org/officeDocument/2006/math">
                    <m:sSub>
                      <m:sSubPr>
                        <m:ctrlP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ctrlPr>
                      </m:sSubPr>
                      <m:e>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𝑃</m:t>
                        </m:r>
                      </m:e>
                      <m:sub>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0</m:t>
                        </m:r>
                      </m:sub>
                    </m:sSub>
                  </m:oMath>
                </a14:m>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 possesses real labels </a:t>
                </a:r>
                <a14:m>
                  <m:oMath xmlns:m="http://schemas.openxmlformats.org/officeDocument/2006/math">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𝑦</m:t>
                    </m:r>
                  </m:oMath>
                </a14:m>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 and passive party </a:t>
                </a:r>
                <a14:m>
                  <m:oMath xmlns:m="http://schemas.openxmlformats.org/officeDocument/2006/math">
                    <m:sSub>
                      <m:sSubPr>
                        <m:ctrlP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ctrlPr>
                      </m:sSubPr>
                      <m:e>
                        <m:r>
                          <a:rPr kumimoji="0" lang="en-US" altLang="zh-CN" b="0" i="1" u="none" strike="noStrike" kern="12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𝑃</m:t>
                        </m:r>
                      </m:e>
                      <m:sub>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sub>
                    </m:sSub>
                  </m:oMath>
                </a14:m>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 holds real features </a:t>
                </a:r>
                <a14:m>
                  <m:oMath xmlns:m="http://schemas.openxmlformats.org/officeDocument/2006/math">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en-US" altLang="zh-CN"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oMath>
                </a14:m>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The objective in VFL is for these two parties to collaboratively train a model.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Threat Model:</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a:t>
                </a:r>
                <a:r>
                  <a:rPr kumimoji="0" lang="en-US" altLang="zh-CN" b="1"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Honest-but-curious</a:t>
                </a: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 assumption for all parties in VFL. </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a:ln>
                      <a:noFill/>
                    </a:ln>
                    <a:solidFill>
                      <a:prstClr val="black"/>
                    </a:solidFill>
                    <a:effectLst/>
                    <a:uLnTx/>
                    <a:uFillTx/>
                    <a:ea typeface="等线" panose="02010600030101010101" pitchFamily="2" charset="-122"/>
                    <a:cs typeface="Times New Roman" panose="02020603050405020304" pitchFamily="18" charset="0"/>
                  </a:rPr>
                  <a:t>Active party seeks to infer feature privacy from the passive parties, and vice versa, the passive parties aim to infer label privacy from the active party.</a:t>
                </a:r>
              </a:p>
            </p:txBody>
          </p:sp>
        </mc:Choice>
        <mc:Fallback xmlns="">
          <p:sp>
            <p:nvSpPr>
              <p:cNvPr id="9" name="内容占位符 5">
                <a:extLst>
                  <a:ext uri="{FF2B5EF4-FFF2-40B4-BE49-F238E27FC236}">
                    <a16:creationId xmlns:a16="http://schemas.microsoft.com/office/drawing/2014/main" id="{572946BD-86C3-939D-7484-1DF93A60D5E0}"/>
                  </a:ext>
                </a:extLst>
              </p:cNvPr>
              <p:cNvSpPr txBox="1">
                <a:spLocks noRot="1" noChangeAspect="1" noMove="1" noResize="1" noEditPoints="1" noAdjustHandles="1" noChangeArrowheads="1" noChangeShapeType="1" noTextEdit="1"/>
              </p:cNvSpPr>
              <p:nvPr/>
            </p:nvSpPr>
            <p:spPr>
              <a:xfrm>
                <a:off x="952372" y="1375577"/>
                <a:ext cx="10515600" cy="5168346"/>
              </a:xfrm>
              <a:prstGeom prst="rect">
                <a:avLst/>
              </a:prstGeom>
              <a:blipFill>
                <a:blip r:embed="rId2"/>
                <a:stretch>
                  <a:fillRect l="-965" t="-1961"/>
                </a:stretch>
              </a:blipFill>
            </p:spPr>
            <p:txBody>
              <a:bodyPr/>
              <a:lstStyle/>
              <a:p>
                <a:r>
                  <a:rPr lang="zh-CN" altLang="en-US">
                    <a:noFill/>
                  </a:rPr>
                  <a:t> </a:t>
                </a:r>
              </a:p>
            </p:txBody>
          </p:sp>
        </mc:Fallback>
      </mc:AlternateContent>
      <p:pic>
        <p:nvPicPr>
          <p:cNvPr id="11" name="图片 10">
            <a:extLst>
              <a:ext uri="{FF2B5EF4-FFF2-40B4-BE49-F238E27FC236}">
                <a16:creationId xmlns:a16="http://schemas.microsoft.com/office/drawing/2014/main" id="{12C9BCA8-9B77-E054-3A9A-32F9F5AFFBA9}"/>
              </a:ext>
            </a:extLst>
          </p:cNvPr>
          <p:cNvPicPr>
            <a:picLocks noChangeAspect="1"/>
          </p:cNvPicPr>
          <p:nvPr/>
        </p:nvPicPr>
        <p:blipFill>
          <a:blip r:embed="rId3"/>
          <a:stretch>
            <a:fillRect/>
          </a:stretch>
        </p:blipFill>
        <p:spPr>
          <a:xfrm>
            <a:off x="2209800" y="4665645"/>
            <a:ext cx="7772400" cy="1633556"/>
          </a:xfrm>
          <a:prstGeom prst="rect">
            <a:avLst/>
          </a:prstGeom>
        </p:spPr>
      </p:pic>
    </p:spTree>
    <p:extLst>
      <p:ext uri="{BB962C8B-B14F-4D97-AF65-F5344CB8AC3E}">
        <p14:creationId xmlns:p14="http://schemas.microsoft.com/office/powerpoint/2010/main" val="251780110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500C8D-5968-5E2F-FF32-C758CC3E5C07}"/>
              </a:ext>
            </a:extLst>
          </p:cNvPr>
          <p:cNvSpPr>
            <a:spLocks noGrp="1"/>
          </p:cNvSpPr>
          <p:nvPr>
            <p:ph type="title"/>
          </p:nvPr>
        </p:nvSpPr>
        <p:spPr/>
        <p:txBody>
          <a:bodyPr/>
          <a:lstStyle/>
          <a:p>
            <a:r>
              <a:rPr kumimoji="1" lang="en-US" altLang="zh-CN" dirty="0"/>
              <a:t>Preliminary</a:t>
            </a:r>
            <a:r>
              <a:rPr kumimoji="1" lang="zh-CN" altLang="en-US" dirty="0"/>
              <a:t> </a:t>
            </a:r>
            <a:r>
              <a:rPr kumimoji="1" lang="en-US" altLang="zh-CN" dirty="0"/>
              <a:t>of</a:t>
            </a:r>
            <a:r>
              <a:rPr kumimoji="1" lang="zh-CN" altLang="en-US" dirty="0"/>
              <a:t> </a:t>
            </a:r>
            <a:r>
              <a:rPr kumimoji="1" lang="en-US" altLang="zh-CN" dirty="0"/>
              <a:t>VFDC</a:t>
            </a:r>
            <a:endParaRPr kumimoji="1" lang="zh-CN" altLang="en-US" dirty="0"/>
          </a:p>
        </p:txBody>
      </p:sp>
      <p:sp>
        <p:nvSpPr>
          <p:cNvPr id="3" name="内容占位符 2">
            <a:extLst>
              <a:ext uri="{FF2B5EF4-FFF2-40B4-BE49-F238E27FC236}">
                <a16:creationId xmlns:a16="http://schemas.microsoft.com/office/drawing/2014/main" id="{F09C51FD-B4A7-A65E-A096-124A6EEA86C7}"/>
              </a:ext>
            </a:extLst>
          </p:cNvPr>
          <p:cNvSpPr>
            <a:spLocks noGrp="1"/>
          </p:cNvSpPr>
          <p:nvPr>
            <p:ph idx="1"/>
          </p:nvPr>
        </p:nvSpPr>
        <p:spPr/>
        <p:txBody>
          <a:bodyPr>
            <a:normAutofit/>
          </a:bodyPr>
          <a:lstStyle/>
          <a:p>
            <a:r>
              <a:rPr kumimoji="1" lang="en-US" altLang="zh-CN" sz="2400" b="1" dirty="0"/>
              <a:t>Differential</a:t>
            </a:r>
            <a:r>
              <a:rPr kumimoji="1" lang="zh-CN" altLang="en-US" sz="2400" b="1" dirty="0"/>
              <a:t> </a:t>
            </a:r>
            <a:r>
              <a:rPr kumimoji="1" lang="en-US" altLang="zh-CN" sz="2400" b="1" dirty="0"/>
              <a:t>Privacy</a:t>
            </a:r>
            <a:r>
              <a:rPr kumimoji="1" lang="zh-CN" altLang="en-US" sz="2400" b="1" dirty="0"/>
              <a:t> </a:t>
            </a:r>
            <a:r>
              <a:rPr kumimoji="1" lang="en-US" altLang="zh-CN" sz="2400" b="1" dirty="0"/>
              <a:t>(DP):</a:t>
            </a:r>
          </a:p>
          <a:p>
            <a:endParaRPr kumimoji="1" lang="en-US" altLang="zh-CN" sz="2400" dirty="0"/>
          </a:p>
          <a:p>
            <a:endParaRPr kumimoji="1" lang="en-US" altLang="zh-CN" sz="2400" dirty="0"/>
          </a:p>
          <a:p>
            <a:endParaRPr kumimoji="1" lang="en-US" altLang="zh-CN" sz="2400" dirty="0"/>
          </a:p>
          <a:p>
            <a:pPr marL="0" indent="0">
              <a:buNone/>
            </a:pPr>
            <a:endParaRPr kumimoji="1" lang="en-US" altLang="zh-CN" sz="2400" dirty="0"/>
          </a:p>
          <a:p>
            <a:r>
              <a:rPr kumimoji="1" lang="en-US" altLang="zh-CN" sz="2400" b="1" dirty="0"/>
              <a:t>Secure</a:t>
            </a:r>
            <a:r>
              <a:rPr kumimoji="1" lang="zh-CN" altLang="en-US" sz="2400" b="1" dirty="0"/>
              <a:t> </a:t>
            </a:r>
            <a:r>
              <a:rPr kumimoji="1" lang="en-US" altLang="zh-CN" sz="2400" b="1" dirty="0"/>
              <a:t>Aggregation</a:t>
            </a:r>
            <a:r>
              <a:rPr kumimoji="1" lang="en-US" altLang="zh-CN" sz="2400" dirty="0"/>
              <a:t>:</a:t>
            </a:r>
          </a:p>
          <a:p>
            <a:pPr marL="0" indent="0">
              <a:buNone/>
            </a:pPr>
            <a:r>
              <a:rPr kumimoji="1" lang="zh-CN" altLang="en-US" sz="2400" dirty="0"/>
              <a:t>   </a:t>
            </a:r>
            <a:r>
              <a:rPr kumimoji="1" lang="en-US" altLang="zh-CN" sz="2400" dirty="0"/>
              <a:t>Secure aggregation corresponds to computing the sum of multiple inputs while keeping the individual inputs confidential. </a:t>
            </a:r>
          </a:p>
          <a:p>
            <a:pPr marL="0" indent="0">
              <a:buNone/>
            </a:pPr>
            <a:endParaRPr kumimoji="1" lang="en-US" altLang="zh-CN" sz="2400" dirty="0"/>
          </a:p>
          <a:p>
            <a:endParaRPr kumimoji="1" lang="en-US" altLang="zh-CN" sz="2400" dirty="0"/>
          </a:p>
        </p:txBody>
      </p:sp>
      <p:pic>
        <p:nvPicPr>
          <p:cNvPr id="6" name="图片 5">
            <a:extLst>
              <a:ext uri="{FF2B5EF4-FFF2-40B4-BE49-F238E27FC236}">
                <a16:creationId xmlns:a16="http://schemas.microsoft.com/office/drawing/2014/main" id="{39135705-1C45-7742-C735-9C9D95D54D00}"/>
              </a:ext>
            </a:extLst>
          </p:cNvPr>
          <p:cNvPicPr>
            <a:picLocks noChangeAspect="1"/>
          </p:cNvPicPr>
          <p:nvPr/>
        </p:nvPicPr>
        <p:blipFill>
          <a:blip r:embed="rId3"/>
          <a:stretch>
            <a:fillRect/>
          </a:stretch>
        </p:blipFill>
        <p:spPr>
          <a:xfrm>
            <a:off x="2324205" y="2397483"/>
            <a:ext cx="7093591" cy="1558091"/>
          </a:xfrm>
          <a:prstGeom prst="rect">
            <a:avLst/>
          </a:prstGeom>
        </p:spPr>
      </p:pic>
    </p:spTree>
    <p:extLst>
      <p:ext uri="{BB962C8B-B14F-4D97-AF65-F5344CB8AC3E}">
        <p14:creationId xmlns:p14="http://schemas.microsoft.com/office/powerpoint/2010/main" val="14922255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60954F-4155-2872-7008-FB14BBA1A74F}"/>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AC1C0B52-915D-FAF9-D62A-3CC4D3007B1A}"/>
              </a:ext>
            </a:extLst>
          </p:cNvPr>
          <p:cNvSpPr>
            <a:spLocks noGrp="1"/>
          </p:cNvSpPr>
          <p:nvPr>
            <p:ph type="title"/>
          </p:nvPr>
        </p:nvSpPr>
        <p:spPr/>
        <p:txBody>
          <a:bodyPr/>
          <a:lstStyle/>
          <a:p>
            <a:r>
              <a:rPr kumimoji="1" lang="en-US" altLang="zh-CN" dirty="0"/>
              <a:t>Preliminary</a:t>
            </a:r>
            <a:r>
              <a:rPr kumimoji="1" lang="zh-CN" altLang="en-US" dirty="0"/>
              <a:t> </a:t>
            </a:r>
            <a:r>
              <a:rPr kumimoji="1" lang="en-US" altLang="zh-CN" dirty="0"/>
              <a:t>of</a:t>
            </a:r>
            <a:r>
              <a:rPr kumimoji="1" lang="zh-CN" altLang="en-US" dirty="0"/>
              <a:t> </a:t>
            </a:r>
            <a:r>
              <a:rPr kumimoji="1" lang="en-US" altLang="zh-CN" dirty="0"/>
              <a:t>VFDC</a:t>
            </a:r>
            <a:endParaRPr kumimoji="1" lang="zh-CN" altLang="en-US" dirty="0"/>
          </a:p>
        </p:txBody>
      </p:sp>
      <p:sp>
        <p:nvSpPr>
          <p:cNvPr id="3" name="内容占位符 2">
            <a:extLst>
              <a:ext uri="{FF2B5EF4-FFF2-40B4-BE49-F238E27FC236}">
                <a16:creationId xmlns:a16="http://schemas.microsoft.com/office/drawing/2014/main" id="{77578418-04A6-F2A6-F1A3-F32D7BED3E98}"/>
              </a:ext>
            </a:extLst>
          </p:cNvPr>
          <p:cNvSpPr>
            <a:spLocks noGrp="1"/>
          </p:cNvSpPr>
          <p:nvPr>
            <p:ph idx="1"/>
          </p:nvPr>
        </p:nvSpPr>
        <p:spPr/>
        <p:txBody>
          <a:bodyPr>
            <a:normAutofit/>
          </a:bodyPr>
          <a:lstStyle/>
          <a:p>
            <a:r>
              <a:rPr kumimoji="1" lang="en-US" altLang="zh-CN" sz="2400" b="1" dirty="0"/>
              <a:t>Dataset condensation </a:t>
            </a:r>
            <a:r>
              <a:rPr kumimoji="1" lang="en-US" altLang="zh-CN" sz="2400" dirty="0"/>
              <a:t>(DC) aims to generate a significantly smaller condensed dataset S, with |S| ≪ |T|. </a:t>
            </a:r>
          </a:p>
          <a:p>
            <a:r>
              <a:rPr kumimoji="1" lang="en-US" altLang="zh-CN" sz="2400" dirty="0"/>
              <a:t>Objective:</a:t>
            </a:r>
            <a:r>
              <a:rPr kumimoji="1" lang="zh-CN" altLang="en-US" sz="2400" dirty="0"/>
              <a:t> </a:t>
            </a:r>
            <a:r>
              <a:rPr kumimoji="1" lang="en-US" altLang="zh-CN" sz="2400" dirty="0"/>
              <a:t>The</a:t>
            </a:r>
            <a:r>
              <a:rPr kumimoji="1" lang="zh-CN" altLang="en-US" sz="2400" dirty="0"/>
              <a:t> </a:t>
            </a:r>
            <a:r>
              <a:rPr kumimoji="1" lang="en-US" altLang="zh-CN" sz="2400" dirty="0"/>
              <a:t>model</a:t>
            </a:r>
            <a:r>
              <a:rPr kumimoji="1" lang="zh-CN" altLang="en-US" sz="2400" dirty="0"/>
              <a:t> </a:t>
            </a:r>
            <a:r>
              <a:rPr kumimoji="1" lang="en-US" altLang="zh-CN" sz="2400" dirty="0"/>
              <a:t>trained</a:t>
            </a:r>
            <a:r>
              <a:rPr kumimoji="1" lang="zh-CN" altLang="en-US" sz="2400" dirty="0"/>
              <a:t> </a:t>
            </a:r>
            <a:r>
              <a:rPr kumimoji="1" lang="en-US" altLang="zh-CN" sz="2400" dirty="0"/>
              <a:t>on</a:t>
            </a:r>
            <a:r>
              <a:rPr kumimoji="1" lang="zh-CN" altLang="en-US" sz="2400" dirty="0"/>
              <a:t> </a:t>
            </a:r>
            <a:r>
              <a:rPr kumimoji="1" lang="en-US" altLang="zh-CN" sz="2400" dirty="0"/>
              <a:t>the</a:t>
            </a:r>
            <a:r>
              <a:rPr kumimoji="1" lang="zh-CN" altLang="en-US" sz="2400" dirty="0"/>
              <a:t> </a:t>
            </a:r>
            <a:r>
              <a:rPr kumimoji="1" lang="en-US" altLang="zh-CN" sz="2400" b="1" dirty="0"/>
              <a:t>condensed</a:t>
            </a:r>
            <a:r>
              <a:rPr kumimoji="1" lang="zh-CN" altLang="en-US" sz="2400" b="1" dirty="0"/>
              <a:t> </a:t>
            </a:r>
            <a:r>
              <a:rPr kumimoji="1" lang="en-US" altLang="zh-CN" sz="2400" b="1" dirty="0"/>
              <a:t>dataset</a:t>
            </a:r>
            <a:r>
              <a:rPr kumimoji="1" lang="zh-CN" altLang="en-US" sz="2400" b="1" dirty="0"/>
              <a:t> </a:t>
            </a:r>
            <a:r>
              <a:rPr kumimoji="1" lang="en-US" altLang="zh-CN" sz="2400" b="1" dirty="0"/>
              <a:t>S</a:t>
            </a:r>
            <a:r>
              <a:rPr kumimoji="1" lang="zh-CN" altLang="en-US" sz="2400" dirty="0"/>
              <a:t> </a:t>
            </a:r>
            <a:r>
              <a:rPr kumimoji="1" lang="en-US" altLang="zh-CN" sz="2400" dirty="0"/>
              <a:t>achieves</a:t>
            </a:r>
            <a:r>
              <a:rPr kumimoji="1" lang="zh-CN" altLang="en-US" sz="2400" dirty="0"/>
              <a:t> </a:t>
            </a:r>
            <a:r>
              <a:rPr kumimoji="1" lang="en-US" altLang="zh-CN" sz="2400" dirty="0"/>
              <a:t>a</a:t>
            </a:r>
            <a:r>
              <a:rPr kumimoji="1" lang="zh-CN" altLang="en-US" sz="2400" dirty="0"/>
              <a:t> </a:t>
            </a:r>
            <a:r>
              <a:rPr kumimoji="1" lang="en-US" altLang="zh-CN" sz="2400" dirty="0"/>
              <a:t>comparable</a:t>
            </a:r>
            <a:r>
              <a:rPr kumimoji="1" lang="zh-CN" altLang="en-US" sz="2400" dirty="0"/>
              <a:t> </a:t>
            </a:r>
            <a:r>
              <a:rPr kumimoji="1" lang="en-US" altLang="zh-CN" sz="2400" dirty="0"/>
              <a:t>performance</a:t>
            </a:r>
            <a:r>
              <a:rPr kumimoji="1" lang="zh-CN" altLang="en-US" sz="2400" dirty="0"/>
              <a:t> </a:t>
            </a:r>
            <a:r>
              <a:rPr kumimoji="1" lang="en-US" altLang="zh-CN" sz="2400" dirty="0"/>
              <a:t>to</a:t>
            </a:r>
            <a:r>
              <a:rPr kumimoji="1" lang="zh-CN" altLang="en-US" sz="2400" dirty="0"/>
              <a:t> </a:t>
            </a:r>
            <a:r>
              <a:rPr kumimoji="1" lang="en-US" altLang="zh-CN" sz="2400" dirty="0"/>
              <a:t>that</a:t>
            </a:r>
            <a:r>
              <a:rPr kumimoji="1" lang="zh-CN" altLang="en-US" sz="2400" dirty="0"/>
              <a:t> </a:t>
            </a:r>
            <a:r>
              <a:rPr kumimoji="1" lang="en-US" altLang="zh-CN" sz="2400" dirty="0"/>
              <a:t>trained</a:t>
            </a:r>
            <a:r>
              <a:rPr kumimoji="1" lang="zh-CN" altLang="en-US" sz="2400" dirty="0"/>
              <a:t> </a:t>
            </a:r>
            <a:r>
              <a:rPr kumimoji="1" lang="en-US" altLang="zh-CN" sz="2400" dirty="0"/>
              <a:t>on</a:t>
            </a:r>
            <a:r>
              <a:rPr kumimoji="1" lang="zh-CN" altLang="en-US" sz="2400" dirty="0"/>
              <a:t> </a:t>
            </a:r>
            <a:r>
              <a:rPr kumimoji="1" lang="en-US" altLang="zh-CN" sz="2400" dirty="0"/>
              <a:t>the</a:t>
            </a:r>
            <a:r>
              <a:rPr kumimoji="1" lang="zh-CN" altLang="en-US" sz="2400" dirty="0"/>
              <a:t> </a:t>
            </a:r>
            <a:r>
              <a:rPr kumimoji="1" lang="en-US" altLang="zh-CN" sz="2400" b="1" dirty="0"/>
              <a:t>entire</a:t>
            </a:r>
            <a:r>
              <a:rPr kumimoji="1" lang="zh-CN" altLang="en-US" sz="2400" b="1" dirty="0"/>
              <a:t> </a:t>
            </a:r>
            <a:r>
              <a:rPr kumimoji="1" lang="en-US" altLang="zh-CN" sz="2400" b="1" dirty="0"/>
              <a:t>dataset</a:t>
            </a:r>
            <a:r>
              <a:rPr kumimoji="1" lang="zh-CN" altLang="en-US" sz="2400" b="1" dirty="0"/>
              <a:t> </a:t>
            </a:r>
            <a:r>
              <a:rPr kumimoji="1" lang="en-US" altLang="zh-CN" sz="2400" b="1" dirty="0"/>
              <a:t>T</a:t>
            </a:r>
            <a:r>
              <a:rPr kumimoji="1" lang="en-US" altLang="zh-CN" sz="2400" dirty="0"/>
              <a:t>.</a:t>
            </a:r>
          </a:p>
          <a:p>
            <a:endParaRPr kumimoji="1" lang="en-US" altLang="zh-CN" sz="2400" dirty="0"/>
          </a:p>
          <a:p>
            <a:endParaRPr kumimoji="1" lang="en-US" altLang="zh-CN" sz="2400" dirty="0"/>
          </a:p>
          <a:p>
            <a:r>
              <a:rPr kumimoji="1" lang="en-US" altLang="zh-CN" sz="2400" dirty="0"/>
              <a:t>We</a:t>
            </a:r>
            <a:r>
              <a:rPr kumimoji="1" lang="zh-CN" altLang="en-US" sz="2400" dirty="0"/>
              <a:t> </a:t>
            </a:r>
            <a:r>
              <a:rPr kumimoji="1" lang="en-US" altLang="zh-CN" sz="2400" dirty="0"/>
              <a:t>minimize</a:t>
            </a:r>
            <a:r>
              <a:rPr kumimoji="1" lang="zh-CN" altLang="en-US" sz="2400" dirty="0"/>
              <a:t> </a:t>
            </a:r>
            <a:r>
              <a:rPr kumimoji="1" lang="en-US" altLang="zh-CN" sz="2400" dirty="0"/>
              <a:t>the</a:t>
            </a:r>
            <a:r>
              <a:rPr kumimoji="1" lang="zh-CN" altLang="en-US" sz="2400" dirty="0"/>
              <a:t> </a:t>
            </a:r>
            <a:r>
              <a:rPr kumimoji="1" lang="en-US" altLang="zh-CN" sz="2400" dirty="0"/>
              <a:t>Maximum</a:t>
            </a:r>
            <a:r>
              <a:rPr kumimoji="1" lang="zh-CN" altLang="en-US" sz="2400" dirty="0"/>
              <a:t> </a:t>
            </a:r>
            <a:r>
              <a:rPr kumimoji="1" lang="en-US" altLang="zh-CN" sz="2400" dirty="0"/>
              <a:t>Mean</a:t>
            </a:r>
            <a:r>
              <a:rPr kumimoji="1" lang="zh-CN" altLang="en-US" sz="2400" dirty="0"/>
              <a:t> </a:t>
            </a:r>
            <a:r>
              <a:rPr kumimoji="1" lang="en-US" altLang="zh-CN" sz="2400" dirty="0"/>
              <a:t>Discrepancy</a:t>
            </a:r>
            <a:r>
              <a:rPr kumimoji="1" lang="zh-CN" altLang="en-US" sz="2400" dirty="0"/>
              <a:t> </a:t>
            </a:r>
            <a:r>
              <a:rPr kumimoji="1" lang="en-US" altLang="zh-CN" sz="2400" dirty="0"/>
              <a:t>(MMD)</a:t>
            </a:r>
            <a:r>
              <a:rPr kumimoji="1" lang="zh-CN" altLang="en-US" sz="2400" dirty="0"/>
              <a:t> </a:t>
            </a:r>
            <a:r>
              <a:rPr kumimoji="1" lang="en-US" altLang="zh-CN" sz="2400" dirty="0"/>
              <a:t>Loss:</a:t>
            </a:r>
            <a:endParaRPr kumimoji="1" lang="zh-CN" altLang="en-US" sz="2400" dirty="0"/>
          </a:p>
        </p:txBody>
      </p:sp>
      <p:pic>
        <p:nvPicPr>
          <p:cNvPr id="5" name="图片 4">
            <a:extLst>
              <a:ext uri="{FF2B5EF4-FFF2-40B4-BE49-F238E27FC236}">
                <a16:creationId xmlns:a16="http://schemas.microsoft.com/office/drawing/2014/main" id="{DFB11451-4E9F-ED68-41F2-56E3755169B6}"/>
              </a:ext>
            </a:extLst>
          </p:cNvPr>
          <p:cNvPicPr>
            <a:picLocks noChangeAspect="1"/>
          </p:cNvPicPr>
          <p:nvPr/>
        </p:nvPicPr>
        <p:blipFill>
          <a:blip r:embed="rId2"/>
          <a:stretch>
            <a:fillRect/>
          </a:stretch>
        </p:blipFill>
        <p:spPr>
          <a:xfrm>
            <a:off x="2540000" y="4919415"/>
            <a:ext cx="5723525" cy="1119999"/>
          </a:xfrm>
          <a:prstGeom prst="rect">
            <a:avLst/>
          </a:prstGeom>
        </p:spPr>
      </p:pic>
      <p:pic>
        <p:nvPicPr>
          <p:cNvPr id="6" name="图片 5">
            <a:extLst>
              <a:ext uri="{FF2B5EF4-FFF2-40B4-BE49-F238E27FC236}">
                <a16:creationId xmlns:a16="http://schemas.microsoft.com/office/drawing/2014/main" id="{9D6AD75A-01DA-CAD9-ECA6-324FBAC7C55B}"/>
              </a:ext>
            </a:extLst>
          </p:cNvPr>
          <p:cNvPicPr>
            <a:picLocks noChangeAspect="1"/>
          </p:cNvPicPr>
          <p:nvPr/>
        </p:nvPicPr>
        <p:blipFill>
          <a:blip r:embed="rId3"/>
          <a:stretch>
            <a:fillRect/>
          </a:stretch>
        </p:blipFill>
        <p:spPr>
          <a:xfrm>
            <a:off x="2644846" y="3509911"/>
            <a:ext cx="5521042" cy="463373"/>
          </a:xfrm>
          <a:prstGeom prst="rect">
            <a:avLst/>
          </a:prstGeom>
        </p:spPr>
      </p:pic>
    </p:spTree>
    <p:extLst>
      <p:ext uri="{BB962C8B-B14F-4D97-AF65-F5344CB8AC3E}">
        <p14:creationId xmlns:p14="http://schemas.microsoft.com/office/powerpoint/2010/main" val="6260838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EE31D-1B81-F427-A64B-502E0E99230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15BC224-D2EE-0BE4-1555-87FB29D966EC}"/>
              </a:ext>
            </a:extLst>
          </p:cNvPr>
          <p:cNvSpPr>
            <a:spLocks noGrp="1"/>
          </p:cNvSpPr>
          <p:nvPr>
            <p:ph type="title"/>
          </p:nvPr>
        </p:nvSpPr>
        <p:spPr>
          <a:xfrm>
            <a:off x="838200" y="481606"/>
            <a:ext cx="10515600" cy="1143840"/>
          </a:xfrm>
        </p:spPr>
        <p:txBody>
          <a:bodyPr>
            <a:normAutofit/>
          </a:bodyPr>
          <a:lstStyle/>
          <a:p>
            <a:r>
              <a:rPr lang="en-US" altLang="zh-CN" dirty="0">
                <a:solidFill>
                  <a:sysClr val="windowText" lastClr="000000"/>
                </a:solidFill>
                <a:ea typeface="等线" panose="02010600030101010101" pitchFamily="2" charset="-122"/>
                <a:cs typeface="Times New Roman" panose="02020603050405020304" pitchFamily="18" charset="0"/>
              </a:rPr>
              <a:t>C</a:t>
            </a:r>
            <a:r>
              <a:rPr kumimoji="0" lang="en-US" altLang="zh-CN" sz="4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lass-wise Secure Aggregation</a:t>
            </a:r>
            <a:r>
              <a:rPr kumimoji="0" lang="zh-CN" altLang="en-US" sz="4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4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in</a:t>
            </a:r>
            <a:r>
              <a:rPr kumimoji="0" lang="zh-CN" altLang="en-US" sz="4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sz="4000" b="0"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VFDC</a:t>
            </a:r>
            <a:endParaRPr kumimoji="1" lang="zh-CN" altLang="en-US" dirty="0"/>
          </a:p>
        </p:txBody>
      </p:sp>
      <p:sp>
        <p:nvSpPr>
          <p:cNvPr id="4" name="灯片编号占位符 3">
            <a:extLst>
              <a:ext uri="{FF2B5EF4-FFF2-40B4-BE49-F238E27FC236}">
                <a16:creationId xmlns:a16="http://schemas.microsoft.com/office/drawing/2014/main" id="{C2589B44-1271-7D25-5299-5232660D4FB9}"/>
              </a:ext>
            </a:extLst>
          </p:cNvPr>
          <p:cNvSpPr>
            <a:spLocks noGrp="1"/>
          </p:cNvSpPr>
          <p:nvPr>
            <p:ph type="sldNum" sz="quarter" idx="12"/>
          </p:nvPr>
        </p:nvSpPr>
        <p:spPr/>
        <p:txBody>
          <a:bodyPr/>
          <a:lstStyle/>
          <a:p>
            <a:fld id="{E8A41ABE-4B4A-A44C-B1E4-B43F2FA3ED3C}" type="slidenum">
              <a:rPr lang="en-US" smtClean="0"/>
              <a:t>73</a:t>
            </a:fld>
            <a:endParaRPr lang="en-US"/>
          </a:p>
        </p:txBody>
      </p:sp>
      <p:pic>
        <p:nvPicPr>
          <p:cNvPr id="6" name="图片 5">
            <a:extLst>
              <a:ext uri="{FF2B5EF4-FFF2-40B4-BE49-F238E27FC236}">
                <a16:creationId xmlns:a16="http://schemas.microsoft.com/office/drawing/2014/main" id="{FFE1FEF1-5C26-8AE9-F359-90A2474688C1}"/>
              </a:ext>
            </a:extLst>
          </p:cNvPr>
          <p:cNvPicPr>
            <a:picLocks noChangeAspect="1"/>
          </p:cNvPicPr>
          <p:nvPr/>
        </p:nvPicPr>
        <p:blipFill>
          <a:blip r:embed="rId2"/>
          <a:stretch>
            <a:fillRect/>
          </a:stretch>
        </p:blipFill>
        <p:spPr>
          <a:xfrm>
            <a:off x="5152669" y="2038478"/>
            <a:ext cx="6915861" cy="4059171"/>
          </a:xfrm>
          <a:prstGeom prst="rect">
            <a:avLst/>
          </a:prstGeom>
        </p:spPr>
      </p:pic>
      <p:pic>
        <p:nvPicPr>
          <p:cNvPr id="17" name="图片 16" descr="手机屏幕的截图&#10;&#10;描述已自动生成">
            <a:extLst>
              <a:ext uri="{FF2B5EF4-FFF2-40B4-BE49-F238E27FC236}">
                <a16:creationId xmlns:a16="http://schemas.microsoft.com/office/drawing/2014/main" id="{CD0B758A-79CB-356F-E880-206D27FAF1C5}"/>
              </a:ext>
            </a:extLst>
          </p:cNvPr>
          <p:cNvPicPr>
            <a:picLocks noChangeAspect="1"/>
          </p:cNvPicPr>
          <p:nvPr/>
        </p:nvPicPr>
        <p:blipFill rotWithShape="1">
          <a:blip r:embed="rId3"/>
          <a:srcRect r="10298"/>
          <a:stretch/>
        </p:blipFill>
        <p:spPr>
          <a:xfrm>
            <a:off x="238750" y="2924411"/>
            <a:ext cx="4862020" cy="2070384"/>
          </a:xfrm>
          <a:prstGeom prst="rect">
            <a:avLst/>
          </a:prstGeom>
        </p:spPr>
      </p:pic>
      <p:sp>
        <p:nvSpPr>
          <p:cNvPr id="3" name="文本框 2">
            <a:extLst>
              <a:ext uri="{FF2B5EF4-FFF2-40B4-BE49-F238E27FC236}">
                <a16:creationId xmlns:a16="http://schemas.microsoft.com/office/drawing/2014/main" id="{8F879FA9-0DA8-65BE-3D7C-513A72F52C77}"/>
              </a:ext>
            </a:extLst>
          </p:cNvPr>
          <p:cNvSpPr txBox="1"/>
          <p:nvPr/>
        </p:nvSpPr>
        <p:spPr>
          <a:xfrm>
            <a:off x="2052054" y="5371931"/>
            <a:ext cx="1235412" cy="432543"/>
          </a:xfrm>
          <a:prstGeom prst="rect">
            <a:avLst/>
          </a:prstGeom>
        </p:spPr>
        <p:txBody>
          <a:bodyPr vert="horz" wrap="none" lIns="91440" tIns="45720" rIns="91440" bIns="45720" rtlCol="0">
            <a:noAutofit/>
          </a:bodyPr>
          <a:lstStyle/>
          <a:p>
            <a:pPr marR="0" algn="just" defTabSz="914400" rtl="0" eaLnBrk="1" fontAlgn="auto" latinLnBrk="0" hangingPunct="1">
              <a:lnSpc>
                <a:spcPct val="100000"/>
              </a:lnSpc>
              <a:spcBef>
                <a:spcPts val="1000"/>
              </a:spcBef>
              <a:spcAft>
                <a:spcPts val="1200"/>
              </a:spcAft>
              <a:buClrTx/>
              <a:buSzTx/>
              <a:tabLst/>
            </a:pP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Figure</a:t>
            </a:r>
            <a:r>
              <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 </a:t>
            </a:r>
            <a:r>
              <a:rPr kumimoji="0" lang="en-US" altLang="zh-CN"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rPr>
              <a:t>5.2</a:t>
            </a:r>
            <a:endParaRPr kumimoji="0" lang="zh-CN" altLang="en-US"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4673678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AE2B5F25-3C61-9EA1-8111-48860E6848ED}"/>
              </a:ext>
            </a:extLst>
          </p:cNvPr>
          <p:cNvSpPr>
            <a:spLocks noGrp="1"/>
          </p:cNvSpPr>
          <p:nvPr>
            <p:ph type="title"/>
          </p:nvPr>
        </p:nvSpPr>
        <p:spPr/>
        <p:txBody>
          <a:bodyPr/>
          <a:lstStyle/>
          <a:p>
            <a:r>
              <a:rPr lang="en-US" altLang="zh-CN" dirty="0">
                <a:latin typeface="+mn-lt"/>
              </a:rPr>
              <a:t>Backup</a:t>
            </a:r>
            <a:r>
              <a:rPr lang="zh-CN" altLang="en-US" dirty="0">
                <a:latin typeface="+mn-lt"/>
              </a:rPr>
              <a:t> </a:t>
            </a:r>
            <a:r>
              <a:rPr lang="en-US" altLang="zh-CN" dirty="0">
                <a:latin typeface="+mn-lt"/>
              </a:rPr>
              <a:t>Slides</a:t>
            </a:r>
            <a:r>
              <a:rPr lang="zh-CN" altLang="en-US" dirty="0">
                <a:latin typeface="+mn-lt"/>
              </a:rPr>
              <a:t> </a:t>
            </a:r>
            <a:r>
              <a:rPr lang="en-US" altLang="zh-CN" dirty="0">
                <a:latin typeface="+mn-lt"/>
              </a:rPr>
              <a:t>on</a:t>
            </a:r>
            <a:r>
              <a:rPr lang="zh-CN" altLang="en-US" dirty="0">
                <a:latin typeface="+mn-lt"/>
              </a:rPr>
              <a:t> </a:t>
            </a:r>
            <a:r>
              <a:rPr lang="en-US" altLang="zh-CN" dirty="0">
                <a:latin typeface="+mn-lt"/>
              </a:rPr>
              <a:t>Secure</a:t>
            </a:r>
            <a:r>
              <a:rPr lang="zh-CN" altLang="en-US" dirty="0">
                <a:latin typeface="+mn-lt"/>
              </a:rPr>
              <a:t> </a:t>
            </a:r>
            <a:r>
              <a:rPr lang="en-US" altLang="zh-CN" dirty="0">
                <a:latin typeface="+mn-lt"/>
              </a:rPr>
              <a:t>Computation</a:t>
            </a:r>
            <a:endParaRPr lang="zh-CN" altLang="en-US" dirty="0">
              <a:latin typeface="+mn-lt"/>
            </a:endParaRPr>
          </a:p>
        </p:txBody>
      </p:sp>
      <p:sp>
        <p:nvSpPr>
          <p:cNvPr id="4" name="灯片编号占位符 3">
            <a:extLst>
              <a:ext uri="{FF2B5EF4-FFF2-40B4-BE49-F238E27FC236}">
                <a16:creationId xmlns:a16="http://schemas.microsoft.com/office/drawing/2014/main" id="{1616BE96-B3C8-0B55-9664-8D9705D15529}"/>
              </a:ext>
            </a:extLst>
          </p:cNvPr>
          <p:cNvSpPr>
            <a:spLocks noGrp="1"/>
          </p:cNvSpPr>
          <p:nvPr>
            <p:ph type="sldNum" sz="quarter" idx="12"/>
          </p:nvPr>
        </p:nvSpPr>
        <p:spPr/>
        <p:txBody>
          <a:bodyPr/>
          <a:lstStyle/>
          <a:p>
            <a:fld id="{E8A41ABE-4B4A-A44C-B1E4-B43F2FA3ED3C}" type="slidenum">
              <a:rPr lang="en-US" smtClean="0"/>
              <a:t>74</a:t>
            </a:fld>
            <a:endParaRPr lang="en-US"/>
          </a:p>
        </p:txBody>
      </p:sp>
    </p:spTree>
    <p:extLst>
      <p:ext uri="{BB962C8B-B14F-4D97-AF65-F5344CB8AC3E}">
        <p14:creationId xmlns:p14="http://schemas.microsoft.com/office/powerpoint/2010/main" val="11541950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BFCEFC-4272-3746-B714-C6946C7D22D7}"/>
              </a:ext>
            </a:extLst>
          </p:cNvPr>
          <p:cNvSpPr>
            <a:spLocks noGrp="1"/>
          </p:cNvSpPr>
          <p:nvPr>
            <p:ph type="title"/>
          </p:nvPr>
        </p:nvSpPr>
        <p:spPr/>
        <p:txBody>
          <a:bodyPr/>
          <a:lstStyle/>
          <a:p>
            <a:r>
              <a:rPr kumimoji="1" lang="en-US" altLang="zh-CN" dirty="0"/>
              <a:t>Security</a:t>
            </a:r>
            <a:r>
              <a:rPr kumimoji="1" lang="zh-CN" altLang="en-US" dirty="0"/>
              <a:t> </a:t>
            </a:r>
            <a:r>
              <a:rPr kumimoji="1" lang="en-US" altLang="zh-CN" dirty="0"/>
              <a:t>and</a:t>
            </a:r>
            <a:r>
              <a:rPr kumimoji="1" lang="zh-CN" altLang="en-US" dirty="0"/>
              <a:t> </a:t>
            </a:r>
            <a:r>
              <a:rPr kumimoji="1" lang="en-US" altLang="zh-CN" dirty="0"/>
              <a:t>Privacy-Preservation</a:t>
            </a:r>
            <a:r>
              <a:rPr kumimoji="1" lang="zh-CN" altLang="en-US" dirty="0"/>
              <a:t> </a:t>
            </a:r>
            <a:r>
              <a:rPr kumimoji="1" lang="en-US" altLang="zh-CN" dirty="0"/>
              <a:t>in</a:t>
            </a:r>
            <a:r>
              <a:rPr kumimoji="1" lang="zh-CN" altLang="en-US" dirty="0"/>
              <a:t> </a:t>
            </a:r>
            <a:r>
              <a:rPr kumimoji="1" lang="en-US" altLang="zh-CN" dirty="0"/>
              <a:t>FL</a:t>
            </a:r>
            <a:endParaRPr kumimoji="1" lang="zh-CN" altLang="en-US" dirty="0"/>
          </a:p>
        </p:txBody>
      </p:sp>
      <p:sp>
        <p:nvSpPr>
          <p:cNvPr id="3" name="内容占位符 2">
            <a:extLst>
              <a:ext uri="{FF2B5EF4-FFF2-40B4-BE49-F238E27FC236}">
                <a16:creationId xmlns:a16="http://schemas.microsoft.com/office/drawing/2014/main" id="{5193FE4F-9AB2-9444-986C-04C7FE7B72D1}"/>
              </a:ext>
            </a:extLst>
          </p:cNvPr>
          <p:cNvSpPr>
            <a:spLocks noGrp="1"/>
          </p:cNvSpPr>
          <p:nvPr>
            <p:ph idx="1"/>
          </p:nvPr>
        </p:nvSpPr>
        <p:spPr/>
        <p:txBody>
          <a:bodyPr>
            <a:normAutofit lnSpcReduction="10000"/>
          </a:bodyPr>
          <a:lstStyle/>
          <a:p>
            <a:r>
              <a:rPr kumimoji="1" lang="en-US" altLang="zh-CN" dirty="0"/>
              <a:t>Security Definitions:</a:t>
            </a:r>
          </a:p>
          <a:p>
            <a:pPr lvl="1"/>
            <a:r>
              <a:rPr kumimoji="1" lang="en-US" altLang="zh-CN" dirty="0"/>
              <a:t>Honest and incurious</a:t>
            </a:r>
            <a:r>
              <a:rPr kumimoji="1" lang="zh-CN" altLang="en-US" dirty="0"/>
              <a:t> </a:t>
            </a:r>
            <a:r>
              <a:rPr kumimoji="1" lang="en-US" altLang="zh-CN" dirty="0"/>
              <a:t>security:</a:t>
            </a:r>
          </a:p>
          <a:p>
            <a:pPr lvl="2"/>
            <a:r>
              <a:rPr kumimoji="1" lang="en-US" altLang="zh-CN" dirty="0"/>
              <a:t>The adversaries honestly follow the protocol and do not infer knowledge. </a:t>
            </a:r>
          </a:p>
          <a:p>
            <a:pPr lvl="1"/>
            <a:r>
              <a:rPr kumimoji="1" lang="en-US" altLang="zh-CN" dirty="0"/>
              <a:t>Semi-honest</a:t>
            </a:r>
            <a:r>
              <a:rPr kumimoji="1" lang="zh-CN" altLang="en-US" dirty="0"/>
              <a:t> </a:t>
            </a:r>
            <a:r>
              <a:rPr kumimoji="1" lang="en-US" altLang="zh-CN" dirty="0"/>
              <a:t>security:</a:t>
            </a:r>
            <a:r>
              <a:rPr kumimoji="1" lang="zh-CN" altLang="en-US" dirty="0"/>
              <a:t> </a:t>
            </a:r>
            <a:endParaRPr kumimoji="1" lang="en-US" altLang="zh-CN" dirty="0"/>
          </a:p>
          <a:p>
            <a:pPr lvl="2"/>
            <a:r>
              <a:rPr lang="en-US" altLang="zh-CN" dirty="0"/>
              <a:t>The</a:t>
            </a:r>
            <a:r>
              <a:rPr lang="zh-CN" altLang="en-US" dirty="0"/>
              <a:t> </a:t>
            </a:r>
            <a:r>
              <a:rPr lang="en-US" altLang="zh-CN" dirty="0"/>
              <a:t>adversaries</a:t>
            </a:r>
            <a:r>
              <a:rPr lang="zh-CN" altLang="en-US" dirty="0"/>
              <a:t> </a:t>
            </a:r>
            <a:r>
              <a:rPr lang="en-US" altLang="zh-CN" dirty="0"/>
              <a:t>strictly</a:t>
            </a:r>
            <a:r>
              <a:rPr lang="zh-CN" altLang="en-US" dirty="0"/>
              <a:t> </a:t>
            </a:r>
            <a:r>
              <a:rPr lang="en-US" altLang="zh-CN" dirty="0"/>
              <a:t>follow</a:t>
            </a:r>
            <a:r>
              <a:rPr lang="zh-CN" altLang="en-US" dirty="0"/>
              <a:t> </a:t>
            </a:r>
            <a:r>
              <a:rPr lang="en-US" altLang="zh-CN" dirty="0"/>
              <a:t>the</a:t>
            </a:r>
            <a:r>
              <a:rPr lang="zh-CN" altLang="en-US" dirty="0"/>
              <a:t> </a:t>
            </a:r>
            <a:r>
              <a:rPr lang="en-US" altLang="zh-CN" dirty="0"/>
              <a:t>prespecified</a:t>
            </a:r>
            <a:r>
              <a:rPr lang="zh-CN" altLang="en-US" dirty="0"/>
              <a:t> </a:t>
            </a:r>
            <a:r>
              <a:rPr lang="en-US" altLang="zh-CN" dirty="0"/>
              <a:t>protocol</a:t>
            </a:r>
            <a:r>
              <a:rPr lang="zh-CN" altLang="en-US" dirty="0"/>
              <a:t> </a:t>
            </a:r>
            <a:r>
              <a:rPr lang="en-US" altLang="zh-CN" dirty="0"/>
              <a:t>without deviation. However, they will collect all received intermediate data and try to derive knowledge from it. </a:t>
            </a:r>
          </a:p>
          <a:p>
            <a:pPr lvl="1"/>
            <a:r>
              <a:rPr lang="en-US" altLang="zh-CN" dirty="0"/>
              <a:t>Malicious</a:t>
            </a:r>
            <a:r>
              <a:rPr lang="zh-CN" altLang="en-US" dirty="0"/>
              <a:t> </a:t>
            </a:r>
            <a:r>
              <a:rPr lang="en-US" altLang="zh-CN" dirty="0"/>
              <a:t>security:</a:t>
            </a:r>
            <a:r>
              <a:rPr lang="zh-CN" altLang="en-US" dirty="0"/>
              <a:t> </a:t>
            </a:r>
            <a:endParaRPr lang="en-US" altLang="zh-CN" dirty="0"/>
          </a:p>
          <a:p>
            <a:pPr lvl="2"/>
            <a:r>
              <a:rPr lang="en-US" altLang="zh-CN" dirty="0"/>
              <a:t>The adversaries can arbitrarily deviate from the protocol in their attempt to cheat.</a:t>
            </a:r>
          </a:p>
          <a:p>
            <a:r>
              <a:rPr kumimoji="1" lang="en-US" altLang="zh-CN" dirty="0"/>
              <a:t>Semi-honest</a:t>
            </a:r>
            <a:r>
              <a:rPr kumimoji="1" lang="zh-CN" altLang="en-US" dirty="0"/>
              <a:t> </a:t>
            </a:r>
            <a:r>
              <a:rPr kumimoji="1" lang="en-US" altLang="zh-CN" dirty="0"/>
              <a:t>security</a:t>
            </a:r>
            <a:r>
              <a:rPr kumimoji="1" lang="zh-CN" altLang="en-US" dirty="0"/>
              <a:t> </a:t>
            </a:r>
            <a:r>
              <a:rPr kumimoji="1" lang="en-US" altLang="zh-CN" dirty="0"/>
              <a:t>attracts</a:t>
            </a:r>
            <a:r>
              <a:rPr kumimoji="1" lang="zh-CN" altLang="en-US" dirty="0"/>
              <a:t> </a:t>
            </a:r>
            <a:r>
              <a:rPr kumimoji="1" lang="en-US" altLang="zh-CN" dirty="0"/>
              <a:t>the most</a:t>
            </a:r>
            <a:r>
              <a:rPr kumimoji="1" lang="zh-CN" altLang="en-US" dirty="0"/>
              <a:t> </a:t>
            </a:r>
            <a:r>
              <a:rPr kumimoji="1" lang="en-US" altLang="zh-CN" dirty="0"/>
              <a:t>attention</a:t>
            </a:r>
            <a:r>
              <a:rPr kumimoji="1" lang="zh-CN" altLang="en-US" dirty="0"/>
              <a:t> </a:t>
            </a:r>
            <a:r>
              <a:rPr kumimoji="1" lang="en-US" altLang="zh-CN" dirty="0"/>
              <a:t>as</a:t>
            </a:r>
            <a:r>
              <a:rPr kumimoji="1" lang="zh-CN" altLang="en-US" dirty="0"/>
              <a:t> </a:t>
            </a:r>
            <a:endParaRPr kumimoji="1" lang="en-US" altLang="zh-CN" dirty="0"/>
          </a:p>
          <a:p>
            <a:pPr lvl="1"/>
            <a:r>
              <a:rPr kumimoji="1" lang="en-US" altLang="zh-CN" dirty="0"/>
              <a:t>Semi-honest</a:t>
            </a:r>
            <a:r>
              <a:rPr kumimoji="1" lang="zh-CN" altLang="en-US" dirty="0"/>
              <a:t> </a:t>
            </a:r>
            <a:r>
              <a:rPr kumimoji="1" lang="en-US" altLang="zh-CN" dirty="0"/>
              <a:t>security</a:t>
            </a:r>
            <a:r>
              <a:rPr kumimoji="1" lang="zh-CN" altLang="en-US" dirty="0"/>
              <a:t> </a:t>
            </a:r>
            <a:r>
              <a:rPr kumimoji="1" lang="en-US" altLang="zh-CN" dirty="0"/>
              <a:t>balances</a:t>
            </a:r>
            <a:r>
              <a:rPr kumimoji="1" lang="zh-CN" altLang="en-US" dirty="0"/>
              <a:t> </a:t>
            </a:r>
            <a:r>
              <a:rPr kumimoji="1" lang="en-US" altLang="zh-CN" dirty="0"/>
              <a:t>security</a:t>
            </a:r>
            <a:r>
              <a:rPr kumimoji="1" lang="zh-CN" altLang="en-US" dirty="0"/>
              <a:t> </a:t>
            </a:r>
            <a:r>
              <a:rPr kumimoji="1" lang="en-US" altLang="zh-CN" dirty="0"/>
              <a:t>and</a:t>
            </a:r>
            <a:r>
              <a:rPr kumimoji="1" lang="zh-CN" altLang="en-US" dirty="0"/>
              <a:t> </a:t>
            </a:r>
            <a:r>
              <a:rPr kumimoji="1" lang="en-US" altLang="zh-CN" dirty="0"/>
              <a:t>efficiency.</a:t>
            </a:r>
            <a:r>
              <a:rPr kumimoji="1" lang="zh-CN" altLang="en-US" dirty="0"/>
              <a:t> </a:t>
            </a:r>
            <a:endParaRPr kumimoji="1" lang="en-US" altLang="zh-CN" dirty="0"/>
          </a:p>
          <a:p>
            <a:pPr lvl="1"/>
            <a:r>
              <a:rPr kumimoji="1" lang="en-US" altLang="zh-CN" dirty="0"/>
              <a:t>Malicious</a:t>
            </a:r>
            <a:r>
              <a:rPr kumimoji="1" lang="zh-CN" altLang="en-US" dirty="0"/>
              <a:t> </a:t>
            </a:r>
            <a:r>
              <a:rPr kumimoji="1" lang="en-US" altLang="zh-CN" dirty="0"/>
              <a:t>security</a:t>
            </a:r>
            <a:r>
              <a:rPr kumimoji="1" lang="zh-CN" altLang="en-US" dirty="0"/>
              <a:t> </a:t>
            </a:r>
            <a:r>
              <a:rPr kumimoji="1" lang="en-US" altLang="zh-CN" dirty="0"/>
              <a:t>can</a:t>
            </a:r>
            <a:r>
              <a:rPr kumimoji="1" lang="zh-CN" altLang="en-US" dirty="0"/>
              <a:t> </a:t>
            </a:r>
            <a:r>
              <a:rPr kumimoji="1" lang="en-US" altLang="zh-CN" dirty="0"/>
              <a:t>be</a:t>
            </a:r>
            <a:r>
              <a:rPr kumimoji="1" lang="zh-CN" altLang="en-US" dirty="0"/>
              <a:t> </a:t>
            </a:r>
            <a:r>
              <a:rPr kumimoji="1" lang="en-US" altLang="zh-CN" dirty="0"/>
              <a:t>achieved</a:t>
            </a:r>
            <a:r>
              <a:rPr kumimoji="1" lang="zh-CN" altLang="en-US" dirty="0"/>
              <a:t> </a:t>
            </a:r>
            <a:r>
              <a:rPr kumimoji="1" lang="en-US" altLang="zh-CN" dirty="0"/>
              <a:t>by</a:t>
            </a:r>
            <a:r>
              <a:rPr kumimoji="1" lang="zh-CN" altLang="en-US" dirty="0"/>
              <a:t> </a:t>
            </a:r>
            <a:r>
              <a:rPr kumimoji="1" lang="en-US" altLang="zh-CN" dirty="0"/>
              <a:t>adding</a:t>
            </a:r>
            <a:r>
              <a:rPr kumimoji="1" lang="zh-CN" altLang="en-US" dirty="0"/>
              <a:t> </a:t>
            </a:r>
            <a:r>
              <a:rPr kumimoji="1" lang="en-US" altLang="zh-CN" dirty="0"/>
              <a:t>message</a:t>
            </a:r>
            <a:r>
              <a:rPr kumimoji="1" lang="zh-CN" altLang="en-US" dirty="0"/>
              <a:t> </a:t>
            </a:r>
            <a:r>
              <a:rPr kumimoji="1" lang="en-US" altLang="zh-CN" dirty="0"/>
              <a:t>commitment</a:t>
            </a:r>
            <a:r>
              <a:rPr kumimoji="1" lang="zh-CN" altLang="en-US" dirty="0"/>
              <a:t> </a:t>
            </a:r>
            <a:r>
              <a:rPr kumimoji="1" lang="en-US" altLang="zh-CN" dirty="0"/>
              <a:t>to</a:t>
            </a:r>
            <a:r>
              <a:rPr kumimoji="1" lang="zh-CN" altLang="en-US" dirty="0"/>
              <a:t> </a:t>
            </a:r>
            <a:r>
              <a:rPr kumimoji="1" lang="en-US" altLang="zh-CN" dirty="0"/>
              <a:t>semi-honest</a:t>
            </a:r>
            <a:r>
              <a:rPr kumimoji="1" lang="zh-CN" altLang="en-US" dirty="0"/>
              <a:t> </a:t>
            </a:r>
            <a:r>
              <a:rPr kumimoji="1" lang="en-US" altLang="zh-CN" dirty="0"/>
              <a:t>protocols.</a:t>
            </a:r>
            <a:r>
              <a:rPr kumimoji="1" lang="zh-CN" altLang="en-US" dirty="0"/>
              <a:t> </a:t>
            </a:r>
          </a:p>
        </p:txBody>
      </p:sp>
      <p:sp>
        <p:nvSpPr>
          <p:cNvPr id="4" name="灯片编号占位符 3">
            <a:extLst>
              <a:ext uri="{FF2B5EF4-FFF2-40B4-BE49-F238E27FC236}">
                <a16:creationId xmlns:a16="http://schemas.microsoft.com/office/drawing/2014/main" id="{21A8F5FD-5C3D-6B40-AB3F-80665FD31296}"/>
              </a:ext>
            </a:extLst>
          </p:cNvPr>
          <p:cNvSpPr>
            <a:spLocks noGrp="1"/>
          </p:cNvSpPr>
          <p:nvPr>
            <p:ph type="sldNum" sz="quarter" idx="12"/>
          </p:nvPr>
        </p:nvSpPr>
        <p:spPr/>
        <p:txBody>
          <a:bodyPr/>
          <a:lstStyle/>
          <a:p>
            <a:fld id="{E8A41ABE-4B4A-A44C-B1E4-B43F2FA3ED3C}" type="slidenum">
              <a:rPr lang="en-US" smtClean="0"/>
              <a:t>75</a:t>
            </a:fld>
            <a:endParaRPr lang="en-US"/>
          </a:p>
        </p:txBody>
      </p:sp>
    </p:spTree>
    <p:extLst>
      <p:ext uri="{BB962C8B-B14F-4D97-AF65-F5344CB8AC3E}">
        <p14:creationId xmlns:p14="http://schemas.microsoft.com/office/powerpoint/2010/main" val="66475933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5EC105-E45A-D04E-8B52-82146C6E9022}"/>
              </a:ext>
            </a:extLst>
          </p:cNvPr>
          <p:cNvSpPr>
            <a:spLocks noGrp="1"/>
          </p:cNvSpPr>
          <p:nvPr>
            <p:ph type="title"/>
          </p:nvPr>
        </p:nvSpPr>
        <p:spPr/>
        <p:txBody>
          <a:bodyPr/>
          <a:lstStyle/>
          <a:p>
            <a:r>
              <a:rPr kumimoji="1" lang="en-US" altLang="zh-CN" dirty="0"/>
              <a:t>Security</a:t>
            </a:r>
            <a:r>
              <a:rPr kumimoji="1" lang="zh-CN" altLang="en-US" dirty="0"/>
              <a:t> </a:t>
            </a:r>
            <a:r>
              <a:rPr kumimoji="1" lang="en-US" altLang="zh-CN" dirty="0"/>
              <a:t>and</a:t>
            </a:r>
            <a:r>
              <a:rPr kumimoji="1" lang="zh-CN" altLang="en-US" dirty="0"/>
              <a:t> </a:t>
            </a:r>
            <a:r>
              <a:rPr kumimoji="1" lang="en-US" altLang="zh-CN" dirty="0"/>
              <a:t>Privacy-Preservation</a:t>
            </a:r>
            <a:r>
              <a:rPr kumimoji="1" lang="zh-CN" altLang="en-US" dirty="0"/>
              <a:t> </a:t>
            </a:r>
            <a:r>
              <a:rPr kumimoji="1" lang="en-US" altLang="zh-CN" dirty="0"/>
              <a:t>in</a:t>
            </a:r>
            <a:r>
              <a:rPr kumimoji="1" lang="zh-CN" altLang="en-US" dirty="0"/>
              <a:t> </a:t>
            </a:r>
            <a:r>
              <a:rPr kumimoji="1" lang="en-US" altLang="zh-CN" dirty="0"/>
              <a:t>FL</a:t>
            </a:r>
            <a:endParaRPr kumimoji="1" lang="zh-CN" altLang="en-US" dirty="0"/>
          </a:p>
        </p:txBody>
      </p:sp>
      <p:sp>
        <p:nvSpPr>
          <p:cNvPr id="3" name="内容占位符 2">
            <a:extLst>
              <a:ext uri="{FF2B5EF4-FFF2-40B4-BE49-F238E27FC236}">
                <a16:creationId xmlns:a16="http://schemas.microsoft.com/office/drawing/2014/main" id="{F00FF929-986E-B34E-9A0B-B2AF6CC9F315}"/>
              </a:ext>
            </a:extLst>
          </p:cNvPr>
          <p:cNvSpPr>
            <a:spLocks noGrp="1"/>
          </p:cNvSpPr>
          <p:nvPr>
            <p:ph idx="1"/>
          </p:nvPr>
        </p:nvSpPr>
        <p:spPr/>
        <p:txBody>
          <a:bodyPr/>
          <a:lstStyle/>
          <a:p>
            <a:pPr marL="0" indent="0">
              <a:buNone/>
            </a:pPr>
            <a:r>
              <a:rPr kumimoji="1" lang="en-US" altLang="zh-CN" dirty="0"/>
              <a:t>General Privacy Attacks</a:t>
            </a:r>
          </a:p>
          <a:p>
            <a:r>
              <a:rPr kumimoji="1" lang="en-US" altLang="zh-CN" sz="2400" dirty="0"/>
              <a:t>Attack</a:t>
            </a:r>
            <a:r>
              <a:rPr kumimoji="1" lang="zh-CN" altLang="en-US" sz="2400" dirty="0"/>
              <a:t>： </a:t>
            </a:r>
            <a:endParaRPr kumimoji="1" lang="en-US" altLang="zh-CN" sz="2400" dirty="0"/>
          </a:p>
          <a:p>
            <a:pPr marL="914400" lvl="1" indent="-457200">
              <a:buAutoNum type="arabicPeriod"/>
            </a:pPr>
            <a:r>
              <a:rPr kumimoji="1" lang="en-US" altLang="zh-CN" dirty="0"/>
              <a:t>Model inversion attack (learn model feature representation of each class)</a:t>
            </a:r>
          </a:p>
          <a:p>
            <a:pPr marL="914400" lvl="1" indent="-457200">
              <a:buFont typeface="Arial" panose="020B0604020202020204" pitchFamily="34" charset="0"/>
              <a:buAutoNum type="arabicPeriod"/>
            </a:pPr>
            <a:r>
              <a:rPr kumimoji="1" lang="en-US" altLang="zh-CN" dirty="0"/>
              <a:t>Data reconstruction attack (infer training data) </a:t>
            </a:r>
          </a:p>
          <a:p>
            <a:pPr marL="914400" lvl="1" indent="-457200">
              <a:buFont typeface="Arial" panose="020B0604020202020204" pitchFamily="34" charset="0"/>
              <a:buAutoNum type="arabicPeriod"/>
            </a:pPr>
            <a:r>
              <a:rPr kumimoji="1" lang="en-US" altLang="zh-CN" dirty="0"/>
              <a:t>Membership</a:t>
            </a:r>
            <a:r>
              <a:rPr kumimoji="1" lang="zh-CN" altLang="en-US" dirty="0"/>
              <a:t> </a:t>
            </a:r>
            <a:r>
              <a:rPr kumimoji="1" lang="en-US" altLang="zh-CN" dirty="0"/>
              <a:t>inference</a:t>
            </a:r>
            <a:r>
              <a:rPr kumimoji="1" lang="zh-CN" altLang="en-US" dirty="0"/>
              <a:t> </a:t>
            </a:r>
            <a:r>
              <a:rPr kumimoji="1" lang="en-US" altLang="zh-CN" dirty="0"/>
              <a:t>attack</a:t>
            </a:r>
          </a:p>
          <a:p>
            <a:r>
              <a:rPr kumimoji="1" lang="en-US" altLang="zh-CN" dirty="0"/>
              <a:t>Phase</a:t>
            </a:r>
            <a:r>
              <a:rPr kumimoji="1" lang="en-US" altLang="zh-CN" sz="2400" dirty="0"/>
              <a:t>:</a:t>
            </a:r>
          </a:p>
          <a:p>
            <a:pPr lvl="1"/>
            <a:r>
              <a:rPr kumimoji="1" lang="en-US" altLang="zh-CN" dirty="0"/>
              <a:t>Training phase/ inference phase</a:t>
            </a:r>
          </a:p>
          <a:p>
            <a:r>
              <a:rPr kumimoji="1" lang="en-US" altLang="zh-CN" dirty="0"/>
              <a:t>Access:</a:t>
            </a:r>
          </a:p>
          <a:p>
            <a:pPr lvl="1"/>
            <a:r>
              <a:rPr kumimoji="1" lang="en-US" altLang="zh-CN" dirty="0"/>
              <a:t>White box access/ black box access</a:t>
            </a:r>
          </a:p>
          <a:p>
            <a:endParaRPr kumimoji="1" lang="zh-CN" altLang="en-US" dirty="0"/>
          </a:p>
        </p:txBody>
      </p:sp>
      <p:sp>
        <p:nvSpPr>
          <p:cNvPr id="4" name="灯片编号占位符 3">
            <a:extLst>
              <a:ext uri="{FF2B5EF4-FFF2-40B4-BE49-F238E27FC236}">
                <a16:creationId xmlns:a16="http://schemas.microsoft.com/office/drawing/2014/main" id="{823AB98E-AEBB-E243-BCCF-654E760062B1}"/>
              </a:ext>
            </a:extLst>
          </p:cNvPr>
          <p:cNvSpPr>
            <a:spLocks noGrp="1"/>
          </p:cNvSpPr>
          <p:nvPr>
            <p:ph type="sldNum" sz="quarter" idx="12"/>
          </p:nvPr>
        </p:nvSpPr>
        <p:spPr/>
        <p:txBody>
          <a:bodyPr/>
          <a:lstStyle/>
          <a:p>
            <a:fld id="{E8A41ABE-4B4A-A44C-B1E4-B43F2FA3ED3C}" type="slidenum">
              <a:rPr lang="en-US" smtClean="0"/>
              <a:t>76</a:t>
            </a:fld>
            <a:endParaRPr lang="en-US"/>
          </a:p>
        </p:txBody>
      </p:sp>
    </p:spTree>
    <p:extLst>
      <p:ext uri="{BB962C8B-B14F-4D97-AF65-F5344CB8AC3E}">
        <p14:creationId xmlns:p14="http://schemas.microsoft.com/office/powerpoint/2010/main" val="202417185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5CA460-9778-0640-9ED3-078177478998}"/>
              </a:ext>
            </a:extLst>
          </p:cNvPr>
          <p:cNvSpPr>
            <a:spLocks noGrp="1"/>
          </p:cNvSpPr>
          <p:nvPr>
            <p:ph type="title"/>
          </p:nvPr>
        </p:nvSpPr>
        <p:spPr/>
        <p:txBody>
          <a:bodyPr/>
          <a:lstStyle/>
          <a:p>
            <a:r>
              <a:rPr kumimoji="1" lang="en-US" altLang="zh-CN" dirty="0"/>
              <a:t>Security</a:t>
            </a:r>
            <a:r>
              <a:rPr kumimoji="1" lang="zh-CN" altLang="en-US" dirty="0"/>
              <a:t> </a:t>
            </a:r>
            <a:r>
              <a:rPr kumimoji="1" lang="en-US" altLang="zh-CN" dirty="0"/>
              <a:t>and</a:t>
            </a:r>
            <a:r>
              <a:rPr kumimoji="1" lang="zh-CN" altLang="en-US" dirty="0"/>
              <a:t> </a:t>
            </a:r>
            <a:r>
              <a:rPr kumimoji="1" lang="en-US" altLang="zh-CN" dirty="0"/>
              <a:t>Privacy-Preservation</a:t>
            </a:r>
            <a:r>
              <a:rPr kumimoji="1" lang="zh-CN" altLang="en-US" dirty="0"/>
              <a:t> </a:t>
            </a:r>
            <a:r>
              <a:rPr kumimoji="1" lang="en-US" altLang="zh-CN" dirty="0"/>
              <a:t>in</a:t>
            </a:r>
            <a:r>
              <a:rPr kumimoji="1" lang="zh-CN" altLang="en-US" dirty="0"/>
              <a:t> </a:t>
            </a:r>
            <a:r>
              <a:rPr kumimoji="1" lang="en-US" altLang="zh-CN" dirty="0"/>
              <a:t>FL</a:t>
            </a:r>
            <a:br>
              <a:rPr kumimoji="1" lang="en-US" altLang="zh-CN" dirty="0"/>
            </a:br>
            <a:r>
              <a:rPr kumimoji="1" lang="en-US" altLang="zh-CN" dirty="0"/>
              <a:t>-</a:t>
            </a:r>
            <a:r>
              <a:rPr kumimoji="1" lang="zh-CN" altLang="en-US" dirty="0"/>
              <a:t> </a:t>
            </a:r>
            <a:r>
              <a:rPr kumimoji="1" lang="en-US" altLang="zh-CN" dirty="0"/>
              <a:t>Key</a:t>
            </a:r>
            <a:r>
              <a:rPr kumimoji="1" lang="zh-CN" altLang="en-US" dirty="0"/>
              <a:t> </a:t>
            </a:r>
            <a:r>
              <a:rPr kumimoji="1" lang="en-US" altLang="zh-CN" dirty="0"/>
              <a:t>Security</a:t>
            </a:r>
            <a:r>
              <a:rPr kumimoji="1" lang="zh-CN" altLang="en-US" dirty="0"/>
              <a:t> </a:t>
            </a:r>
            <a:r>
              <a:rPr kumimoji="1" lang="en-US" altLang="zh-CN" dirty="0"/>
              <a:t>Techniques</a:t>
            </a:r>
            <a:endParaRPr kumimoji="1" lang="zh-CN" altLang="en-US" dirty="0"/>
          </a:p>
        </p:txBody>
      </p:sp>
      <p:sp>
        <p:nvSpPr>
          <p:cNvPr id="3" name="内容占位符 2">
            <a:extLst>
              <a:ext uri="{FF2B5EF4-FFF2-40B4-BE49-F238E27FC236}">
                <a16:creationId xmlns:a16="http://schemas.microsoft.com/office/drawing/2014/main" id="{1528C848-EC04-414A-9BC8-0729FA077BB0}"/>
              </a:ext>
            </a:extLst>
          </p:cNvPr>
          <p:cNvSpPr>
            <a:spLocks noGrp="1"/>
          </p:cNvSpPr>
          <p:nvPr>
            <p:ph idx="1"/>
          </p:nvPr>
        </p:nvSpPr>
        <p:spPr/>
        <p:txBody>
          <a:bodyPr/>
          <a:lstStyle/>
          <a:p>
            <a:r>
              <a:rPr kumimoji="1" lang="en-US" altLang="zh-CN" dirty="0"/>
              <a:t>Secure</a:t>
            </a:r>
            <a:r>
              <a:rPr kumimoji="1" lang="zh-CN" altLang="en-US" dirty="0"/>
              <a:t> </a:t>
            </a:r>
            <a:r>
              <a:rPr kumimoji="1" lang="en-US" altLang="zh-CN" dirty="0"/>
              <a:t>Multi-party</a:t>
            </a:r>
            <a:r>
              <a:rPr kumimoji="1" lang="zh-CN" altLang="en-US" dirty="0"/>
              <a:t> </a:t>
            </a:r>
            <a:r>
              <a:rPr kumimoji="1" lang="en-US" altLang="zh-CN" dirty="0"/>
              <a:t>Computation</a:t>
            </a:r>
            <a:r>
              <a:rPr kumimoji="1" lang="zh-CN" altLang="en-US" dirty="0"/>
              <a:t> </a:t>
            </a:r>
            <a:r>
              <a:rPr kumimoji="1" lang="en-US" altLang="zh-CN" dirty="0"/>
              <a:t>(MPC)</a:t>
            </a:r>
            <a:r>
              <a:rPr kumimoji="1" lang="zh-CN" altLang="en-US" dirty="0"/>
              <a:t>  </a:t>
            </a:r>
            <a:r>
              <a:rPr kumimoji="1" lang="en-US" altLang="zh-CN" dirty="0"/>
              <a:t>[Yao,</a:t>
            </a:r>
            <a:r>
              <a:rPr kumimoji="1" lang="zh-CN" altLang="en-US" dirty="0"/>
              <a:t> </a:t>
            </a:r>
            <a:r>
              <a:rPr kumimoji="1" lang="en-US" altLang="zh-CN" dirty="0"/>
              <a:t>1982]</a:t>
            </a:r>
          </a:p>
          <a:p>
            <a:pPr lvl="1"/>
            <a:r>
              <a:rPr kumimoji="1" lang="en-US" altLang="zh-CN" dirty="0"/>
              <a:t>Subfield</a:t>
            </a:r>
            <a:r>
              <a:rPr kumimoji="1" lang="zh-CN" altLang="en-US" dirty="0"/>
              <a:t> </a:t>
            </a:r>
            <a:r>
              <a:rPr kumimoji="1" lang="en-US" altLang="zh-CN" dirty="0"/>
              <a:t>of</a:t>
            </a:r>
            <a:r>
              <a:rPr kumimoji="1" lang="zh-CN" altLang="en-US" dirty="0"/>
              <a:t> </a:t>
            </a:r>
            <a:r>
              <a:rPr kumimoji="1" lang="en-US" altLang="zh-CN" dirty="0"/>
              <a:t>cryptography</a:t>
            </a:r>
          </a:p>
          <a:p>
            <a:pPr lvl="1"/>
            <a:r>
              <a:rPr kumimoji="1" lang="en-US" altLang="zh-CN" dirty="0"/>
              <a:t>Enables</a:t>
            </a:r>
            <a:r>
              <a:rPr kumimoji="1" lang="zh-CN" altLang="en-US" dirty="0"/>
              <a:t> </a:t>
            </a:r>
            <a:r>
              <a:rPr kumimoji="1" lang="en-US" altLang="zh-CN" dirty="0"/>
              <a:t>parties</a:t>
            </a:r>
            <a:r>
              <a:rPr kumimoji="1" lang="zh-CN" altLang="en-US" dirty="0"/>
              <a:t> </a:t>
            </a:r>
            <a:r>
              <a:rPr kumimoji="1" lang="en-US" altLang="zh-CN" dirty="0"/>
              <a:t>to</a:t>
            </a:r>
            <a:r>
              <a:rPr kumimoji="1" lang="zh-CN" altLang="en-US" dirty="0"/>
              <a:t> </a:t>
            </a:r>
            <a:r>
              <a:rPr kumimoji="1" lang="en-US" altLang="zh-CN" dirty="0"/>
              <a:t>jointly</a:t>
            </a:r>
            <a:r>
              <a:rPr kumimoji="1" lang="zh-CN" altLang="en-US" dirty="0"/>
              <a:t> </a:t>
            </a:r>
            <a:r>
              <a:rPr kumimoji="1" lang="en-US" altLang="zh-CN" dirty="0"/>
              <a:t>compute</a:t>
            </a:r>
            <a:r>
              <a:rPr kumimoji="1" lang="zh-CN" altLang="en-US" dirty="0"/>
              <a:t> </a:t>
            </a:r>
            <a:r>
              <a:rPr kumimoji="1" lang="en-US" altLang="zh-CN" dirty="0"/>
              <a:t>a</a:t>
            </a:r>
            <a:r>
              <a:rPr kumimoji="1" lang="zh-CN" altLang="en-US" dirty="0"/>
              <a:t> </a:t>
            </a:r>
            <a:r>
              <a:rPr kumimoji="1" lang="en-US" altLang="zh-CN" dirty="0"/>
              <a:t>function</a:t>
            </a:r>
            <a:r>
              <a:rPr kumimoji="1" lang="zh-CN" altLang="en-US" dirty="0"/>
              <a:t> </a:t>
            </a:r>
            <a:r>
              <a:rPr kumimoji="1" lang="en-US" altLang="zh-CN" dirty="0"/>
              <a:t>over</a:t>
            </a:r>
            <a:r>
              <a:rPr kumimoji="1" lang="zh-CN" altLang="en-US" dirty="0"/>
              <a:t> </a:t>
            </a:r>
            <a:r>
              <a:rPr kumimoji="1" lang="en-US" altLang="zh-CN" dirty="0"/>
              <a:t>their</a:t>
            </a:r>
            <a:r>
              <a:rPr kumimoji="1" lang="zh-CN" altLang="en-US" dirty="0"/>
              <a:t> </a:t>
            </a:r>
            <a:r>
              <a:rPr kumimoji="1" lang="en-US" altLang="zh-CN" dirty="0"/>
              <a:t>inputs</a:t>
            </a:r>
            <a:r>
              <a:rPr kumimoji="1" lang="zh-CN" altLang="en-US" dirty="0"/>
              <a:t> </a:t>
            </a:r>
            <a:r>
              <a:rPr kumimoji="1" lang="en-US" altLang="zh-CN" dirty="0"/>
              <a:t>while</a:t>
            </a:r>
            <a:r>
              <a:rPr kumimoji="1" lang="zh-CN" altLang="en-US" dirty="0"/>
              <a:t> </a:t>
            </a:r>
            <a:r>
              <a:rPr kumimoji="1" lang="en-US" altLang="zh-CN" dirty="0"/>
              <a:t>keeping</a:t>
            </a:r>
            <a:r>
              <a:rPr kumimoji="1" lang="zh-CN" altLang="en-US" dirty="0"/>
              <a:t> </a:t>
            </a:r>
            <a:r>
              <a:rPr kumimoji="1" lang="en-US" altLang="zh-CN" dirty="0"/>
              <a:t>those</a:t>
            </a:r>
            <a:r>
              <a:rPr kumimoji="1" lang="zh-CN" altLang="en-US" dirty="0"/>
              <a:t> </a:t>
            </a:r>
            <a:r>
              <a:rPr kumimoji="1" lang="en-US" altLang="zh-CN" dirty="0"/>
              <a:t>inputs</a:t>
            </a:r>
            <a:r>
              <a:rPr kumimoji="1" lang="zh-CN" altLang="en-US" dirty="0"/>
              <a:t> </a:t>
            </a:r>
            <a:r>
              <a:rPr kumimoji="1" lang="en-US" altLang="zh-CN" dirty="0"/>
              <a:t>private</a:t>
            </a:r>
          </a:p>
          <a:p>
            <a:pPr lvl="1"/>
            <a:r>
              <a:rPr kumimoji="1" lang="en-US" altLang="zh-CN" dirty="0"/>
              <a:t>Low</a:t>
            </a:r>
            <a:r>
              <a:rPr kumimoji="1" lang="zh-CN" altLang="en-US" dirty="0"/>
              <a:t> </a:t>
            </a:r>
            <a:r>
              <a:rPr kumimoji="1" lang="en-US" altLang="zh-CN" dirty="0"/>
              <a:t>efficiency</a:t>
            </a:r>
            <a:r>
              <a:rPr kumimoji="1" lang="zh-CN" altLang="en-US" dirty="0"/>
              <a:t> </a:t>
            </a:r>
            <a:r>
              <a:rPr kumimoji="1" lang="en-US" altLang="zh-CN" dirty="0"/>
              <a:t>(communication</a:t>
            </a:r>
            <a:r>
              <a:rPr kumimoji="1" lang="zh-CN" altLang="en-US" dirty="0"/>
              <a:t> </a:t>
            </a:r>
            <a:r>
              <a:rPr kumimoji="1" lang="en-US" altLang="zh-CN" dirty="0"/>
              <a:t>cost)</a:t>
            </a:r>
            <a:r>
              <a:rPr kumimoji="1" lang="zh-CN" altLang="en-US" dirty="0"/>
              <a:t> </a:t>
            </a:r>
            <a:r>
              <a:rPr kumimoji="1" lang="en-US" altLang="zh-CN" dirty="0"/>
              <a:t>&amp;</a:t>
            </a:r>
            <a:r>
              <a:rPr kumimoji="1" lang="zh-CN" altLang="en-US" dirty="0"/>
              <a:t> </a:t>
            </a:r>
            <a:r>
              <a:rPr kumimoji="1" lang="en-US" altLang="zh-CN" dirty="0"/>
              <a:t>no</a:t>
            </a:r>
            <a:r>
              <a:rPr kumimoji="1" lang="zh-CN" altLang="en-US" dirty="0"/>
              <a:t> </a:t>
            </a:r>
            <a:r>
              <a:rPr kumimoji="1" lang="en-US" altLang="zh-CN" dirty="0"/>
              <a:t>utility</a:t>
            </a:r>
            <a:r>
              <a:rPr kumimoji="1" lang="zh-CN" altLang="en-US" dirty="0"/>
              <a:t> </a:t>
            </a:r>
            <a:r>
              <a:rPr kumimoji="1" lang="en-US" altLang="zh-CN" dirty="0"/>
              <a:t>loss</a:t>
            </a:r>
          </a:p>
          <a:p>
            <a:pPr lvl="1"/>
            <a:r>
              <a:rPr kumimoji="1" lang="en-US" altLang="zh-CN" dirty="0"/>
              <a:t>MPC</a:t>
            </a:r>
            <a:r>
              <a:rPr kumimoji="1" lang="zh-CN" altLang="en-US" dirty="0"/>
              <a:t> </a:t>
            </a:r>
            <a:r>
              <a:rPr kumimoji="1" lang="en-US" altLang="zh-CN" dirty="0"/>
              <a:t>can</a:t>
            </a:r>
            <a:r>
              <a:rPr kumimoji="1" lang="zh-CN" altLang="en-US" dirty="0"/>
              <a:t> </a:t>
            </a:r>
            <a:r>
              <a:rPr kumimoji="1" lang="en-US" altLang="zh-CN" dirty="0"/>
              <a:t>be</a:t>
            </a:r>
            <a:r>
              <a:rPr kumimoji="1" lang="zh-CN" altLang="en-US" dirty="0"/>
              <a:t> </a:t>
            </a:r>
            <a:r>
              <a:rPr kumimoji="1" lang="en-US" altLang="zh-CN" dirty="0"/>
              <a:t>achieved</a:t>
            </a:r>
            <a:r>
              <a:rPr kumimoji="1" lang="zh-CN" altLang="en-US" dirty="0"/>
              <a:t> </a:t>
            </a:r>
            <a:r>
              <a:rPr kumimoji="1" lang="en-US" altLang="zh-CN" dirty="0"/>
              <a:t>by:</a:t>
            </a:r>
            <a:r>
              <a:rPr kumimoji="1" lang="zh-CN" altLang="en-US" dirty="0"/>
              <a:t> </a:t>
            </a:r>
            <a:endParaRPr kumimoji="1" lang="en-US" altLang="zh-CN" dirty="0"/>
          </a:p>
          <a:p>
            <a:pPr lvl="2"/>
            <a:r>
              <a:rPr kumimoji="1" lang="en-US" altLang="zh-CN" dirty="0"/>
              <a:t>Secret</a:t>
            </a:r>
            <a:r>
              <a:rPr kumimoji="1" lang="zh-CN" altLang="en-US" dirty="0"/>
              <a:t> </a:t>
            </a:r>
            <a:r>
              <a:rPr kumimoji="1" lang="en-US" altLang="zh-CN" dirty="0"/>
              <a:t>sharing</a:t>
            </a:r>
          </a:p>
          <a:p>
            <a:pPr lvl="2"/>
            <a:r>
              <a:rPr kumimoji="1" lang="en-US" altLang="zh-CN" dirty="0"/>
              <a:t>Oblivious</a:t>
            </a:r>
            <a:r>
              <a:rPr kumimoji="1" lang="zh-CN" altLang="en-US" dirty="0"/>
              <a:t> </a:t>
            </a:r>
            <a:r>
              <a:rPr kumimoji="1" lang="en-US" altLang="zh-CN" dirty="0"/>
              <a:t>transfer</a:t>
            </a:r>
          </a:p>
          <a:p>
            <a:pPr lvl="2"/>
            <a:r>
              <a:rPr kumimoji="1" lang="en-US" altLang="zh-CN" dirty="0"/>
              <a:t>Threshold</a:t>
            </a:r>
            <a:r>
              <a:rPr kumimoji="1" lang="zh-CN" altLang="en-US" dirty="0"/>
              <a:t> </a:t>
            </a:r>
            <a:r>
              <a:rPr kumimoji="1" lang="en-US" altLang="zh-CN" dirty="0"/>
              <a:t>homomorphic</a:t>
            </a:r>
            <a:r>
              <a:rPr kumimoji="1" lang="zh-CN" altLang="en-US" dirty="0"/>
              <a:t> </a:t>
            </a:r>
            <a:r>
              <a:rPr kumimoji="1" lang="en-US" altLang="zh-CN" dirty="0"/>
              <a:t>encryption</a:t>
            </a:r>
          </a:p>
        </p:txBody>
      </p:sp>
      <p:sp>
        <p:nvSpPr>
          <p:cNvPr id="4" name="灯片编号占位符 3">
            <a:extLst>
              <a:ext uri="{FF2B5EF4-FFF2-40B4-BE49-F238E27FC236}">
                <a16:creationId xmlns:a16="http://schemas.microsoft.com/office/drawing/2014/main" id="{AB4843E2-A64A-1340-89DD-4A9F1424D364}"/>
              </a:ext>
            </a:extLst>
          </p:cNvPr>
          <p:cNvSpPr>
            <a:spLocks noGrp="1"/>
          </p:cNvSpPr>
          <p:nvPr>
            <p:ph type="sldNum" sz="quarter" idx="12"/>
          </p:nvPr>
        </p:nvSpPr>
        <p:spPr/>
        <p:txBody>
          <a:bodyPr/>
          <a:lstStyle/>
          <a:p>
            <a:fld id="{E8A41ABE-4B4A-A44C-B1E4-B43F2FA3ED3C}" type="slidenum">
              <a:rPr lang="en-US" smtClean="0"/>
              <a:t>77</a:t>
            </a:fld>
            <a:endParaRPr lang="en-US"/>
          </a:p>
        </p:txBody>
      </p:sp>
      <p:pic>
        <p:nvPicPr>
          <p:cNvPr id="5" name="图片 4">
            <a:extLst>
              <a:ext uri="{FF2B5EF4-FFF2-40B4-BE49-F238E27FC236}">
                <a16:creationId xmlns:a16="http://schemas.microsoft.com/office/drawing/2014/main" id="{4CCC280E-8144-CF4A-B296-9F414E043794}"/>
              </a:ext>
            </a:extLst>
          </p:cNvPr>
          <p:cNvPicPr>
            <a:picLocks noChangeAspect="1"/>
          </p:cNvPicPr>
          <p:nvPr/>
        </p:nvPicPr>
        <p:blipFill>
          <a:blip r:embed="rId3"/>
          <a:stretch>
            <a:fillRect/>
          </a:stretch>
        </p:blipFill>
        <p:spPr>
          <a:xfrm>
            <a:off x="6606282" y="3822967"/>
            <a:ext cx="4833083" cy="2353996"/>
          </a:xfrm>
          <a:prstGeom prst="rect">
            <a:avLst/>
          </a:prstGeom>
        </p:spPr>
      </p:pic>
    </p:spTree>
    <p:extLst>
      <p:ext uri="{BB962C8B-B14F-4D97-AF65-F5344CB8AC3E}">
        <p14:creationId xmlns:p14="http://schemas.microsoft.com/office/powerpoint/2010/main" val="328593255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5CA460-9778-0640-9ED3-078177478998}"/>
              </a:ext>
            </a:extLst>
          </p:cNvPr>
          <p:cNvSpPr>
            <a:spLocks noGrp="1"/>
          </p:cNvSpPr>
          <p:nvPr>
            <p:ph type="title"/>
          </p:nvPr>
        </p:nvSpPr>
        <p:spPr/>
        <p:txBody>
          <a:bodyPr/>
          <a:lstStyle/>
          <a:p>
            <a:r>
              <a:rPr kumimoji="1" lang="en-US" altLang="zh-CN" dirty="0"/>
              <a:t>Security</a:t>
            </a:r>
            <a:r>
              <a:rPr kumimoji="1" lang="zh-CN" altLang="en-US" dirty="0"/>
              <a:t> </a:t>
            </a:r>
            <a:r>
              <a:rPr kumimoji="1" lang="en-US" altLang="zh-CN" dirty="0"/>
              <a:t>and</a:t>
            </a:r>
            <a:r>
              <a:rPr kumimoji="1" lang="zh-CN" altLang="en-US" dirty="0"/>
              <a:t> </a:t>
            </a:r>
            <a:r>
              <a:rPr kumimoji="1" lang="en-US" altLang="zh-CN" dirty="0"/>
              <a:t>Privacy-Preservation</a:t>
            </a:r>
            <a:r>
              <a:rPr kumimoji="1" lang="zh-CN" altLang="en-US" dirty="0"/>
              <a:t> </a:t>
            </a:r>
            <a:r>
              <a:rPr kumimoji="1" lang="en-US" altLang="zh-CN" dirty="0"/>
              <a:t>in</a:t>
            </a:r>
            <a:r>
              <a:rPr kumimoji="1" lang="zh-CN" altLang="en-US" dirty="0"/>
              <a:t> </a:t>
            </a:r>
            <a:r>
              <a:rPr kumimoji="1" lang="en-US" altLang="zh-CN" dirty="0"/>
              <a:t>FL</a:t>
            </a:r>
            <a:br>
              <a:rPr kumimoji="1" lang="en-US" altLang="zh-CN" dirty="0"/>
            </a:br>
            <a:r>
              <a:rPr kumimoji="1" lang="en-US" altLang="zh-CN" dirty="0"/>
              <a:t>-</a:t>
            </a:r>
            <a:r>
              <a:rPr kumimoji="1" lang="zh-CN" altLang="en-US" dirty="0"/>
              <a:t> </a:t>
            </a:r>
            <a:r>
              <a:rPr kumimoji="1" lang="en-US" altLang="zh-CN" dirty="0"/>
              <a:t>Key</a:t>
            </a:r>
            <a:r>
              <a:rPr kumimoji="1" lang="zh-CN" altLang="en-US" dirty="0"/>
              <a:t> </a:t>
            </a:r>
            <a:r>
              <a:rPr kumimoji="1" lang="en-US" altLang="zh-CN" dirty="0"/>
              <a:t>Security</a:t>
            </a:r>
            <a:r>
              <a:rPr kumimoji="1" lang="zh-CN" altLang="en-US" dirty="0"/>
              <a:t> </a:t>
            </a:r>
            <a:r>
              <a:rPr kumimoji="1" lang="en-US" altLang="zh-CN" dirty="0"/>
              <a:t>Techniques</a:t>
            </a:r>
            <a:endParaRPr kumimoji="1" lang="zh-CN" altLang="en-US" dirty="0"/>
          </a:p>
        </p:txBody>
      </p:sp>
      <p:sp>
        <p:nvSpPr>
          <p:cNvPr id="3" name="内容占位符 2">
            <a:extLst>
              <a:ext uri="{FF2B5EF4-FFF2-40B4-BE49-F238E27FC236}">
                <a16:creationId xmlns:a16="http://schemas.microsoft.com/office/drawing/2014/main" id="{1528C848-EC04-414A-9BC8-0729FA077BB0}"/>
              </a:ext>
            </a:extLst>
          </p:cNvPr>
          <p:cNvSpPr>
            <a:spLocks noGrp="1"/>
          </p:cNvSpPr>
          <p:nvPr>
            <p:ph idx="1"/>
          </p:nvPr>
        </p:nvSpPr>
        <p:spPr/>
        <p:txBody>
          <a:bodyPr>
            <a:normAutofit/>
          </a:bodyPr>
          <a:lstStyle/>
          <a:p>
            <a:r>
              <a:rPr kumimoji="1" lang="en-US" altLang="zh-CN" dirty="0"/>
              <a:t>Homomorphic</a:t>
            </a:r>
            <a:r>
              <a:rPr kumimoji="1" lang="zh-CN" altLang="en-US" dirty="0"/>
              <a:t> </a:t>
            </a:r>
            <a:r>
              <a:rPr kumimoji="1" lang="en-US" altLang="zh-CN" dirty="0"/>
              <a:t>Encryption</a:t>
            </a:r>
            <a:r>
              <a:rPr kumimoji="1" lang="zh-CN" altLang="en-US" dirty="0"/>
              <a:t> </a:t>
            </a:r>
            <a:r>
              <a:rPr kumimoji="1" lang="en-US" altLang="zh-CN" dirty="0"/>
              <a:t>(HE)</a:t>
            </a:r>
            <a:r>
              <a:rPr kumimoji="1" lang="zh-CN" altLang="en-US" dirty="0"/>
              <a:t> </a:t>
            </a:r>
            <a:r>
              <a:rPr kumimoji="1" lang="en-US" altLang="zh-CN" dirty="0"/>
              <a:t>[Rivest</a:t>
            </a:r>
            <a:r>
              <a:rPr kumimoji="1" lang="zh-CN" altLang="en-US" dirty="0"/>
              <a:t> </a:t>
            </a:r>
            <a:r>
              <a:rPr kumimoji="1" lang="en-US" altLang="zh-CN" dirty="0"/>
              <a:t>et</a:t>
            </a:r>
            <a:r>
              <a:rPr kumimoji="1" lang="zh-CN" altLang="en-US" dirty="0"/>
              <a:t> </a:t>
            </a:r>
            <a:r>
              <a:rPr kumimoji="1" lang="en-US" altLang="zh-CN" dirty="0"/>
              <a:t>al.,</a:t>
            </a:r>
            <a:r>
              <a:rPr kumimoji="1" lang="zh-CN" altLang="en-US" dirty="0"/>
              <a:t> </a:t>
            </a:r>
            <a:r>
              <a:rPr kumimoji="1" lang="en-US" altLang="zh-CN" dirty="0"/>
              <a:t>1978]</a:t>
            </a:r>
          </a:p>
          <a:p>
            <a:pPr lvl="1"/>
            <a:r>
              <a:rPr kumimoji="1" lang="en-US" altLang="zh-CN" dirty="0"/>
              <a:t>Enables</a:t>
            </a:r>
            <a:r>
              <a:rPr kumimoji="1" lang="zh-CN" altLang="en-US" dirty="0"/>
              <a:t> </a:t>
            </a:r>
            <a:r>
              <a:rPr kumimoji="1" lang="en-US" altLang="zh-CN" dirty="0"/>
              <a:t>algebraic</a:t>
            </a:r>
            <a:r>
              <a:rPr kumimoji="1" lang="zh-CN" altLang="en-US" dirty="0"/>
              <a:t> </a:t>
            </a:r>
            <a:r>
              <a:rPr kumimoji="1" lang="en-US" altLang="zh-CN" dirty="0"/>
              <a:t>operations</a:t>
            </a:r>
            <a:r>
              <a:rPr kumimoji="1" lang="zh-CN" altLang="en-US" dirty="0"/>
              <a:t> </a:t>
            </a:r>
            <a:r>
              <a:rPr kumimoji="1" lang="en-US" altLang="zh-CN" dirty="0"/>
              <a:t>on</a:t>
            </a:r>
            <a:r>
              <a:rPr kumimoji="1" lang="zh-CN" altLang="en-US" dirty="0"/>
              <a:t> </a:t>
            </a:r>
            <a:r>
              <a:rPr kumimoji="1" lang="en-US" altLang="zh-CN" dirty="0"/>
              <a:t>ciphertexts</a:t>
            </a:r>
          </a:p>
          <a:p>
            <a:pPr lvl="1"/>
            <a:r>
              <a:rPr kumimoji="1" lang="en-US" altLang="zh-CN" dirty="0"/>
              <a:t>Low</a:t>
            </a:r>
            <a:r>
              <a:rPr kumimoji="1" lang="zh-CN" altLang="en-US" dirty="0"/>
              <a:t> </a:t>
            </a:r>
            <a:r>
              <a:rPr kumimoji="1" lang="en-US" altLang="zh-CN" dirty="0"/>
              <a:t>efficiency</a:t>
            </a:r>
            <a:r>
              <a:rPr kumimoji="1" lang="zh-CN" altLang="en-US" dirty="0"/>
              <a:t> </a:t>
            </a:r>
            <a:r>
              <a:rPr kumimoji="1" lang="en-US" altLang="zh-CN" dirty="0"/>
              <a:t>(computation</a:t>
            </a:r>
            <a:r>
              <a:rPr kumimoji="1" lang="zh-CN" altLang="en-US" dirty="0"/>
              <a:t> </a:t>
            </a:r>
            <a:r>
              <a:rPr kumimoji="1" lang="en-US" altLang="zh-CN" dirty="0"/>
              <a:t>costs)</a:t>
            </a:r>
            <a:r>
              <a:rPr kumimoji="1" lang="zh-CN" altLang="en-US" dirty="0"/>
              <a:t> </a:t>
            </a:r>
            <a:r>
              <a:rPr kumimoji="1" lang="en-US" altLang="zh-CN" dirty="0"/>
              <a:t>&amp;</a:t>
            </a:r>
            <a:r>
              <a:rPr kumimoji="1" lang="zh-CN" altLang="en-US" dirty="0"/>
              <a:t> </a:t>
            </a:r>
            <a:r>
              <a:rPr kumimoji="1" lang="en-US" altLang="zh-CN" dirty="0"/>
              <a:t>no</a:t>
            </a:r>
            <a:r>
              <a:rPr kumimoji="1" lang="zh-CN" altLang="en-US" dirty="0"/>
              <a:t> </a:t>
            </a:r>
            <a:r>
              <a:rPr kumimoji="1" lang="en-US" altLang="zh-CN" dirty="0"/>
              <a:t>utility</a:t>
            </a:r>
            <a:r>
              <a:rPr kumimoji="1" lang="zh-CN" altLang="en-US" dirty="0"/>
              <a:t> </a:t>
            </a:r>
            <a:r>
              <a:rPr kumimoji="1" lang="en-US" altLang="zh-CN" dirty="0"/>
              <a:t>loss</a:t>
            </a:r>
          </a:p>
          <a:p>
            <a:pPr lvl="1"/>
            <a:r>
              <a:rPr kumimoji="1" lang="en-US" altLang="zh-CN" dirty="0"/>
              <a:t>Partial</a:t>
            </a:r>
            <a:r>
              <a:rPr kumimoji="1" lang="zh-CN" altLang="en-US" dirty="0"/>
              <a:t> </a:t>
            </a:r>
            <a:r>
              <a:rPr kumimoji="1" lang="en-US" altLang="zh-CN" dirty="0"/>
              <a:t>HE</a:t>
            </a:r>
            <a:r>
              <a:rPr kumimoji="1" lang="zh-CN" altLang="en-US" dirty="0"/>
              <a:t> </a:t>
            </a:r>
            <a:r>
              <a:rPr kumimoji="1" lang="en-US" altLang="zh-CN" dirty="0"/>
              <a:t>vs.</a:t>
            </a:r>
            <a:r>
              <a:rPr kumimoji="1" lang="zh-CN" altLang="en-US" dirty="0"/>
              <a:t> </a:t>
            </a:r>
            <a:r>
              <a:rPr kumimoji="1" lang="en-US" altLang="zh-CN" dirty="0"/>
              <a:t>Fully</a:t>
            </a:r>
            <a:r>
              <a:rPr kumimoji="1" lang="zh-CN" altLang="en-US" dirty="0"/>
              <a:t> </a:t>
            </a:r>
            <a:r>
              <a:rPr kumimoji="1" lang="en-US" altLang="zh-CN" dirty="0"/>
              <a:t>HE</a:t>
            </a:r>
          </a:p>
          <a:p>
            <a:endParaRPr kumimoji="1" lang="en-US" altLang="zh-CN" dirty="0"/>
          </a:p>
          <a:p>
            <a:r>
              <a:rPr kumimoji="1" lang="en-US" altLang="zh-CN" dirty="0"/>
              <a:t>Paillier</a:t>
            </a:r>
            <a:r>
              <a:rPr kumimoji="1" lang="zh-CN" altLang="en-US" dirty="0"/>
              <a:t> </a:t>
            </a:r>
            <a:r>
              <a:rPr kumimoji="1" lang="en-US" altLang="zh-CN" dirty="0"/>
              <a:t>[Paillier,</a:t>
            </a:r>
            <a:r>
              <a:rPr kumimoji="1" lang="zh-CN" altLang="en-US" dirty="0"/>
              <a:t> </a:t>
            </a:r>
            <a:r>
              <a:rPr kumimoji="1" lang="en-US" altLang="zh-CN" dirty="0"/>
              <a:t>1999]</a:t>
            </a:r>
          </a:p>
          <a:p>
            <a:pPr lvl="1"/>
            <a:r>
              <a:rPr kumimoji="1" lang="en-US" altLang="zh-CN" dirty="0"/>
              <a:t>additive</a:t>
            </a:r>
            <a:r>
              <a:rPr kumimoji="1" lang="zh-CN" altLang="en-US" dirty="0"/>
              <a:t> </a:t>
            </a:r>
            <a:r>
              <a:rPr kumimoji="1" lang="en-US" altLang="zh-CN" dirty="0"/>
              <a:t>HE</a:t>
            </a:r>
          </a:p>
          <a:p>
            <a:pPr lvl="1"/>
            <a:endParaRPr kumimoji="1" lang="en-US" altLang="zh-CN" dirty="0"/>
          </a:p>
          <a:p>
            <a:r>
              <a:rPr kumimoji="1" lang="en-US" altLang="zh-CN" dirty="0"/>
              <a:t>RSA</a:t>
            </a:r>
            <a:r>
              <a:rPr kumimoji="1" lang="zh-CN" altLang="en-US" dirty="0"/>
              <a:t> </a:t>
            </a:r>
            <a:r>
              <a:rPr kumimoji="1" lang="en-US" altLang="zh-CN" dirty="0"/>
              <a:t>[Rivest</a:t>
            </a:r>
            <a:r>
              <a:rPr kumimoji="1" lang="zh-CN" altLang="en-US" dirty="0"/>
              <a:t> </a:t>
            </a:r>
            <a:r>
              <a:rPr kumimoji="1" lang="en-US" altLang="zh-CN" dirty="0"/>
              <a:t>et</a:t>
            </a:r>
            <a:r>
              <a:rPr kumimoji="1" lang="zh-CN" altLang="en-US" dirty="0"/>
              <a:t> </a:t>
            </a:r>
            <a:r>
              <a:rPr kumimoji="1" lang="en-US" altLang="zh-CN" dirty="0"/>
              <a:t>al.,</a:t>
            </a:r>
            <a:r>
              <a:rPr kumimoji="1" lang="zh-CN" altLang="en-US" dirty="0"/>
              <a:t> </a:t>
            </a:r>
            <a:r>
              <a:rPr kumimoji="1" lang="en-US" altLang="zh-CN" dirty="0"/>
              <a:t>1978]</a:t>
            </a:r>
          </a:p>
          <a:p>
            <a:pPr lvl="1"/>
            <a:r>
              <a:rPr kumimoji="1" lang="en-US" altLang="zh-CN" dirty="0"/>
              <a:t>multiplicative</a:t>
            </a:r>
            <a:r>
              <a:rPr kumimoji="1" lang="zh-CN" altLang="en-US" dirty="0"/>
              <a:t> </a:t>
            </a:r>
            <a:r>
              <a:rPr kumimoji="1" lang="en-US" altLang="zh-CN" dirty="0"/>
              <a:t>HE</a:t>
            </a:r>
            <a:endParaRPr kumimoji="1" lang="zh-CN" altLang="en-US" dirty="0"/>
          </a:p>
        </p:txBody>
      </p:sp>
      <p:sp>
        <p:nvSpPr>
          <p:cNvPr id="4" name="灯片编号占位符 3">
            <a:extLst>
              <a:ext uri="{FF2B5EF4-FFF2-40B4-BE49-F238E27FC236}">
                <a16:creationId xmlns:a16="http://schemas.microsoft.com/office/drawing/2014/main" id="{AB4843E2-A64A-1340-89DD-4A9F1424D364}"/>
              </a:ext>
            </a:extLst>
          </p:cNvPr>
          <p:cNvSpPr>
            <a:spLocks noGrp="1"/>
          </p:cNvSpPr>
          <p:nvPr>
            <p:ph type="sldNum" sz="quarter" idx="12"/>
          </p:nvPr>
        </p:nvSpPr>
        <p:spPr/>
        <p:txBody>
          <a:bodyPr/>
          <a:lstStyle/>
          <a:p>
            <a:fld id="{E8A41ABE-4B4A-A44C-B1E4-B43F2FA3ED3C}" type="slidenum">
              <a:rPr lang="en-US" smtClean="0"/>
              <a:t>78</a:t>
            </a:fld>
            <a:endParaRPr lang="en-US"/>
          </a:p>
        </p:txBody>
      </p:sp>
      <p:pic>
        <p:nvPicPr>
          <p:cNvPr id="6" name="图片 5">
            <a:extLst>
              <a:ext uri="{FF2B5EF4-FFF2-40B4-BE49-F238E27FC236}">
                <a16:creationId xmlns:a16="http://schemas.microsoft.com/office/drawing/2014/main" id="{10EBB196-3588-C744-85EC-57B147A7ECC9}"/>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Lst>
          </a:blip>
          <a:stretch>
            <a:fillRect/>
          </a:stretch>
        </p:blipFill>
        <p:spPr>
          <a:xfrm>
            <a:off x="4347448" y="4001294"/>
            <a:ext cx="5369613" cy="1075924"/>
          </a:xfrm>
          <a:prstGeom prst="rect">
            <a:avLst/>
          </a:prstGeom>
        </p:spPr>
      </p:pic>
      <p:grpSp>
        <p:nvGrpSpPr>
          <p:cNvPr id="10" name="组合 9">
            <a:extLst>
              <a:ext uri="{FF2B5EF4-FFF2-40B4-BE49-F238E27FC236}">
                <a16:creationId xmlns:a16="http://schemas.microsoft.com/office/drawing/2014/main" id="{60449EA9-9C6F-6848-8CF9-45C2106C0A98}"/>
              </a:ext>
            </a:extLst>
          </p:cNvPr>
          <p:cNvGrpSpPr/>
          <p:nvPr/>
        </p:nvGrpSpPr>
        <p:grpSpPr>
          <a:xfrm>
            <a:off x="4347448" y="5269769"/>
            <a:ext cx="4868470" cy="1223106"/>
            <a:chOff x="4244708" y="5449544"/>
            <a:chExt cx="5104776" cy="1223106"/>
          </a:xfrm>
        </p:grpSpPr>
        <p:pic>
          <p:nvPicPr>
            <p:cNvPr id="7" name="图片 6">
              <a:extLst>
                <a:ext uri="{FF2B5EF4-FFF2-40B4-BE49-F238E27FC236}">
                  <a16:creationId xmlns:a16="http://schemas.microsoft.com/office/drawing/2014/main" id="{B82399BB-794A-9140-BD1D-6467D5D2FF2D}"/>
                </a:ext>
              </a:extLst>
            </p:cNvPr>
            <p:cNvPicPr>
              <a:picLocks noChangeAspect="1"/>
            </p:cNvPicPr>
            <p:nvPr/>
          </p:nvPicPr>
          <p:blipFill rotWithShape="1">
            <a:blip r:embed="rId5"/>
            <a:srcRect r="44072"/>
            <a:stretch/>
          </p:blipFill>
          <p:spPr>
            <a:xfrm>
              <a:off x="4244708" y="5449544"/>
              <a:ext cx="5104776" cy="463461"/>
            </a:xfrm>
            <a:prstGeom prst="rect">
              <a:avLst/>
            </a:prstGeom>
          </p:spPr>
        </p:pic>
        <p:pic>
          <p:nvPicPr>
            <p:cNvPr id="8" name="图片 7">
              <a:extLst>
                <a:ext uri="{FF2B5EF4-FFF2-40B4-BE49-F238E27FC236}">
                  <a16:creationId xmlns:a16="http://schemas.microsoft.com/office/drawing/2014/main" id="{329EC09C-AFB4-884E-92FB-F4068EF81A20}"/>
                </a:ext>
              </a:extLst>
            </p:cNvPr>
            <p:cNvPicPr>
              <a:picLocks noChangeAspect="1"/>
            </p:cNvPicPr>
            <p:nvPr/>
          </p:nvPicPr>
          <p:blipFill rotWithShape="1">
            <a:blip r:embed="rId5"/>
            <a:srcRect l="56160" r="18063"/>
            <a:stretch/>
          </p:blipFill>
          <p:spPr>
            <a:xfrm>
              <a:off x="5866543" y="5845480"/>
              <a:ext cx="2352783" cy="463461"/>
            </a:xfrm>
            <a:prstGeom prst="rect">
              <a:avLst/>
            </a:prstGeom>
          </p:spPr>
        </p:pic>
        <p:pic>
          <p:nvPicPr>
            <p:cNvPr id="9" name="图片 8">
              <a:extLst>
                <a:ext uri="{FF2B5EF4-FFF2-40B4-BE49-F238E27FC236}">
                  <a16:creationId xmlns:a16="http://schemas.microsoft.com/office/drawing/2014/main" id="{486A46D4-72B6-C346-88F1-DABE69DD9B70}"/>
                </a:ext>
              </a:extLst>
            </p:cNvPr>
            <p:cNvPicPr>
              <a:picLocks noChangeAspect="1"/>
            </p:cNvPicPr>
            <p:nvPr/>
          </p:nvPicPr>
          <p:blipFill rotWithShape="1">
            <a:blip r:embed="rId5"/>
            <a:srcRect l="81956"/>
            <a:stretch/>
          </p:blipFill>
          <p:spPr>
            <a:xfrm>
              <a:off x="5876817" y="6209189"/>
              <a:ext cx="1646898" cy="463461"/>
            </a:xfrm>
            <a:prstGeom prst="rect">
              <a:avLst/>
            </a:prstGeom>
          </p:spPr>
        </p:pic>
      </p:grpSp>
    </p:spTree>
    <p:extLst>
      <p:ext uri="{BB962C8B-B14F-4D97-AF65-F5344CB8AC3E}">
        <p14:creationId xmlns:p14="http://schemas.microsoft.com/office/powerpoint/2010/main" val="415296634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5CA460-9778-0640-9ED3-078177478998}"/>
              </a:ext>
            </a:extLst>
          </p:cNvPr>
          <p:cNvSpPr>
            <a:spLocks noGrp="1"/>
          </p:cNvSpPr>
          <p:nvPr>
            <p:ph type="title"/>
          </p:nvPr>
        </p:nvSpPr>
        <p:spPr/>
        <p:txBody>
          <a:bodyPr/>
          <a:lstStyle/>
          <a:p>
            <a:r>
              <a:rPr kumimoji="1" lang="en-US" altLang="zh-CN" dirty="0"/>
              <a:t>Security</a:t>
            </a:r>
            <a:r>
              <a:rPr kumimoji="1" lang="zh-CN" altLang="en-US" dirty="0"/>
              <a:t> </a:t>
            </a:r>
            <a:r>
              <a:rPr kumimoji="1" lang="en-US" altLang="zh-CN" dirty="0"/>
              <a:t>and</a:t>
            </a:r>
            <a:r>
              <a:rPr kumimoji="1" lang="zh-CN" altLang="en-US" dirty="0"/>
              <a:t> </a:t>
            </a:r>
            <a:r>
              <a:rPr kumimoji="1" lang="en-US" altLang="zh-CN" dirty="0"/>
              <a:t>Privacy-Preservation</a:t>
            </a:r>
            <a:r>
              <a:rPr kumimoji="1" lang="zh-CN" altLang="en-US" dirty="0"/>
              <a:t> </a:t>
            </a:r>
            <a:r>
              <a:rPr kumimoji="1" lang="en-US" altLang="zh-CN" dirty="0"/>
              <a:t>in</a:t>
            </a:r>
            <a:r>
              <a:rPr kumimoji="1" lang="zh-CN" altLang="en-US" dirty="0"/>
              <a:t> </a:t>
            </a:r>
            <a:r>
              <a:rPr kumimoji="1" lang="en-US" altLang="zh-CN" dirty="0"/>
              <a:t>FL</a:t>
            </a:r>
            <a:br>
              <a:rPr kumimoji="1" lang="en-US" altLang="zh-CN" dirty="0"/>
            </a:br>
            <a:r>
              <a:rPr kumimoji="1" lang="en-US" altLang="zh-CN" dirty="0"/>
              <a:t>-</a:t>
            </a:r>
            <a:r>
              <a:rPr kumimoji="1" lang="zh-CN" altLang="en-US" dirty="0"/>
              <a:t> </a:t>
            </a:r>
            <a:r>
              <a:rPr kumimoji="1" lang="en-US" altLang="zh-CN" dirty="0"/>
              <a:t>Key</a:t>
            </a:r>
            <a:r>
              <a:rPr kumimoji="1" lang="zh-CN" altLang="en-US" dirty="0"/>
              <a:t> </a:t>
            </a:r>
            <a:r>
              <a:rPr kumimoji="1" lang="en-US" altLang="zh-CN" dirty="0"/>
              <a:t>Security</a:t>
            </a:r>
            <a:r>
              <a:rPr kumimoji="1" lang="zh-CN" altLang="en-US" dirty="0"/>
              <a:t> </a:t>
            </a:r>
            <a:r>
              <a:rPr kumimoji="1" lang="en-US" altLang="zh-CN" dirty="0"/>
              <a:t>Techniques</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528C848-EC04-414A-9BC8-0729FA077BB0}"/>
                  </a:ext>
                </a:extLst>
              </p:cNvPr>
              <p:cNvSpPr>
                <a:spLocks noGrp="1"/>
              </p:cNvSpPr>
              <p:nvPr>
                <p:ph idx="1"/>
              </p:nvPr>
            </p:nvSpPr>
            <p:spPr/>
            <p:txBody>
              <a:bodyPr/>
              <a:lstStyle/>
              <a:p>
                <a:r>
                  <a:rPr kumimoji="1" lang="en-US" altLang="zh-CN" dirty="0"/>
                  <a:t>Differential</a:t>
                </a:r>
                <a:r>
                  <a:rPr kumimoji="1" lang="zh-CN" altLang="en-US" dirty="0"/>
                  <a:t> </a:t>
                </a:r>
                <a:r>
                  <a:rPr kumimoji="1" lang="en-US" altLang="zh-CN" dirty="0"/>
                  <a:t>Privacy</a:t>
                </a:r>
                <a:r>
                  <a:rPr kumimoji="1" lang="zh-CN" altLang="en-US" dirty="0"/>
                  <a:t> </a:t>
                </a:r>
                <a:r>
                  <a:rPr kumimoji="1" lang="en-US" altLang="zh-CN" dirty="0"/>
                  <a:t>(DP)</a:t>
                </a:r>
                <a:r>
                  <a:rPr kumimoji="1" lang="zh-CN" altLang="en-US" dirty="0"/>
                  <a:t> </a:t>
                </a:r>
                <a:r>
                  <a:rPr kumimoji="1" lang="en-US" altLang="zh-CN" dirty="0"/>
                  <a:t>[Dwork,</a:t>
                </a:r>
                <a:r>
                  <a:rPr kumimoji="1" lang="zh-CN" altLang="en-US" dirty="0"/>
                  <a:t> </a:t>
                </a:r>
                <a:r>
                  <a:rPr kumimoji="1" lang="en-US" altLang="zh-CN" dirty="0"/>
                  <a:t>2006]</a:t>
                </a:r>
                <a:r>
                  <a:rPr kumimoji="1" lang="zh-CN" altLang="en-US" dirty="0"/>
                  <a:t> </a:t>
                </a:r>
                <a:endParaRPr kumimoji="1" lang="en-US" altLang="zh-CN" dirty="0"/>
              </a:p>
              <a:p>
                <a:pPr lvl="1"/>
                <a:r>
                  <a:rPr kumimoji="1" lang="en-US" altLang="zh-CN" dirty="0"/>
                  <a:t>A</a:t>
                </a:r>
                <a:r>
                  <a:rPr kumimoji="1" lang="zh-CN" altLang="en-US" dirty="0"/>
                  <a:t> </a:t>
                </a:r>
                <a:r>
                  <a:rPr kumimoji="1" lang="en-US" altLang="zh-CN" dirty="0"/>
                  <a:t>randomized</a:t>
                </a:r>
                <a:r>
                  <a:rPr kumimoji="1" lang="zh-CN" altLang="en-US" dirty="0"/>
                  <a:t> </a:t>
                </a:r>
                <a:r>
                  <a:rPr kumimoji="1" lang="en-US" altLang="zh-CN" dirty="0"/>
                  <a:t>mechanism</a:t>
                </a:r>
                <a:r>
                  <a:rPr kumimoji="1" lang="zh-CN" altLang="en-US" dirty="0"/>
                  <a:t> </a:t>
                </a:r>
                <a:r>
                  <a:rPr kumimoji="1" lang="en-US" altLang="zh-CN" dirty="0"/>
                  <a:t>that</a:t>
                </a:r>
                <a:r>
                  <a:rPr kumimoji="1" lang="zh-CN" altLang="en-US" dirty="0"/>
                  <a:t> </a:t>
                </a:r>
                <a:r>
                  <a:rPr kumimoji="1" lang="en-US" altLang="zh-CN" dirty="0"/>
                  <a:t>protects</a:t>
                </a:r>
                <a:r>
                  <a:rPr kumimoji="1" lang="zh-CN" altLang="en-US" dirty="0"/>
                  <a:t> </a:t>
                </a:r>
                <a:r>
                  <a:rPr kumimoji="1" lang="en-US" altLang="zh-CN" b="1" dirty="0"/>
                  <a:t>membership</a:t>
                </a:r>
                <a:r>
                  <a:rPr kumimoji="1" lang="zh-CN" altLang="en-US" dirty="0"/>
                  <a:t> </a:t>
                </a:r>
                <a:r>
                  <a:rPr kumimoji="1" lang="en-US" altLang="zh-CN" dirty="0"/>
                  <a:t>information.</a:t>
                </a:r>
                <a:r>
                  <a:rPr kumimoji="1" lang="zh-CN" altLang="en-US" dirty="0"/>
                  <a:t> </a:t>
                </a:r>
                <a:endParaRPr kumimoji="1" lang="en-US" altLang="zh-CN" dirty="0"/>
              </a:p>
              <a:p>
                <a:pPr lvl="1"/>
                <a:r>
                  <a:rPr kumimoji="1" lang="en-US" altLang="zh-CN" dirty="0"/>
                  <a:t>Guarantees</a:t>
                </a:r>
                <a:r>
                  <a:rPr kumimoji="1" lang="zh-CN" altLang="en-US" dirty="0"/>
                  <a:t> </a:t>
                </a:r>
                <a:r>
                  <a:rPr kumimoji="1" lang="en-US" altLang="zh-CN" dirty="0"/>
                  <a:t>an</a:t>
                </a:r>
                <a:r>
                  <a:rPr kumimoji="1" lang="zh-CN" altLang="en-US" dirty="0"/>
                  <a:t> </a:t>
                </a:r>
                <a:r>
                  <a:rPr kumimoji="1" lang="en-US" altLang="zh-CN" dirty="0"/>
                  <a:t>adversary</a:t>
                </a:r>
                <a:r>
                  <a:rPr kumimoji="1" lang="zh-CN" altLang="en-US" dirty="0"/>
                  <a:t> </a:t>
                </a:r>
                <a:r>
                  <a:rPr kumimoji="1" lang="en-US" altLang="zh-CN" dirty="0"/>
                  <a:t>cannot</a:t>
                </a:r>
                <a:r>
                  <a:rPr kumimoji="1" lang="zh-CN" altLang="en-US" dirty="0"/>
                  <a:t> </a:t>
                </a:r>
                <a:r>
                  <a:rPr kumimoji="1" lang="en-US" altLang="zh-CN" dirty="0"/>
                  <a:t>deduce</a:t>
                </a:r>
                <a:r>
                  <a:rPr kumimoji="1" lang="zh-CN" altLang="en-US" dirty="0"/>
                  <a:t> </a:t>
                </a:r>
                <a:r>
                  <a:rPr kumimoji="1" lang="en-US" altLang="zh-CN" dirty="0"/>
                  <a:t>any</a:t>
                </a:r>
                <a:r>
                  <a:rPr kumimoji="1" lang="zh-CN" altLang="en-US" dirty="0"/>
                  <a:t> </a:t>
                </a:r>
                <a:r>
                  <a:rPr kumimoji="1" lang="en-US" altLang="zh-CN" dirty="0"/>
                  <a:t>membership</a:t>
                </a:r>
                <a:r>
                  <a:rPr kumimoji="1" lang="zh-CN" altLang="en-US" dirty="0"/>
                  <a:t> </a:t>
                </a:r>
                <a:r>
                  <a:rPr kumimoji="1" lang="en-US" altLang="zh-CN" dirty="0"/>
                  <a:t>information</a:t>
                </a:r>
                <a:r>
                  <a:rPr kumimoji="1" lang="zh-CN" altLang="en-US" dirty="0"/>
                  <a:t> </a:t>
                </a:r>
                <a:r>
                  <a:rPr kumimoji="1" lang="en-US" altLang="zh-CN" dirty="0"/>
                  <a:t>with</a:t>
                </a:r>
                <a:r>
                  <a:rPr kumimoji="1" lang="zh-CN" altLang="en-US" dirty="0"/>
                  <a:t> </a:t>
                </a:r>
                <a:r>
                  <a:rPr kumimoji="1" lang="en-US" altLang="zh-CN" dirty="0"/>
                  <a:t>high</a:t>
                </a:r>
                <a:r>
                  <a:rPr kumimoji="1" lang="zh-CN" altLang="en-US" dirty="0"/>
                  <a:t> </a:t>
                </a:r>
                <a:r>
                  <a:rPr kumimoji="1" lang="en-US" altLang="zh-CN" dirty="0"/>
                  <a:t>confidence</a:t>
                </a:r>
                <a:r>
                  <a:rPr kumimoji="1" lang="zh-CN" altLang="en-US" dirty="0"/>
                  <a:t> </a:t>
                </a:r>
                <a:r>
                  <a:rPr kumimoji="1" lang="en-US" altLang="zh-CN" dirty="0"/>
                  <a:t>from</a:t>
                </a:r>
                <a:r>
                  <a:rPr kumimoji="1" lang="zh-CN" altLang="en-US" dirty="0"/>
                  <a:t> </a:t>
                </a:r>
                <a:r>
                  <a:rPr kumimoji="1" lang="en-US" altLang="zh-CN" dirty="0"/>
                  <a:t>released</a:t>
                </a:r>
                <a:r>
                  <a:rPr kumimoji="1" lang="zh-CN" altLang="en-US" dirty="0"/>
                  <a:t> </a:t>
                </a:r>
                <a:r>
                  <a:rPr kumimoji="1" lang="en-US" altLang="zh-CN" dirty="0"/>
                  <a:t>datasets,</a:t>
                </a:r>
                <a:r>
                  <a:rPr kumimoji="1" lang="zh-CN" altLang="en-US" dirty="0"/>
                  <a:t> </a:t>
                </a:r>
                <a:r>
                  <a:rPr kumimoji="1" lang="en-US" altLang="zh-CN" dirty="0"/>
                  <a:t>models,</a:t>
                </a:r>
                <a:r>
                  <a:rPr kumimoji="1" lang="zh-CN" altLang="en-US" dirty="0"/>
                  <a:t> </a:t>
                </a:r>
                <a:r>
                  <a:rPr kumimoji="1" lang="en-US" altLang="zh-CN" dirty="0"/>
                  <a:t>or</a:t>
                </a:r>
                <a:r>
                  <a:rPr kumimoji="1" lang="zh-CN" altLang="en-US" dirty="0"/>
                  <a:t> </a:t>
                </a:r>
                <a:r>
                  <a:rPr kumimoji="1" lang="en-US" altLang="zh-CN" dirty="0"/>
                  <a:t>gradients.</a:t>
                </a:r>
              </a:p>
              <a:p>
                <a:pPr lvl="1"/>
                <a:r>
                  <a:rPr kumimoji="1" lang="en-US" altLang="zh-CN" dirty="0"/>
                  <a:t>High</a:t>
                </a:r>
                <a:r>
                  <a:rPr kumimoji="1" lang="zh-CN" altLang="en-US" dirty="0"/>
                  <a:t> </a:t>
                </a:r>
                <a:r>
                  <a:rPr kumimoji="1" lang="en-US" altLang="zh-CN" dirty="0"/>
                  <a:t>efficiency</a:t>
                </a:r>
                <a:r>
                  <a:rPr kumimoji="1" lang="zh-CN" altLang="en-US" dirty="0"/>
                  <a:t> </a:t>
                </a:r>
                <a:r>
                  <a:rPr kumimoji="1" lang="en-US" altLang="zh-CN" dirty="0"/>
                  <a:t>&amp;</a:t>
                </a:r>
                <a:r>
                  <a:rPr kumimoji="1" lang="zh-CN" altLang="en-US" dirty="0"/>
                  <a:t> </a:t>
                </a:r>
                <a:r>
                  <a:rPr kumimoji="1" lang="en-US" altLang="zh-CN" dirty="0"/>
                  <a:t>utility</a:t>
                </a:r>
                <a:r>
                  <a:rPr kumimoji="1" lang="zh-CN" altLang="en-US" dirty="0"/>
                  <a:t> </a:t>
                </a:r>
                <a:r>
                  <a:rPr kumimoji="1" lang="en-US" altLang="zh-CN" dirty="0"/>
                  <a:t>loss</a:t>
                </a:r>
              </a:p>
              <a:p>
                <a:endParaRPr kumimoji="1" lang="en-US" altLang="zh-CN" b="0" i="1" dirty="0">
                  <a:latin typeface="Cambria Math" panose="02040503050406030204" pitchFamily="18" charset="0"/>
                </a:endParaRPr>
              </a:p>
              <a:p>
                <a14:m>
                  <m:oMath xmlns:m="http://schemas.openxmlformats.org/officeDocument/2006/math">
                    <m:d>
                      <m:dPr>
                        <m:ctrlPr>
                          <a:rPr kumimoji="1" lang="en-US" altLang="zh-CN" b="0" i="1" smtClean="0">
                            <a:latin typeface="Cambria Math" panose="02040503050406030204" pitchFamily="18" charset="0"/>
                          </a:rPr>
                        </m:ctrlPr>
                      </m:dPr>
                      <m:e>
                        <m:r>
                          <a:rPr kumimoji="1" lang="zh-CN" altLang="en-US" i="1" smtClean="0">
                            <a:latin typeface="Cambria Math" panose="02040503050406030204" pitchFamily="18" charset="0"/>
                          </a:rPr>
                          <m:t>𝜀</m:t>
                        </m:r>
                        <m:r>
                          <a:rPr kumimoji="1" lang="en-US" altLang="zh-CN" b="0" i="1" smtClean="0">
                            <a:latin typeface="Cambria Math" panose="02040503050406030204" pitchFamily="18" charset="0"/>
                          </a:rPr>
                          <m:t>,</m:t>
                        </m:r>
                        <m:r>
                          <a:rPr kumimoji="1" lang="zh-CN" altLang="en-US" i="1" smtClean="0">
                            <a:latin typeface="Cambria Math" panose="02040503050406030204" pitchFamily="18" charset="0"/>
                          </a:rPr>
                          <m:t>𝛿</m:t>
                        </m:r>
                      </m:e>
                    </m:d>
                  </m:oMath>
                </a14:m>
                <a:r>
                  <a:rPr kumimoji="1" lang="en-US" altLang="zh-CN" dirty="0"/>
                  <a:t>-DP:</a:t>
                </a:r>
                <a:r>
                  <a:rPr kumimoji="1" lang="zh-CN" altLang="en-US" dirty="0"/>
                  <a:t> </a:t>
                </a:r>
                <a:endParaRPr kumimoji="1" lang="en-US" altLang="zh-CN" dirty="0"/>
              </a:p>
              <a:p>
                <a:endParaRPr kumimoji="1" lang="en-US" altLang="zh-CN" dirty="0"/>
              </a:p>
              <a:p>
                <a:endParaRPr kumimoji="1" lang="zh-CN" altLang="en-US" dirty="0"/>
              </a:p>
            </p:txBody>
          </p:sp>
        </mc:Choice>
        <mc:Fallback xmlns="">
          <p:sp>
            <p:nvSpPr>
              <p:cNvPr id="3" name="内容占位符 2">
                <a:extLst>
                  <a:ext uri="{FF2B5EF4-FFF2-40B4-BE49-F238E27FC236}">
                    <a16:creationId xmlns:a16="http://schemas.microsoft.com/office/drawing/2014/main" id="{1528C848-EC04-414A-9BC8-0729FA077BB0}"/>
                  </a:ext>
                </a:extLst>
              </p:cNvPr>
              <p:cNvSpPr>
                <a:spLocks noGrp="1" noRot="1" noChangeAspect="1" noMove="1" noResize="1" noEditPoints="1" noAdjustHandles="1" noChangeArrowheads="1" noChangeShapeType="1" noTextEdit="1"/>
              </p:cNvSpPr>
              <p:nvPr>
                <p:ph idx="1"/>
              </p:nvPr>
            </p:nvSpPr>
            <p:spPr>
              <a:blipFill>
                <a:blip r:embed="rId3"/>
                <a:stretch>
                  <a:fillRect l="-965" t="-2035"/>
                </a:stretch>
              </a:blipFill>
            </p:spPr>
            <p:txBody>
              <a:bodyPr/>
              <a:lstStyle/>
              <a:p>
                <a:r>
                  <a:rPr lang="zh-CN" altLang="en-US">
                    <a:noFill/>
                  </a:rPr>
                  <a:t> </a:t>
                </a:r>
              </a:p>
            </p:txBody>
          </p:sp>
        </mc:Fallback>
      </mc:AlternateContent>
      <p:sp>
        <p:nvSpPr>
          <p:cNvPr id="4" name="灯片编号占位符 3">
            <a:extLst>
              <a:ext uri="{FF2B5EF4-FFF2-40B4-BE49-F238E27FC236}">
                <a16:creationId xmlns:a16="http://schemas.microsoft.com/office/drawing/2014/main" id="{AB4843E2-A64A-1340-89DD-4A9F1424D364}"/>
              </a:ext>
            </a:extLst>
          </p:cNvPr>
          <p:cNvSpPr>
            <a:spLocks noGrp="1"/>
          </p:cNvSpPr>
          <p:nvPr>
            <p:ph type="sldNum" sz="quarter" idx="12"/>
          </p:nvPr>
        </p:nvSpPr>
        <p:spPr/>
        <p:txBody>
          <a:bodyPr/>
          <a:lstStyle/>
          <a:p>
            <a:fld id="{E8A41ABE-4B4A-A44C-B1E4-B43F2FA3ED3C}" type="slidenum">
              <a:rPr lang="en-US" smtClean="0"/>
              <a:t>79</a:t>
            </a:fld>
            <a:endParaRPr lang="en-US"/>
          </a:p>
        </p:txBody>
      </p:sp>
      <p:pic>
        <p:nvPicPr>
          <p:cNvPr id="5" name="图片 4">
            <a:extLst>
              <a:ext uri="{FF2B5EF4-FFF2-40B4-BE49-F238E27FC236}">
                <a16:creationId xmlns:a16="http://schemas.microsoft.com/office/drawing/2014/main" id="{CEC09ABC-6598-C741-8F24-5F069D1315E3}"/>
              </a:ext>
            </a:extLst>
          </p:cNvPr>
          <p:cNvPicPr>
            <a:picLocks noChangeAspect="1"/>
          </p:cNvPicPr>
          <p:nvPr/>
        </p:nvPicPr>
        <p:blipFill>
          <a:blip r:embed="rId4"/>
          <a:stretch>
            <a:fillRect/>
          </a:stretch>
        </p:blipFill>
        <p:spPr>
          <a:xfrm>
            <a:off x="5804899" y="3373842"/>
            <a:ext cx="6208730" cy="2706828"/>
          </a:xfrm>
          <a:prstGeom prst="rect">
            <a:avLst/>
          </a:prstGeom>
        </p:spPr>
      </p:pic>
      <p:sp>
        <p:nvSpPr>
          <p:cNvPr id="6" name="矩形 5">
            <a:extLst>
              <a:ext uri="{FF2B5EF4-FFF2-40B4-BE49-F238E27FC236}">
                <a16:creationId xmlns:a16="http://schemas.microsoft.com/office/drawing/2014/main" id="{14EB2678-7966-2842-B807-59EDB70EFCD6}"/>
              </a:ext>
            </a:extLst>
          </p:cNvPr>
          <p:cNvSpPr/>
          <p:nvPr/>
        </p:nvSpPr>
        <p:spPr>
          <a:xfrm>
            <a:off x="10643340" y="6080670"/>
            <a:ext cx="1759682" cy="307777"/>
          </a:xfrm>
          <a:prstGeom prst="rect">
            <a:avLst/>
          </a:prstGeom>
        </p:spPr>
        <p:txBody>
          <a:bodyPr wrap="square">
            <a:spAutoFit/>
          </a:bodyPr>
          <a:lstStyle/>
          <a:p>
            <a:pPr marL="304800" indent="-304800"/>
            <a:r>
              <a:rPr lang="en-US" altLang="zh-CN" sz="1400" dirty="0"/>
              <a:t>[Bae, et al., 2018]</a:t>
            </a:r>
            <a:endParaRPr lang="en-US" altLang="zh-CN" sz="1400" dirty="0">
              <a:effectLst/>
            </a:endParaRPr>
          </a:p>
        </p:txBody>
      </p:sp>
      <p:pic>
        <p:nvPicPr>
          <p:cNvPr id="7" name="内容占位符 6">
            <a:extLst>
              <a:ext uri="{FF2B5EF4-FFF2-40B4-BE49-F238E27FC236}">
                <a16:creationId xmlns:a16="http://schemas.microsoft.com/office/drawing/2014/main" id="{9C007FA3-47D3-5A4C-A53C-37E42BE31BFC}"/>
              </a:ext>
            </a:extLst>
          </p:cNvPr>
          <p:cNvPicPr>
            <a:picLocks noChangeAspect="1"/>
          </p:cNvPicPr>
          <p:nvPr/>
        </p:nvPicPr>
        <p:blipFill>
          <a:blip r:embed="rId5"/>
          <a:stretch>
            <a:fillRect/>
          </a:stretch>
        </p:blipFill>
        <p:spPr>
          <a:xfrm>
            <a:off x="1024055" y="4811298"/>
            <a:ext cx="5071945" cy="530565"/>
          </a:xfrm>
          <a:prstGeom prst="rect">
            <a:avLst/>
          </a:prstGeom>
        </p:spPr>
      </p:pic>
    </p:spTree>
    <p:extLst>
      <p:ext uri="{BB962C8B-B14F-4D97-AF65-F5344CB8AC3E}">
        <p14:creationId xmlns:p14="http://schemas.microsoft.com/office/powerpoint/2010/main" val="309051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B0117E-4955-4678-B3AC-5A2D57504A81}"/>
              </a:ext>
            </a:extLst>
          </p:cNvPr>
          <p:cNvSpPr>
            <a:spLocks noGrp="1"/>
          </p:cNvSpPr>
          <p:nvPr>
            <p:ph type="title"/>
          </p:nvPr>
        </p:nvSpPr>
        <p:spPr/>
        <p:txBody>
          <a:bodyPr/>
          <a:lstStyle/>
          <a:p>
            <a:r>
              <a:rPr lang="en-US" altLang="zh-CN" dirty="0"/>
              <a:t>Contents</a:t>
            </a:r>
            <a:endParaRPr lang="zh-CN" altLang="en-US" dirty="0"/>
          </a:p>
        </p:txBody>
      </p:sp>
      <p:sp>
        <p:nvSpPr>
          <p:cNvPr id="209" name="文本框 208">
            <a:extLst>
              <a:ext uri="{FF2B5EF4-FFF2-40B4-BE49-F238E27FC236}">
                <a16:creationId xmlns:a16="http://schemas.microsoft.com/office/drawing/2014/main" id="{2A6822CF-CEA2-4CC8-B3D5-6C6D24693719}"/>
              </a:ext>
            </a:extLst>
          </p:cNvPr>
          <p:cNvSpPr txBox="1"/>
          <p:nvPr/>
        </p:nvSpPr>
        <p:spPr>
          <a:xfrm flipH="1">
            <a:off x="1378283" y="2103126"/>
            <a:ext cx="9435433" cy="4019690"/>
          </a:xfrm>
          <a:prstGeom prst="rect">
            <a:avLst/>
          </a:prstGeom>
          <a:noFill/>
        </p:spPr>
        <p:txBody>
          <a:bodyPr wrap="square" rtlCol="0">
            <a:spAutoFit/>
          </a:bodyPr>
          <a:lstStyle/>
          <a:p>
            <a:pPr>
              <a:lnSpc>
                <a:spcPct val="150000"/>
              </a:lnSpc>
            </a:pPr>
            <a:r>
              <a:rPr lang="en-US" altLang="zh-CN" b="1" dirty="0">
                <a:solidFill>
                  <a:srgbClr val="8C8F90"/>
                </a:solidFill>
              </a:rPr>
              <a:t>1. Introduction</a:t>
            </a:r>
          </a:p>
          <a:p>
            <a:pPr>
              <a:lnSpc>
                <a:spcPct val="150000"/>
              </a:lnSpc>
            </a:pPr>
            <a:r>
              <a:rPr lang="en-US" altLang="zh-CN" sz="2400" b="1" dirty="0">
                <a:solidFill>
                  <a:srgbClr val="D09B2C"/>
                </a:solidFill>
              </a:rPr>
              <a:t>2. Vertical</a:t>
            </a:r>
            <a:r>
              <a:rPr lang="zh-CN" altLang="en-US" sz="2400" b="1" dirty="0">
                <a:solidFill>
                  <a:srgbClr val="D09B2C"/>
                </a:solidFill>
              </a:rPr>
              <a:t> </a:t>
            </a:r>
            <a:r>
              <a:rPr lang="en-US" altLang="zh-CN" sz="2400" b="1" dirty="0">
                <a:solidFill>
                  <a:srgbClr val="D09B2C"/>
                </a:solidFill>
              </a:rPr>
              <a:t>Federated Learning</a:t>
            </a:r>
          </a:p>
          <a:p>
            <a:pPr lvl="1">
              <a:lnSpc>
                <a:spcPct val="150000"/>
              </a:lnSpc>
            </a:pPr>
            <a:r>
              <a:rPr lang="en-US" altLang="zh-CN" sz="2000" b="1" dirty="0"/>
              <a:t>Vertical</a:t>
            </a:r>
            <a:r>
              <a:rPr lang="zh-CN" altLang="en-US" sz="2000" b="1" dirty="0"/>
              <a:t> </a:t>
            </a:r>
            <a:r>
              <a:rPr lang="en-US" altLang="zh-CN" sz="2000" b="1" dirty="0"/>
              <a:t>Federated Learning Overview</a:t>
            </a:r>
          </a:p>
          <a:p>
            <a:pPr lvl="1">
              <a:lnSpc>
                <a:spcPct val="150000"/>
              </a:lnSpc>
            </a:pPr>
            <a:r>
              <a:rPr lang="en-US" altLang="zh-CN" sz="2000" b="1" dirty="0"/>
              <a:t>Minimum-Necessary</a:t>
            </a:r>
            <a:r>
              <a:rPr lang="zh-CN" altLang="en-US" sz="2000" b="1" dirty="0"/>
              <a:t> </a:t>
            </a:r>
            <a:r>
              <a:rPr lang="en-US" altLang="zh-CN" sz="2000" b="1" dirty="0"/>
              <a:t>Information</a:t>
            </a:r>
            <a:r>
              <a:rPr lang="zh-CN" altLang="en-US" sz="2000" b="1" dirty="0"/>
              <a:t> </a:t>
            </a:r>
            <a:r>
              <a:rPr lang="en-US" altLang="zh-CN" sz="2000" b="1" dirty="0"/>
              <a:t>Exposure</a:t>
            </a:r>
          </a:p>
          <a:p>
            <a:pPr>
              <a:lnSpc>
                <a:spcPct val="150000"/>
              </a:lnSpc>
            </a:pPr>
            <a:r>
              <a:rPr lang="en-US" altLang="zh-CN" b="1" dirty="0">
                <a:solidFill>
                  <a:srgbClr val="8C8F90"/>
                </a:solidFill>
              </a:rPr>
              <a:t>3. LPSC:</a:t>
            </a:r>
            <a:r>
              <a:rPr lang="zh-CN" altLang="en-US" b="1" dirty="0">
                <a:solidFill>
                  <a:srgbClr val="8C8F90"/>
                </a:solidFill>
              </a:rPr>
              <a:t> </a:t>
            </a:r>
            <a:r>
              <a:rPr lang="en-US" altLang="zh-CN" b="1" dirty="0">
                <a:solidFill>
                  <a:srgbClr val="8C8F90"/>
                </a:solidFill>
              </a:rPr>
              <a:t>Label Privacy Source Coding in VFL</a:t>
            </a:r>
            <a:r>
              <a:rPr lang="zh-CN" altLang="en-US" b="1" dirty="0">
                <a:solidFill>
                  <a:srgbClr val="8C8F90"/>
                </a:solidFill>
              </a:rPr>
              <a:t> </a:t>
            </a:r>
            <a:r>
              <a:rPr lang="en-US" altLang="zh-CN" b="1" dirty="0">
                <a:solidFill>
                  <a:srgbClr val="8C8F90"/>
                </a:solidFill>
              </a:rPr>
              <a:t>(ECML</a:t>
            </a:r>
            <a:r>
              <a:rPr lang="zh-CN" altLang="en-US" b="1" dirty="0">
                <a:solidFill>
                  <a:srgbClr val="8C8F90"/>
                </a:solidFill>
              </a:rPr>
              <a:t> </a:t>
            </a:r>
            <a:r>
              <a:rPr lang="en-US" altLang="zh-CN" b="1" dirty="0">
                <a:solidFill>
                  <a:srgbClr val="8C8F90"/>
                </a:solidFill>
              </a:rPr>
              <a:t>PKDD</a:t>
            </a:r>
            <a:r>
              <a:rPr lang="zh-CN" altLang="en-US" b="1" dirty="0">
                <a:solidFill>
                  <a:srgbClr val="8C8F90"/>
                </a:solidFill>
              </a:rPr>
              <a:t> </a:t>
            </a:r>
            <a:r>
              <a:rPr lang="en-US" altLang="zh-CN" b="1" dirty="0">
                <a:solidFill>
                  <a:srgbClr val="8C8F90"/>
                </a:solidFill>
              </a:rPr>
              <a:t>2024)</a:t>
            </a:r>
          </a:p>
          <a:p>
            <a:pPr>
              <a:lnSpc>
                <a:spcPct val="150000"/>
              </a:lnSpc>
            </a:pPr>
            <a:r>
              <a:rPr lang="en-US" altLang="zh-CN" b="1" dirty="0">
                <a:solidFill>
                  <a:srgbClr val="8C8F90"/>
                </a:solidFill>
              </a:rPr>
              <a:t>4. CKD:</a:t>
            </a:r>
            <a:r>
              <a:rPr lang="zh-CN" altLang="en-US" b="1" dirty="0">
                <a:solidFill>
                  <a:srgbClr val="8C8F90"/>
                </a:solidFill>
              </a:rPr>
              <a:t> </a:t>
            </a:r>
            <a:r>
              <a:rPr lang="en-US" altLang="zh-CN" b="1" dirty="0">
                <a:solidFill>
                  <a:srgbClr val="8C8F90"/>
                </a:solidFill>
              </a:rPr>
              <a:t>Complementary Knowledge Distillation</a:t>
            </a:r>
            <a:r>
              <a:rPr lang="zh-CN" altLang="en-US" b="1" dirty="0">
                <a:solidFill>
                  <a:srgbClr val="8C8F90"/>
                </a:solidFill>
              </a:rPr>
              <a:t> </a:t>
            </a:r>
            <a:r>
              <a:rPr lang="en-US" altLang="zh-CN" sz="1800" b="1" dirty="0">
                <a:solidFill>
                  <a:srgbClr val="8C8F90"/>
                </a:solidFill>
              </a:rPr>
              <a:t>in VFL</a:t>
            </a:r>
            <a:r>
              <a:rPr lang="zh-CN" altLang="en-US" sz="1800" b="1" dirty="0">
                <a:solidFill>
                  <a:srgbClr val="8C8F90"/>
                </a:solidFill>
              </a:rPr>
              <a:t> </a:t>
            </a:r>
            <a:r>
              <a:rPr lang="en-US" altLang="zh-CN" sz="1800" b="1" dirty="0">
                <a:solidFill>
                  <a:srgbClr val="8C8F90"/>
                </a:solidFill>
              </a:rPr>
              <a:t>(AAAI</a:t>
            </a:r>
            <a:r>
              <a:rPr lang="zh-CN" altLang="en-US" sz="1800" b="1" dirty="0">
                <a:solidFill>
                  <a:srgbClr val="8C8F90"/>
                </a:solidFill>
              </a:rPr>
              <a:t> </a:t>
            </a:r>
            <a:r>
              <a:rPr lang="en-US" altLang="zh-CN" b="1" dirty="0">
                <a:solidFill>
                  <a:srgbClr val="8C8F90"/>
                </a:solidFill>
              </a:rPr>
              <a:t>2024)</a:t>
            </a:r>
          </a:p>
          <a:p>
            <a:pPr>
              <a:lnSpc>
                <a:spcPct val="150000"/>
              </a:lnSpc>
            </a:pPr>
            <a:r>
              <a:rPr lang="en-US" altLang="zh-CN" b="1" dirty="0">
                <a:solidFill>
                  <a:srgbClr val="8C8F90"/>
                </a:solidFill>
              </a:rPr>
              <a:t>5. VFDC:</a:t>
            </a:r>
            <a:r>
              <a:rPr lang="zh-CN" altLang="en-US" b="1" dirty="0">
                <a:solidFill>
                  <a:srgbClr val="8C8F90"/>
                </a:solidFill>
              </a:rPr>
              <a:t> </a:t>
            </a:r>
            <a:r>
              <a:rPr lang="en-US" altLang="zh-CN" b="1" dirty="0">
                <a:solidFill>
                  <a:srgbClr val="8C8F90"/>
                </a:solidFill>
              </a:rPr>
              <a:t>Secure Dataset Condensation for Privacy-Preserving and Efficient VFL</a:t>
            </a:r>
            <a:r>
              <a:rPr lang="zh-CN" altLang="en-US" b="1" dirty="0">
                <a:solidFill>
                  <a:srgbClr val="8C8F90"/>
                </a:solidFill>
              </a:rPr>
              <a:t> </a:t>
            </a:r>
            <a:r>
              <a:rPr lang="en-US" altLang="zh-CN" sz="1800" b="1" dirty="0">
                <a:solidFill>
                  <a:srgbClr val="8C8F90"/>
                </a:solidFill>
              </a:rPr>
              <a:t>(ECML</a:t>
            </a:r>
            <a:r>
              <a:rPr lang="zh-CN" altLang="en-US" sz="1800" b="1" dirty="0">
                <a:solidFill>
                  <a:srgbClr val="8C8F90"/>
                </a:solidFill>
              </a:rPr>
              <a:t> </a:t>
            </a:r>
            <a:r>
              <a:rPr lang="en-US" altLang="zh-CN" sz="1800" b="1" dirty="0">
                <a:solidFill>
                  <a:srgbClr val="8C8F90"/>
                </a:solidFill>
              </a:rPr>
              <a:t>PKDD</a:t>
            </a:r>
            <a:r>
              <a:rPr lang="zh-CN" altLang="en-US" sz="1800" b="1" dirty="0">
                <a:solidFill>
                  <a:srgbClr val="8C8F90"/>
                </a:solidFill>
              </a:rPr>
              <a:t> </a:t>
            </a:r>
            <a:r>
              <a:rPr lang="en-US" altLang="zh-CN" sz="1800" b="1" dirty="0">
                <a:solidFill>
                  <a:srgbClr val="8C8F90"/>
                </a:solidFill>
              </a:rPr>
              <a:t>2024)</a:t>
            </a:r>
            <a:endParaRPr lang="en-US" altLang="zh-CN" b="1" dirty="0">
              <a:solidFill>
                <a:srgbClr val="8C8F90"/>
              </a:solidFill>
            </a:endParaRPr>
          </a:p>
          <a:p>
            <a:pPr>
              <a:lnSpc>
                <a:spcPct val="150000"/>
              </a:lnSpc>
            </a:pPr>
            <a:r>
              <a:rPr lang="en-US" altLang="zh-CN" b="1" dirty="0">
                <a:solidFill>
                  <a:srgbClr val="8C8F90"/>
                </a:solidFill>
              </a:rPr>
              <a:t>6. PP-HFTL:</a:t>
            </a:r>
            <a:r>
              <a:rPr lang="zh-CN" altLang="en-US" b="1" dirty="0">
                <a:solidFill>
                  <a:srgbClr val="8C8F90"/>
                </a:solidFill>
              </a:rPr>
              <a:t> </a:t>
            </a:r>
            <a:r>
              <a:rPr lang="en-US" altLang="zh-CN" b="1" dirty="0">
                <a:solidFill>
                  <a:srgbClr val="8C8F90"/>
                </a:solidFill>
              </a:rPr>
              <a:t>Privacy-Preserving Heterogeneous Federated Transfer Learning</a:t>
            </a:r>
            <a:r>
              <a:rPr lang="zh-CN" altLang="en-US" b="1" dirty="0">
                <a:solidFill>
                  <a:srgbClr val="8C8F90"/>
                </a:solidFill>
              </a:rPr>
              <a:t> </a:t>
            </a:r>
            <a:r>
              <a:rPr lang="en-US" altLang="zh-CN" b="1" dirty="0">
                <a:solidFill>
                  <a:srgbClr val="8C8F90"/>
                </a:solidFill>
              </a:rPr>
              <a:t>(IEEE</a:t>
            </a:r>
            <a:r>
              <a:rPr lang="zh-CN" altLang="en-US" b="1" dirty="0">
                <a:solidFill>
                  <a:srgbClr val="8C8F90"/>
                </a:solidFill>
              </a:rPr>
              <a:t> </a:t>
            </a:r>
            <a:r>
              <a:rPr lang="en-US" altLang="zh-CN" b="1" dirty="0">
                <a:solidFill>
                  <a:srgbClr val="8C8F90"/>
                </a:solidFill>
              </a:rPr>
              <a:t>Big</a:t>
            </a:r>
            <a:r>
              <a:rPr lang="zh-CN" altLang="en-US" b="1" dirty="0">
                <a:solidFill>
                  <a:srgbClr val="8C8F90"/>
                </a:solidFill>
              </a:rPr>
              <a:t> </a:t>
            </a:r>
            <a:r>
              <a:rPr lang="en-US" altLang="zh-CN" b="1" dirty="0">
                <a:solidFill>
                  <a:srgbClr val="8C8F90"/>
                </a:solidFill>
              </a:rPr>
              <a:t>Data</a:t>
            </a:r>
            <a:r>
              <a:rPr lang="zh-CN" altLang="en-US" b="1" dirty="0">
                <a:solidFill>
                  <a:srgbClr val="8C8F90"/>
                </a:solidFill>
              </a:rPr>
              <a:t> </a:t>
            </a:r>
            <a:r>
              <a:rPr lang="en-US" altLang="zh-CN" b="1" dirty="0">
                <a:solidFill>
                  <a:srgbClr val="8C8F90"/>
                </a:solidFill>
              </a:rPr>
              <a:t>2019)</a:t>
            </a:r>
          </a:p>
          <a:p>
            <a:pPr>
              <a:lnSpc>
                <a:spcPct val="150000"/>
              </a:lnSpc>
            </a:pPr>
            <a:r>
              <a:rPr lang="en-US" altLang="zh-CN" b="1" dirty="0">
                <a:solidFill>
                  <a:srgbClr val="8C8F90"/>
                </a:solidFill>
              </a:rPr>
              <a:t>7. Conclusions</a:t>
            </a:r>
            <a:endParaRPr lang="zh-CN" altLang="en-US" sz="2000" dirty="0">
              <a:solidFill>
                <a:srgbClr val="8C8F90"/>
              </a:solidFill>
            </a:endParaRPr>
          </a:p>
        </p:txBody>
      </p:sp>
      <p:cxnSp>
        <p:nvCxnSpPr>
          <p:cNvPr id="211" name="直接连接符 210">
            <a:extLst>
              <a:ext uri="{FF2B5EF4-FFF2-40B4-BE49-F238E27FC236}">
                <a16:creationId xmlns:a16="http://schemas.microsoft.com/office/drawing/2014/main" id="{72B63028-2D4F-4D9F-A630-634F8E248026}"/>
              </a:ext>
            </a:extLst>
          </p:cNvPr>
          <p:cNvCxnSpPr>
            <a:cxnSpLocks/>
          </p:cNvCxnSpPr>
          <p:nvPr/>
        </p:nvCxnSpPr>
        <p:spPr>
          <a:xfrm>
            <a:off x="1149450" y="2370221"/>
            <a:ext cx="0" cy="1561699"/>
          </a:xfrm>
          <a:prstGeom prst="line">
            <a:avLst/>
          </a:prstGeom>
          <a:ln w="76200">
            <a:solidFill>
              <a:srgbClr val="D09B2C"/>
            </a:solidFill>
          </a:ln>
        </p:spPr>
        <p:style>
          <a:lnRef idx="1">
            <a:schemeClr val="accent1"/>
          </a:lnRef>
          <a:fillRef idx="0">
            <a:schemeClr val="accent1"/>
          </a:fillRef>
          <a:effectRef idx="0">
            <a:schemeClr val="accent1"/>
          </a:effectRef>
          <a:fontRef idx="minor">
            <a:schemeClr val="tx1"/>
          </a:fontRef>
        </p:style>
      </p:cxnSp>
      <p:sp>
        <p:nvSpPr>
          <p:cNvPr id="213" name="灯片编号占位符 212">
            <a:extLst>
              <a:ext uri="{FF2B5EF4-FFF2-40B4-BE49-F238E27FC236}">
                <a16:creationId xmlns:a16="http://schemas.microsoft.com/office/drawing/2014/main" id="{5ADB8652-1534-4509-8A04-C3B41007729F}"/>
              </a:ext>
            </a:extLst>
          </p:cNvPr>
          <p:cNvSpPr>
            <a:spLocks noGrp="1"/>
          </p:cNvSpPr>
          <p:nvPr>
            <p:ph type="sldNum" sz="quarter" idx="12"/>
          </p:nvPr>
        </p:nvSpPr>
        <p:spPr/>
        <p:txBody>
          <a:bodyPr/>
          <a:lstStyle/>
          <a:p>
            <a:fld id="{655BFCAE-ED40-45A8-B1AB-06AF831E9D67}" type="slidenum">
              <a:rPr lang="zh-CN" altLang="en-US" smtClean="0"/>
              <a:t>8</a:t>
            </a:fld>
            <a:endParaRPr lang="zh-CN" altLang="en-US" dirty="0"/>
          </a:p>
        </p:txBody>
      </p:sp>
    </p:spTree>
    <p:extLst>
      <p:ext uri="{BB962C8B-B14F-4D97-AF65-F5344CB8AC3E}">
        <p14:creationId xmlns:p14="http://schemas.microsoft.com/office/powerpoint/2010/main" val="2424476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AC01D5-78F2-0043-9FCE-871083F32C5F}"/>
              </a:ext>
            </a:extLst>
          </p:cNvPr>
          <p:cNvSpPr>
            <a:spLocks noGrp="1"/>
          </p:cNvSpPr>
          <p:nvPr>
            <p:ph type="title"/>
          </p:nvPr>
        </p:nvSpPr>
        <p:spPr/>
        <p:txBody>
          <a:bodyPr/>
          <a:lstStyle/>
          <a:p>
            <a:r>
              <a:rPr lang="en-US" altLang="zh-CN" dirty="0"/>
              <a:t>Vertical</a:t>
            </a:r>
            <a:r>
              <a:rPr kumimoji="1" lang="zh-CN" altLang="en-US" dirty="0"/>
              <a:t> </a:t>
            </a:r>
            <a:r>
              <a:rPr kumimoji="1" lang="en-US" altLang="zh-CN" dirty="0"/>
              <a:t>Federated</a:t>
            </a:r>
            <a:r>
              <a:rPr kumimoji="1" lang="zh-CN" altLang="en-US" dirty="0"/>
              <a:t> </a:t>
            </a:r>
            <a:r>
              <a:rPr kumimoji="1" lang="en-US" altLang="zh-CN" dirty="0"/>
              <a:t>Learning</a:t>
            </a:r>
            <a:r>
              <a:rPr kumimoji="1" lang="zh-CN" altLang="en-US" dirty="0"/>
              <a:t> </a:t>
            </a:r>
            <a:r>
              <a:rPr kumimoji="1" lang="en-US" altLang="zh-CN" dirty="0"/>
              <a:t>–</a:t>
            </a:r>
            <a:r>
              <a:rPr kumimoji="1" lang="zh-CN" altLang="en-US" dirty="0"/>
              <a:t> </a:t>
            </a:r>
            <a:r>
              <a:rPr kumimoji="1" lang="en-US" altLang="zh-CN" dirty="0"/>
              <a:t>Definition</a:t>
            </a:r>
            <a:br>
              <a:rPr kumimoji="1" lang="en-US" altLang="zh-CN" dirty="0"/>
            </a:br>
            <a:r>
              <a:rPr lang="en-US" altLang="zh-CN" sz="1800" dirty="0">
                <a:solidFill>
                  <a:srgbClr val="000000"/>
                </a:solidFill>
                <a:latin typeface="Arial"/>
                <a:ea typeface="等线 Light"/>
              </a:rPr>
              <a:t>extending from [Yang et al., 2019]</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F05A1E0-74B6-3249-92E6-095255FEAB72}"/>
                  </a:ext>
                </a:extLst>
              </p:cNvPr>
              <p:cNvSpPr>
                <a:spLocks noGrp="1"/>
              </p:cNvSpPr>
              <p:nvPr>
                <p:ph idx="1"/>
              </p:nvPr>
            </p:nvSpPr>
            <p:spPr>
              <a:xfrm>
                <a:off x="838200" y="1825624"/>
                <a:ext cx="10515600" cy="4483735"/>
              </a:xfrm>
            </p:spPr>
            <p:txBody>
              <a:bodyPr>
                <a:noAutofit/>
              </a:bodyPr>
              <a:lstStyle/>
              <a:p>
                <a14:m>
                  <m:oMath xmlns:m="http://schemas.openxmlformats.org/officeDocument/2006/math">
                    <m:r>
                      <a:rPr lang="en-US" altLang="zh-CN" sz="2400" i="1" dirty="0" smtClean="0">
                        <a:latin typeface="Cambria Math" panose="02040503050406030204" pitchFamily="18" charset="0"/>
                      </a:rPr>
                      <m:t>𝑁</m:t>
                    </m:r>
                  </m:oMath>
                </a14:m>
                <a:r>
                  <a:rPr lang="en-US" altLang="zh-CN" sz="2400" dirty="0"/>
                  <a:t> parties </a:t>
                </a:r>
                <a14:m>
                  <m:oMath xmlns:m="http://schemas.openxmlformats.org/officeDocument/2006/math">
                    <m:r>
                      <a:rPr lang="en-US" altLang="zh-CN" sz="2400" i="1" dirty="0">
                        <a:latin typeface="Cambria Math" panose="02040503050406030204" pitchFamily="18" charset="0"/>
                      </a:rPr>
                      <m:t>{</m:t>
                    </m:r>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𝑃</m:t>
                        </m:r>
                      </m:e>
                      <m:sub>
                        <m:r>
                          <a:rPr lang="en-US" altLang="zh-CN" sz="2400" i="1" dirty="0">
                            <a:latin typeface="Cambria Math" panose="02040503050406030204" pitchFamily="18" charset="0"/>
                          </a:rPr>
                          <m:t>1</m:t>
                        </m:r>
                      </m:sub>
                    </m:sSub>
                    <m:r>
                      <a:rPr lang="en-US" altLang="zh-CN" sz="2400" i="1" dirty="0">
                        <a:latin typeface="Cambria Math" panose="02040503050406030204" pitchFamily="18" charset="0"/>
                      </a:rPr>
                      <m:t>, …,</m:t>
                    </m:r>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𝑃</m:t>
                        </m:r>
                      </m:e>
                      <m:sub>
                        <m:r>
                          <a:rPr lang="en-US" altLang="zh-CN" sz="2400" i="1" dirty="0">
                            <a:latin typeface="Cambria Math" panose="02040503050406030204" pitchFamily="18" charset="0"/>
                          </a:rPr>
                          <m:t>𝑁</m:t>
                        </m:r>
                      </m:sub>
                    </m:sSub>
                    <m:r>
                      <a:rPr lang="en-US" altLang="zh-CN" sz="2400" i="1" dirty="0">
                        <a:latin typeface="Cambria Math" panose="02040503050406030204" pitchFamily="18" charset="0"/>
                      </a:rPr>
                      <m:t>}</m:t>
                    </m:r>
                  </m:oMath>
                </a14:m>
                <a:r>
                  <a:rPr lang="zh-CN" altLang="en-US" sz="2400" dirty="0"/>
                  <a:t> </a:t>
                </a:r>
                <a:r>
                  <a:rPr lang="en-US" altLang="zh-CN" sz="2400" dirty="0"/>
                  <a:t>with isolated datasets </a:t>
                </a:r>
                <a14:m>
                  <m:oMath xmlns:m="http://schemas.openxmlformats.org/officeDocument/2006/math">
                    <m:d>
                      <m:dPr>
                        <m:begChr m:val="{"/>
                        <m:endChr m:val="}"/>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𝒟</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𝒟</m:t>
                            </m:r>
                          </m:e>
                          <m:sub>
                            <m:r>
                              <a:rPr lang="en-US" altLang="zh-CN" sz="2400" i="1">
                                <a:latin typeface="Cambria Math" panose="02040503050406030204" pitchFamily="18" charset="0"/>
                              </a:rPr>
                              <m:t>𝑁</m:t>
                            </m:r>
                          </m:sub>
                        </m:sSub>
                      </m:e>
                    </m:d>
                  </m:oMath>
                </a14:m>
                <a:endParaRPr lang="en-US" altLang="zh-CN" sz="2400" dirty="0"/>
              </a:p>
              <a:p>
                <a:r>
                  <a:rPr lang="en-US" altLang="zh-CN" sz="2400" dirty="0"/>
                  <a:t>A dataset </a:t>
                </a:r>
                <a14:m>
                  <m:oMath xmlns:m="http://schemas.openxmlformats.org/officeDocument/2006/math">
                    <m:r>
                      <a:rPr lang="en-US" altLang="zh-CN" sz="2400" i="1">
                        <a:latin typeface="Cambria Math" panose="02040503050406030204" pitchFamily="18" charset="0"/>
                      </a:rPr>
                      <m:t>𝒟</m:t>
                    </m:r>
                  </m:oMath>
                </a14:m>
                <a:r>
                  <a:rPr lang="en-US" altLang="zh-CN" sz="2400" dirty="0"/>
                  <a:t> consists of three components:</a:t>
                </a:r>
              </a:p>
              <a:p>
                <a:pPr lvl="1"/>
                <a:r>
                  <a:rPr lang="en-US" altLang="zh-CN" dirty="0"/>
                  <a:t>Feature space </a:t>
                </a:r>
                <a14:m>
                  <m:oMath xmlns:m="http://schemas.openxmlformats.org/officeDocument/2006/math">
                    <m:r>
                      <a:rPr lang="en-US" altLang="zh-CN" i="1">
                        <a:latin typeface="Cambria Math" panose="02040503050406030204" pitchFamily="18" charset="0"/>
                      </a:rPr>
                      <m:t>𝒳</m:t>
                    </m:r>
                  </m:oMath>
                </a14:m>
                <a:endParaRPr lang="en-US" altLang="zh-CN" dirty="0"/>
              </a:p>
              <a:p>
                <a:pPr lvl="1"/>
                <a:r>
                  <a:rPr lang="en-US" altLang="zh-CN" dirty="0"/>
                  <a:t>Label space </a:t>
                </a:r>
                <a14:m>
                  <m:oMath xmlns:m="http://schemas.openxmlformats.org/officeDocument/2006/math">
                    <m:r>
                      <a:rPr lang="en-US" altLang="zh-CN" i="1">
                        <a:latin typeface="Cambria Math" panose="02040503050406030204" pitchFamily="18" charset="0"/>
                      </a:rPr>
                      <m:t>𝒴</m:t>
                    </m:r>
                  </m:oMath>
                </a14:m>
                <a:endParaRPr lang="en-US" altLang="zh-CN" dirty="0"/>
              </a:p>
              <a:p>
                <a:pPr lvl="1"/>
                <a:r>
                  <a:rPr lang="en-US" altLang="zh-CN" dirty="0"/>
                  <a:t>ID space </a:t>
                </a:r>
                <a14:m>
                  <m:oMath xmlns:m="http://schemas.openxmlformats.org/officeDocument/2006/math">
                    <m:r>
                      <a:rPr lang="en-US" altLang="zh-CN" i="1">
                        <a:latin typeface="Cambria Math" panose="02040503050406030204" pitchFamily="18" charset="0"/>
                      </a:rPr>
                      <m:t>ℐ</m:t>
                    </m:r>
                  </m:oMath>
                </a14:m>
                <a:endParaRPr lang="en-US" altLang="zh-CN" dirty="0"/>
              </a:p>
              <a:p>
                <a:r>
                  <a:rPr lang="en-US" altLang="zh-CN" sz="2400" dirty="0"/>
                  <a:t>The three components can be different among parties.</a:t>
                </a:r>
              </a:p>
              <a:p>
                <a:pPr lvl="1"/>
                <a:r>
                  <a:rPr kumimoji="1" lang="en-US" altLang="zh-CN" dirty="0"/>
                  <a:t>Active party:     </a:t>
                </a:r>
                <a14:m>
                  <m:oMath xmlns:m="http://schemas.openxmlformats.org/officeDocument/2006/math">
                    <m:r>
                      <a:rPr lang="en-US" altLang="zh-CN" i="1">
                        <a:latin typeface="Cambria Math" panose="02040503050406030204" pitchFamily="18" charset="0"/>
                      </a:rPr>
                      <m:t>𝒟</m:t>
                    </m:r>
                    <m:r>
                      <a:rPr lang="en-US" altLang="zh-CN" i="1">
                        <a:latin typeface="Cambria Math" panose="02040503050406030204" pitchFamily="18" charset="0"/>
                      </a:rPr>
                      <m:t>={</m:t>
                    </m:r>
                    <m:r>
                      <a:rPr lang="en-US" altLang="zh-CN" i="1">
                        <a:latin typeface="Cambria Math" panose="02040503050406030204" pitchFamily="18" charset="0"/>
                      </a:rPr>
                      <m:t>𝒳</m:t>
                    </m:r>
                    <m:r>
                      <a:rPr lang="en-US" altLang="zh-CN" i="1">
                        <a:latin typeface="Cambria Math" panose="02040503050406030204" pitchFamily="18" charset="0"/>
                      </a:rPr>
                      <m:t>, </m:t>
                    </m:r>
                    <m:r>
                      <a:rPr lang="en-US" altLang="zh-CN" i="1">
                        <a:latin typeface="Cambria Math" panose="02040503050406030204" pitchFamily="18" charset="0"/>
                        <a:ea typeface="Cambria Math" panose="02040503050406030204" pitchFamily="18" charset="0"/>
                      </a:rPr>
                      <m:t>𝒴</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ℐ</m:t>
                    </m:r>
                    <m:r>
                      <a:rPr lang="en-US" altLang="zh-CN" i="1">
                        <a:latin typeface="Cambria Math" panose="02040503050406030204" pitchFamily="18" charset="0"/>
                        <a:ea typeface="Cambria Math" panose="02040503050406030204" pitchFamily="18" charset="0"/>
                      </a:rPr>
                      <m:t>}</m:t>
                    </m:r>
                  </m:oMath>
                </a14:m>
                <a:r>
                  <a:rPr kumimoji="1" lang="en-US" altLang="zh-CN" dirty="0"/>
                  <a:t>   Can do on-site learning.</a:t>
                </a:r>
              </a:p>
              <a:p>
                <a:pPr lvl="1"/>
                <a:r>
                  <a:rPr kumimoji="1" lang="en-US" altLang="zh-CN" dirty="0"/>
                  <a:t>Passive party:  </a:t>
                </a:r>
                <a:r>
                  <a:rPr kumimoji="1" lang="zh-CN" altLang="en-US" dirty="0"/>
                  <a:t> </a:t>
                </a:r>
                <a14:m>
                  <m:oMath xmlns:m="http://schemas.openxmlformats.org/officeDocument/2006/math">
                    <m:r>
                      <a:rPr lang="en-US" altLang="zh-CN" i="1">
                        <a:latin typeface="Cambria Math" panose="02040503050406030204" pitchFamily="18" charset="0"/>
                      </a:rPr>
                      <m:t>𝒟</m:t>
                    </m:r>
                    <m:r>
                      <a:rPr lang="en-US" altLang="zh-CN" i="1">
                        <a:latin typeface="Cambria Math" panose="02040503050406030204" pitchFamily="18" charset="0"/>
                      </a:rPr>
                      <m:t>={</m:t>
                    </m:r>
                    <m:r>
                      <a:rPr lang="en-US" altLang="zh-CN" i="1">
                        <a:latin typeface="Cambria Math" panose="02040503050406030204" pitchFamily="18" charset="0"/>
                      </a:rPr>
                      <m:t>𝒳</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ℐ</m:t>
                    </m:r>
                    <m:r>
                      <a:rPr lang="en-US" altLang="zh-CN" i="1">
                        <a:latin typeface="Cambria Math" panose="02040503050406030204" pitchFamily="18" charset="0"/>
                        <a:ea typeface="Cambria Math" panose="02040503050406030204" pitchFamily="18" charset="0"/>
                      </a:rPr>
                      <m:t>}</m:t>
                    </m:r>
                  </m:oMath>
                </a14:m>
                <a:r>
                  <a:rPr kumimoji="1" lang="en-US" altLang="zh-CN" dirty="0"/>
                  <a:t>      </a:t>
                </a:r>
                <a:r>
                  <a:rPr kumimoji="1" lang="zh-CN" altLang="en-US" dirty="0"/>
                  <a:t> </a:t>
                </a:r>
                <a:r>
                  <a:rPr kumimoji="1" lang="en-US" altLang="zh-CN" dirty="0"/>
                  <a:t> Can only provide auxiliary features.</a:t>
                </a:r>
              </a:p>
              <a:p>
                <a:r>
                  <a:rPr lang="en-US" altLang="zh-CN" sz="2400" dirty="0"/>
                  <a:t>A</a:t>
                </a:r>
                <a:r>
                  <a:rPr lang="zh-CN" altLang="en-US" sz="2400" dirty="0"/>
                  <a:t> </a:t>
                </a:r>
                <a:r>
                  <a:rPr lang="en-US" altLang="zh-CN" sz="2400" dirty="0"/>
                  <a:t>model </a:t>
                </a:r>
                <a14:m>
                  <m:oMath xmlns:m="http://schemas.openxmlformats.org/officeDocument/2006/math">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ℳ</m:t>
                        </m:r>
                      </m:e>
                      <m:sub>
                        <m:r>
                          <a:rPr lang="en-US" altLang="zh-CN" sz="2400" i="1">
                            <a:latin typeface="Cambria Math" panose="02040503050406030204" pitchFamily="18" charset="0"/>
                          </a:rPr>
                          <m:t>𝑓𝑒𝑑</m:t>
                        </m:r>
                      </m:sub>
                    </m:sSub>
                  </m:oMath>
                </a14:m>
                <a:r>
                  <a:rPr lang="en-US" altLang="zh-CN" sz="2400" dirty="0"/>
                  <a:t> is learned using a federated learning approach</a:t>
                </a:r>
                <a:r>
                  <a:rPr lang="zh-CN" altLang="en-US" sz="2400" dirty="0"/>
                  <a:t> </a:t>
                </a:r>
                <a:r>
                  <a:rPr lang="en-US" altLang="zh-CN" sz="2400" dirty="0"/>
                  <a:t>on</a:t>
                </a:r>
                <a:r>
                  <a:rPr lang="zh-CN" altLang="en-US" sz="2400" dirty="0"/>
                  <a:t> </a:t>
                </a:r>
                <a:r>
                  <a:rPr lang="en-US" altLang="zh-CN" sz="2400" dirty="0"/>
                  <a:t>the</a:t>
                </a:r>
                <a:r>
                  <a:rPr lang="zh-CN" altLang="en-US" sz="2400" dirty="0"/>
                  <a:t> </a:t>
                </a:r>
                <a:r>
                  <a:rPr lang="en-US" altLang="zh-CN" sz="2400" dirty="0"/>
                  <a:t>isolated</a:t>
                </a:r>
                <a:r>
                  <a:rPr lang="zh-CN" altLang="en-US" sz="2400" dirty="0"/>
                  <a:t> </a:t>
                </a:r>
                <a:r>
                  <a:rPr lang="en-US" altLang="zh-CN" sz="2400" dirty="0"/>
                  <a:t>datasets.</a:t>
                </a:r>
              </a:p>
            </p:txBody>
          </p:sp>
        </mc:Choice>
        <mc:Fallback xmlns="">
          <p:sp>
            <p:nvSpPr>
              <p:cNvPr id="3" name="内容占位符 2">
                <a:extLst>
                  <a:ext uri="{FF2B5EF4-FFF2-40B4-BE49-F238E27FC236}">
                    <a16:creationId xmlns:a16="http://schemas.microsoft.com/office/drawing/2014/main" id="{1F05A1E0-74B6-3249-92E6-095255FEAB72}"/>
                  </a:ext>
                </a:extLst>
              </p:cNvPr>
              <p:cNvSpPr>
                <a:spLocks noGrp="1" noRot="1" noChangeAspect="1" noMove="1" noResize="1" noEditPoints="1" noAdjustHandles="1" noChangeArrowheads="1" noChangeShapeType="1" noTextEdit="1"/>
              </p:cNvSpPr>
              <p:nvPr>
                <p:ph idx="1"/>
              </p:nvPr>
            </p:nvSpPr>
            <p:spPr>
              <a:xfrm>
                <a:off x="838200" y="1825624"/>
                <a:ext cx="10515600" cy="4483735"/>
              </a:xfrm>
              <a:blipFill>
                <a:blip r:embed="rId3"/>
                <a:stretch>
                  <a:fillRect l="-844" t="-1695"/>
                </a:stretch>
              </a:blipFill>
            </p:spPr>
            <p:txBody>
              <a:bodyPr/>
              <a:lstStyle/>
              <a:p>
                <a:r>
                  <a:rPr lang="zh-CN" altLang="en-US">
                    <a:noFill/>
                  </a:rPr>
                  <a:t> </a:t>
                </a:r>
              </a:p>
            </p:txBody>
          </p:sp>
        </mc:Fallback>
      </mc:AlternateContent>
      <p:sp>
        <p:nvSpPr>
          <p:cNvPr id="4" name="灯片编号占位符 3">
            <a:extLst>
              <a:ext uri="{FF2B5EF4-FFF2-40B4-BE49-F238E27FC236}">
                <a16:creationId xmlns:a16="http://schemas.microsoft.com/office/drawing/2014/main" id="{02B3F184-4F62-1448-B97C-D8C907175184}"/>
              </a:ext>
            </a:extLst>
          </p:cNvPr>
          <p:cNvSpPr>
            <a:spLocks noGrp="1"/>
          </p:cNvSpPr>
          <p:nvPr>
            <p:ph type="sldNum" sz="quarter" idx="12"/>
          </p:nvPr>
        </p:nvSpPr>
        <p:spPr/>
        <p:txBody>
          <a:bodyPr/>
          <a:lstStyle/>
          <a:p>
            <a:fld id="{E8A41ABE-4B4A-A44C-B1E4-B43F2FA3ED3C}" type="slidenum">
              <a:rPr lang="en-US" smtClean="0"/>
              <a:t>9</a:t>
            </a:fld>
            <a:endParaRPr lang="en-US"/>
          </a:p>
        </p:txBody>
      </p:sp>
    </p:spTree>
    <p:extLst>
      <p:ext uri="{BB962C8B-B14F-4D97-AF65-F5344CB8AC3E}">
        <p14:creationId xmlns:p14="http://schemas.microsoft.com/office/powerpoint/2010/main" val="28298508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228600" marR="0" indent="-228600" algn="just" defTabSz="914400" rtl="0" eaLnBrk="1" fontAlgn="auto" latinLnBrk="0" hangingPunct="1">
          <a:lnSpc>
            <a:spcPct val="100000"/>
          </a:lnSpc>
          <a:spcBef>
            <a:spcPts val="1000"/>
          </a:spcBef>
          <a:spcAft>
            <a:spcPts val="1200"/>
          </a:spcAft>
          <a:buClrTx/>
          <a:buSzTx/>
          <a:buFont typeface="Arial" panose="020B0604020202020204" pitchFamily="34" charset="0"/>
          <a:buChar char="•"/>
          <a:tabLst/>
          <a:defRPr kumimoji="0" sz="2000" b="1" i="0" u="none" strike="noStrike" kern="1200" cap="none" spc="0" normalizeH="0" baseline="0" noProof="0" dirty="0">
            <a:ln>
              <a:noFill/>
            </a:ln>
            <a:solidFill>
              <a:sysClr val="windowText" lastClr="000000"/>
            </a:solidFill>
            <a:effectLst/>
            <a:uLnTx/>
            <a:uFillTx/>
            <a:ea typeface="等线" panose="02010600030101010101" pitchFamily="2" charset="-122"/>
            <a:cs typeface="Times New Roman" panose="02020603050405020304" pitchFamily="18"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354019</TotalTime>
  <Words>8560</Words>
  <Application>Microsoft Macintosh PowerPoint</Application>
  <PresentationFormat>宽屏</PresentationFormat>
  <Paragraphs>981</Paragraphs>
  <Slides>79</Slides>
  <Notes>61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79</vt:i4>
      </vt:variant>
    </vt:vector>
  </HeadingPairs>
  <TitlesOfParts>
    <vt:vector size="90" baseType="lpstr">
      <vt:lpstr>.SF NS</vt:lpstr>
      <vt:lpstr>等线</vt:lpstr>
      <vt:lpstr>等线 Light</vt:lpstr>
      <vt:lpstr>NimbusRomNo9L</vt:lpstr>
      <vt:lpstr>Arial</vt:lpstr>
      <vt:lpstr>Calibri</vt:lpstr>
      <vt:lpstr>Calibri Light</vt:lpstr>
      <vt:lpstr>Cambria Math</vt:lpstr>
      <vt:lpstr>Futura Std Book</vt:lpstr>
      <vt:lpstr>Times New Roman</vt:lpstr>
      <vt:lpstr>Office Theme</vt:lpstr>
      <vt:lpstr>Minimum Exposure Approach for Trustworthy  Vertical Federated Learning</vt:lpstr>
      <vt:lpstr>Contents</vt:lpstr>
      <vt:lpstr>Background</vt:lpstr>
      <vt:lpstr>Background</vt:lpstr>
      <vt:lpstr>Example: Information Exposure in Naive VFL [Visa Research, 2023]</vt:lpstr>
      <vt:lpstr>Example: Information Exposure in Ideal VFL [Visa Research, 2023]</vt:lpstr>
      <vt:lpstr>Overarching Philosophy of This Thesis</vt:lpstr>
      <vt:lpstr>Contents</vt:lpstr>
      <vt:lpstr>Vertical Federated Learning – Definition extending from [Yang et al., 2019]</vt:lpstr>
      <vt:lpstr>Multi-objective Trade-offs in VFL</vt:lpstr>
      <vt:lpstr>Definition of Minimum-Necessary Information Exposure (MNIE)</vt:lpstr>
      <vt:lpstr>Our Works Categorized from Two Perspectives</vt:lpstr>
      <vt:lpstr>Minimize Intra-Sample Label Exposure  (LPSC Chapter 3, CKD Chapter 4)</vt:lpstr>
      <vt:lpstr>Minimize Inter-Sample Data Exposure by Dataset Condensation  (VFDC, Chapter 5)</vt:lpstr>
      <vt:lpstr>Expose Model Parameters Only via  Secure Computation (PP-HFTL, Chapter 6)</vt:lpstr>
      <vt:lpstr>Contents</vt:lpstr>
      <vt:lpstr>Vanilla VFL and Privacy Threats</vt:lpstr>
      <vt:lpstr>Preliminary:  Privacy</vt:lpstr>
      <vt:lpstr>Insight of Label Privacy Source Coding (LPSC)</vt:lpstr>
      <vt:lpstr>Label Privacy Source Coding Problem</vt:lpstr>
      <vt:lpstr>Label Privacy Source Coding</vt:lpstr>
      <vt:lpstr>Gradient Boosting Solves LPSC</vt:lpstr>
      <vt:lpstr>LPSC+ Framework for  Flexible Privacy-Utility Trade-off</vt:lpstr>
      <vt:lpstr>LPSC+ Framework</vt:lpstr>
      <vt:lpstr>LPSC+Adv Framework Objectives</vt:lpstr>
      <vt:lpstr>Experiments: Visualization of Passive Party’s Model Output</vt:lpstr>
      <vt:lpstr>Experiments: LPSC Protects Label Privacy for Free</vt:lpstr>
      <vt:lpstr>Experiments: Privacy-Utility Trade-off Comparison</vt:lpstr>
      <vt:lpstr>Conclusion</vt:lpstr>
      <vt:lpstr>Contents</vt:lpstr>
      <vt:lpstr>Background: Challenges</vt:lpstr>
      <vt:lpstr>PowerPoint 演示文稿</vt:lpstr>
      <vt:lpstr>Complementary Label Coding (CLC)</vt:lpstr>
      <vt:lpstr>Protect Label Privacy via CLC</vt:lpstr>
      <vt:lpstr>CKD for Robust Model Inference</vt:lpstr>
      <vt:lpstr>Experiments: Privacy-Robustness Trade-off</vt:lpstr>
      <vt:lpstr>Experiments: Impact of KD Losses</vt:lpstr>
      <vt:lpstr>Conclusion</vt:lpstr>
      <vt:lpstr>Contents</vt:lpstr>
      <vt:lpstr>Motivation</vt:lpstr>
      <vt:lpstr>Problem Definition</vt:lpstr>
      <vt:lpstr>Preliminary</vt:lpstr>
      <vt:lpstr>Proposed VFDC Method</vt:lpstr>
      <vt:lpstr>Privacy Analysis</vt:lpstr>
      <vt:lpstr>Experimental Results</vt:lpstr>
      <vt:lpstr>Experimental Results</vt:lpstr>
      <vt:lpstr>Experimental Results</vt:lpstr>
      <vt:lpstr>Conclusion</vt:lpstr>
      <vt:lpstr>Contents</vt:lpstr>
      <vt:lpstr>Motivation and Challenges</vt:lpstr>
      <vt:lpstr>PP-HFTL Phase 1: Secure Transfer Learning</vt:lpstr>
      <vt:lpstr>PP-HFTL Phase 1: Secure Transfer Learning</vt:lpstr>
      <vt:lpstr>PP-HFTL Phase 1: Secure Transfer Learning</vt:lpstr>
      <vt:lpstr>PP-HFTL Phase 2: Secure Federated Learning</vt:lpstr>
      <vt:lpstr>PP-HFTL Phase 3: Secure Model Integration</vt:lpstr>
      <vt:lpstr>PP-HFTL Phase 3: Secure Model Integration</vt:lpstr>
      <vt:lpstr>Experiments Performance of transfer learning</vt:lpstr>
      <vt:lpstr>Experiments Efficiency and scalability of HFTL</vt:lpstr>
      <vt:lpstr>Conclusion</vt:lpstr>
      <vt:lpstr>Contents</vt:lpstr>
      <vt:lpstr>Conclusions</vt:lpstr>
      <vt:lpstr>References</vt:lpstr>
      <vt:lpstr>References</vt:lpstr>
      <vt:lpstr>Thank You</vt:lpstr>
      <vt:lpstr>Backup slides</vt:lpstr>
      <vt:lpstr>Comparison of Information Exposures</vt:lpstr>
      <vt:lpstr>Summary of This Thesis</vt:lpstr>
      <vt:lpstr>Strategies for Multi-objective Trade-offs</vt:lpstr>
      <vt:lpstr>Background of CKD</vt:lpstr>
      <vt:lpstr>Preliminary of VFDC</vt:lpstr>
      <vt:lpstr>Preliminary of VFDC</vt:lpstr>
      <vt:lpstr>Preliminary of VFDC</vt:lpstr>
      <vt:lpstr>Class-wise Secure Aggregation in VFDC</vt:lpstr>
      <vt:lpstr>Backup Slides on Secure Computation</vt:lpstr>
      <vt:lpstr>Security and Privacy-Preservation in FL</vt:lpstr>
      <vt:lpstr>Security and Privacy-Preservation in FL</vt:lpstr>
      <vt:lpstr>Security and Privacy-Preservation in FL - Key Security Techniques</vt:lpstr>
      <vt:lpstr>Security and Privacy-Preservation in FL - Key Security Techniques</vt:lpstr>
      <vt:lpstr>Security and Privacy-Preservation in FL - Key Security Techniques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Federated multi-view learning via ensemble knowledge distillation</dc:title>
  <dc:creator>sheng wan</dc:creator>
  <cp:lastModifiedBy>大山 高</cp:lastModifiedBy>
  <cp:revision>1190</cp:revision>
  <dcterms:created xsi:type="dcterms:W3CDTF">2020-10-28T01:44:07Z</dcterms:created>
  <dcterms:modified xsi:type="dcterms:W3CDTF">2025-02-27T14:57:19Z</dcterms:modified>
</cp:coreProperties>
</file>